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06" d="100"/>
          <a:sy n="106" d="100"/>
        </p:scale>
        <p:origin x="15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CA42E4-3677-4EED-AB62-23773F37E2E3}" type="datetimeFigureOut">
              <a:rPr lang="sl-SI" smtClean="0"/>
              <a:t>2. 12. 2021</a:t>
            </a:fld>
            <a:endParaRPr lang="sl-SI"/>
          </a:p>
        </p:txBody>
      </p:sp>
      <p:sp>
        <p:nvSpPr>
          <p:cNvPr id="4" name="Označba mesta stranske slik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6" name="Označba mesta no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D70C14-1E18-483F-BAC5-ABBFBC2DB806}" type="slidenum">
              <a:rPr lang="sl-SI" smtClean="0"/>
              <a:t>‹#›</a:t>
            </a:fld>
            <a:endParaRPr lang="sl-SI"/>
          </a:p>
        </p:txBody>
      </p:sp>
    </p:spTree>
    <p:extLst>
      <p:ext uri="{BB962C8B-B14F-4D97-AF65-F5344CB8AC3E}">
        <p14:creationId xmlns:p14="http://schemas.microsoft.com/office/powerpoint/2010/main" val="3985594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C9E014-A808-4442-9DDC-4EED8BBF86CC}"/>
              </a:ext>
            </a:extLst>
          </p:cNvPr>
          <p:cNvSpPr>
            <a:spLocks noGrp="1"/>
          </p:cNvSpPr>
          <p:nvPr>
            <p:ph type="ctrTitle"/>
          </p:nvPr>
        </p:nvSpPr>
        <p:spPr>
          <a:xfrm>
            <a:off x="1524000" y="1122363"/>
            <a:ext cx="8693426" cy="2387600"/>
          </a:xfrm>
        </p:spPr>
        <p:txBody>
          <a:bodyPr anchor="b"/>
          <a:lstStyle>
            <a:lvl1pPr algn="ctr">
              <a:defRPr sz="6000"/>
            </a:lvl1pPr>
          </a:lstStyle>
          <a:p>
            <a:r>
              <a:rPr lang="en-GB" dirty="0"/>
              <a:t>Click to edit Master title style</a:t>
            </a:r>
            <a:endParaRPr lang="x-none" dirty="0"/>
          </a:p>
        </p:txBody>
      </p:sp>
      <p:sp>
        <p:nvSpPr>
          <p:cNvPr id="3" name="Subtitle 2">
            <a:extLst>
              <a:ext uri="{FF2B5EF4-FFF2-40B4-BE49-F238E27FC236}">
                <a16:creationId xmlns:a16="http://schemas.microsoft.com/office/drawing/2014/main" xmlns="" id="{A8BA9D49-326F-234B-9A72-FED9BE8C7493}"/>
              </a:ext>
            </a:extLst>
          </p:cNvPr>
          <p:cNvSpPr>
            <a:spLocks noGrp="1"/>
          </p:cNvSpPr>
          <p:nvPr>
            <p:ph type="subTitle" idx="1"/>
          </p:nvPr>
        </p:nvSpPr>
        <p:spPr>
          <a:xfrm>
            <a:off x="1524000" y="3602038"/>
            <a:ext cx="8693426"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x-none"/>
          </a:p>
        </p:txBody>
      </p:sp>
      <p:sp>
        <p:nvSpPr>
          <p:cNvPr id="4" name="Date Placeholder 3">
            <a:extLst>
              <a:ext uri="{FF2B5EF4-FFF2-40B4-BE49-F238E27FC236}">
                <a16:creationId xmlns:a16="http://schemas.microsoft.com/office/drawing/2014/main" xmlns="" id="{00D2AE2E-601B-4041-A85B-1DD5A4D48D7F}"/>
              </a:ext>
            </a:extLst>
          </p:cNvPr>
          <p:cNvSpPr>
            <a:spLocks noGrp="1"/>
          </p:cNvSpPr>
          <p:nvPr>
            <p:ph type="dt" sz="half" idx="10"/>
          </p:nvPr>
        </p:nvSpPr>
        <p:spPr/>
        <p:txBody>
          <a:bodyPr/>
          <a:lstStyle/>
          <a:p>
            <a:fld id="{EC585C1D-8207-4597-82CD-137A233C542E}" type="datetime1">
              <a:rPr lang="x-none" smtClean="0"/>
              <a:t>2. 12. 2021</a:t>
            </a:fld>
            <a:endParaRPr lang="x-none"/>
          </a:p>
        </p:txBody>
      </p:sp>
      <p:sp>
        <p:nvSpPr>
          <p:cNvPr id="5" name="Footer Placeholder 4">
            <a:extLst>
              <a:ext uri="{FF2B5EF4-FFF2-40B4-BE49-F238E27FC236}">
                <a16:creationId xmlns:a16="http://schemas.microsoft.com/office/drawing/2014/main" xmlns="" id="{FE03B724-9279-9F40-9BB7-E4BD454B1F8B}"/>
              </a:ext>
            </a:extLst>
          </p:cNvPr>
          <p:cNvSpPr>
            <a:spLocks noGrp="1"/>
          </p:cNvSpPr>
          <p:nvPr>
            <p:ph type="ftr" sz="quarter" idx="11"/>
          </p:nvPr>
        </p:nvSpPr>
        <p:spPr/>
        <p:txBody>
          <a:bodyPr/>
          <a:lstStyle/>
          <a:p>
            <a:r>
              <a:rPr lang="sl-SI" dirty="0"/>
              <a:t>13. Slovenski kongres prostovoljstva</a:t>
            </a:r>
            <a:endParaRPr lang="x-none" dirty="0"/>
          </a:p>
        </p:txBody>
      </p:sp>
      <p:sp>
        <p:nvSpPr>
          <p:cNvPr id="6" name="Slide Number Placeholder 5">
            <a:extLst>
              <a:ext uri="{FF2B5EF4-FFF2-40B4-BE49-F238E27FC236}">
                <a16:creationId xmlns:a16="http://schemas.microsoft.com/office/drawing/2014/main" xmlns="" id="{4F33CBF1-1D49-E346-8DB6-E04B2B4E67E0}"/>
              </a:ext>
            </a:extLst>
          </p:cNvPr>
          <p:cNvSpPr>
            <a:spLocks noGrp="1"/>
          </p:cNvSpPr>
          <p:nvPr>
            <p:ph type="sldNum" sz="quarter" idx="12"/>
          </p:nvPr>
        </p:nvSpPr>
        <p:spPr/>
        <p:txBody>
          <a:bodyPr/>
          <a:lstStyle/>
          <a:p>
            <a:fld id="{DDCB4796-45B2-FD4F-84D5-3C47534A0193}" type="slidenum">
              <a:rPr lang="x-none" smtClean="0"/>
              <a:t>‹#›</a:t>
            </a:fld>
            <a:endParaRPr lang="x-none"/>
          </a:p>
        </p:txBody>
      </p:sp>
    </p:spTree>
    <p:extLst>
      <p:ext uri="{BB962C8B-B14F-4D97-AF65-F5344CB8AC3E}">
        <p14:creationId xmlns:p14="http://schemas.microsoft.com/office/powerpoint/2010/main" val="2727125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5FF9E2-308B-5245-87A0-66E96EA73003}"/>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xmlns="" id="{0A98AFB0-20DF-4E49-AD4E-DD9C67F2125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xmlns="" id="{73FDD663-F4D3-184E-878F-3E30D87AAF0A}"/>
              </a:ext>
            </a:extLst>
          </p:cNvPr>
          <p:cNvSpPr>
            <a:spLocks noGrp="1"/>
          </p:cNvSpPr>
          <p:nvPr>
            <p:ph type="dt" sz="half" idx="10"/>
          </p:nvPr>
        </p:nvSpPr>
        <p:spPr/>
        <p:txBody>
          <a:bodyPr/>
          <a:lstStyle/>
          <a:p>
            <a:fld id="{417BD57B-BAD7-4FF0-8A30-D846FF905F63}" type="datetime1">
              <a:rPr lang="x-none" smtClean="0"/>
              <a:t>2. 12. 2021</a:t>
            </a:fld>
            <a:endParaRPr lang="x-none"/>
          </a:p>
        </p:txBody>
      </p:sp>
      <p:sp>
        <p:nvSpPr>
          <p:cNvPr id="5" name="Footer Placeholder 4">
            <a:extLst>
              <a:ext uri="{FF2B5EF4-FFF2-40B4-BE49-F238E27FC236}">
                <a16:creationId xmlns:a16="http://schemas.microsoft.com/office/drawing/2014/main" xmlns="" id="{7100CC94-90F6-6547-9384-DF6623516CB8}"/>
              </a:ext>
            </a:extLst>
          </p:cNvPr>
          <p:cNvSpPr>
            <a:spLocks noGrp="1"/>
          </p:cNvSpPr>
          <p:nvPr>
            <p:ph type="ftr" sz="quarter" idx="11"/>
          </p:nvPr>
        </p:nvSpPr>
        <p:spPr/>
        <p:txBody>
          <a:bodyPr/>
          <a:lstStyle/>
          <a:p>
            <a:r>
              <a:rPr lang="sl-SI"/>
              <a:t>13. Slovenski kongres prostovoljstva</a:t>
            </a:r>
            <a:endParaRPr lang="x-none"/>
          </a:p>
        </p:txBody>
      </p:sp>
      <p:sp>
        <p:nvSpPr>
          <p:cNvPr id="6" name="Slide Number Placeholder 5">
            <a:extLst>
              <a:ext uri="{FF2B5EF4-FFF2-40B4-BE49-F238E27FC236}">
                <a16:creationId xmlns:a16="http://schemas.microsoft.com/office/drawing/2014/main" xmlns="" id="{D1F95426-A728-854A-B725-65648D2A4FB5}"/>
              </a:ext>
            </a:extLst>
          </p:cNvPr>
          <p:cNvSpPr>
            <a:spLocks noGrp="1"/>
          </p:cNvSpPr>
          <p:nvPr>
            <p:ph type="sldNum" sz="quarter" idx="12"/>
          </p:nvPr>
        </p:nvSpPr>
        <p:spPr/>
        <p:txBody>
          <a:bodyPr/>
          <a:lstStyle/>
          <a:p>
            <a:fld id="{DDCB4796-45B2-FD4F-84D5-3C47534A0193}" type="slidenum">
              <a:rPr lang="x-none" smtClean="0"/>
              <a:t>‹#›</a:t>
            </a:fld>
            <a:endParaRPr lang="x-none"/>
          </a:p>
        </p:txBody>
      </p:sp>
    </p:spTree>
    <p:extLst>
      <p:ext uri="{BB962C8B-B14F-4D97-AF65-F5344CB8AC3E}">
        <p14:creationId xmlns:p14="http://schemas.microsoft.com/office/powerpoint/2010/main" val="1874333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DCBC6E-2C8C-E246-A15F-B076A1E76EB0}"/>
              </a:ext>
            </a:extLst>
          </p:cNvPr>
          <p:cNvSpPr>
            <a:spLocks noGrp="1"/>
          </p:cNvSpPr>
          <p:nvPr>
            <p:ph type="title"/>
          </p:nvPr>
        </p:nvSpPr>
        <p:spPr>
          <a:xfrm>
            <a:off x="838200" y="365125"/>
            <a:ext cx="9379225" cy="1325563"/>
          </a:xfrm>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xmlns="" id="{30811BD2-CB48-EA4C-B4E7-F81E9313084A}"/>
              </a:ext>
            </a:extLst>
          </p:cNvPr>
          <p:cNvSpPr>
            <a:spLocks noGrp="1"/>
          </p:cNvSpPr>
          <p:nvPr>
            <p:ph sz="half" idx="1"/>
          </p:nvPr>
        </p:nvSpPr>
        <p:spPr>
          <a:xfrm>
            <a:off x="838200" y="2057399"/>
            <a:ext cx="4114800" cy="411956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Content Placeholder 3">
            <a:extLst>
              <a:ext uri="{FF2B5EF4-FFF2-40B4-BE49-F238E27FC236}">
                <a16:creationId xmlns:a16="http://schemas.microsoft.com/office/drawing/2014/main" xmlns="" id="{2EBA6394-3648-7649-9510-AEB7C9E833CE}"/>
              </a:ext>
            </a:extLst>
          </p:cNvPr>
          <p:cNvSpPr>
            <a:spLocks noGrp="1"/>
          </p:cNvSpPr>
          <p:nvPr>
            <p:ph sz="half" idx="2"/>
          </p:nvPr>
        </p:nvSpPr>
        <p:spPr>
          <a:xfrm>
            <a:off x="5062330" y="2057400"/>
            <a:ext cx="5155096" cy="411956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Date Placeholder 4">
            <a:extLst>
              <a:ext uri="{FF2B5EF4-FFF2-40B4-BE49-F238E27FC236}">
                <a16:creationId xmlns:a16="http://schemas.microsoft.com/office/drawing/2014/main" xmlns="" id="{B1B27370-4ED6-CC4A-9511-AC93C0B000CD}"/>
              </a:ext>
            </a:extLst>
          </p:cNvPr>
          <p:cNvSpPr>
            <a:spLocks noGrp="1"/>
          </p:cNvSpPr>
          <p:nvPr>
            <p:ph type="dt" sz="half" idx="10"/>
          </p:nvPr>
        </p:nvSpPr>
        <p:spPr/>
        <p:txBody>
          <a:bodyPr/>
          <a:lstStyle/>
          <a:p>
            <a:fld id="{CD9C3A64-9DB6-475E-94EC-D5EB5B34FE34}" type="datetime1">
              <a:rPr lang="x-none" smtClean="0"/>
              <a:t>2. 12. 2021</a:t>
            </a:fld>
            <a:endParaRPr lang="x-none"/>
          </a:p>
        </p:txBody>
      </p:sp>
      <p:sp>
        <p:nvSpPr>
          <p:cNvPr id="6" name="Footer Placeholder 5">
            <a:extLst>
              <a:ext uri="{FF2B5EF4-FFF2-40B4-BE49-F238E27FC236}">
                <a16:creationId xmlns:a16="http://schemas.microsoft.com/office/drawing/2014/main" xmlns="" id="{FADE9232-ADB2-4C45-B040-89426BED3082}"/>
              </a:ext>
            </a:extLst>
          </p:cNvPr>
          <p:cNvSpPr>
            <a:spLocks noGrp="1"/>
          </p:cNvSpPr>
          <p:nvPr>
            <p:ph type="ftr" sz="quarter" idx="11"/>
          </p:nvPr>
        </p:nvSpPr>
        <p:spPr/>
        <p:txBody>
          <a:bodyPr/>
          <a:lstStyle/>
          <a:p>
            <a:r>
              <a:rPr lang="sl-SI"/>
              <a:t>13. Slovenski kongres prostovoljstva</a:t>
            </a:r>
            <a:endParaRPr lang="x-none"/>
          </a:p>
        </p:txBody>
      </p:sp>
      <p:sp>
        <p:nvSpPr>
          <p:cNvPr id="7" name="Slide Number Placeholder 6">
            <a:extLst>
              <a:ext uri="{FF2B5EF4-FFF2-40B4-BE49-F238E27FC236}">
                <a16:creationId xmlns:a16="http://schemas.microsoft.com/office/drawing/2014/main" xmlns="" id="{7A36EF01-392E-064A-BA31-BA0B84037CFD}"/>
              </a:ext>
            </a:extLst>
          </p:cNvPr>
          <p:cNvSpPr>
            <a:spLocks noGrp="1"/>
          </p:cNvSpPr>
          <p:nvPr>
            <p:ph type="sldNum" sz="quarter" idx="12"/>
          </p:nvPr>
        </p:nvSpPr>
        <p:spPr/>
        <p:txBody>
          <a:bodyPr/>
          <a:lstStyle/>
          <a:p>
            <a:fld id="{DDCB4796-45B2-FD4F-84D5-3C47534A0193}" type="slidenum">
              <a:rPr lang="x-none" smtClean="0"/>
              <a:t>‹#›</a:t>
            </a:fld>
            <a:endParaRPr lang="x-none"/>
          </a:p>
        </p:txBody>
      </p:sp>
    </p:spTree>
    <p:extLst>
      <p:ext uri="{BB962C8B-B14F-4D97-AF65-F5344CB8AC3E}">
        <p14:creationId xmlns:p14="http://schemas.microsoft.com/office/powerpoint/2010/main" val="288038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30495E-6DAC-8141-B704-7A138549780D}"/>
              </a:ext>
            </a:extLst>
          </p:cNvPr>
          <p:cNvSpPr>
            <a:spLocks noGrp="1"/>
          </p:cNvSpPr>
          <p:nvPr>
            <p:ph type="title"/>
          </p:nvPr>
        </p:nvSpPr>
        <p:spPr/>
        <p:txBody>
          <a:bodyPr/>
          <a:lstStyle/>
          <a:p>
            <a:r>
              <a:rPr lang="en-GB"/>
              <a:t>Click to edit Master title style</a:t>
            </a:r>
            <a:endParaRPr lang="x-none"/>
          </a:p>
        </p:txBody>
      </p:sp>
      <p:sp>
        <p:nvSpPr>
          <p:cNvPr id="3" name="Date Placeholder 2">
            <a:extLst>
              <a:ext uri="{FF2B5EF4-FFF2-40B4-BE49-F238E27FC236}">
                <a16:creationId xmlns:a16="http://schemas.microsoft.com/office/drawing/2014/main" xmlns="" id="{1090923A-999D-4C46-8D5F-CE0CF40F06D3}"/>
              </a:ext>
            </a:extLst>
          </p:cNvPr>
          <p:cNvSpPr>
            <a:spLocks noGrp="1"/>
          </p:cNvSpPr>
          <p:nvPr>
            <p:ph type="dt" sz="half" idx="10"/>
          </p:nvPr>
        </p:nvSpPr>
        <p:spPr/>
        <p:txBody>
          <a:bodyPr/>
          <a:lstStyle/>
          <a:p>
            <a:fld id="{9EA37097-C9D9-459E-BA8D-D5509110C388}" type="datetime1">
              <a:rPr lang="x-none" smtClean="0"/>
              <a:t>2. 12. 2021</a:t>
            </a:fld>
            <a:endParaRPr lang="x-none"/>
          </a:p>
        </p:txBody>
      </p:sp>
      <p:sp>
        <p:nvSpPr>
          <p:cNvPr id="4" name="Footer Placeholder 3">
            <a:extLst>
              <a:ext uri="{FF2B5EF4-FFF2-40B4-BE49-F238E27FC236}">
                <a16:creationId xmlns:a16="http://schemas.microsoft.com/office/drawing/2014/main" xmlns="" id="{23B17E44-FACA-DC47-B157-72D7388B7A05}"/>
              </a:ext>
            </a:extLst>
          </p:cNvPr>
          <p:cNvSpPr>
            <a:spLocks noGrp="1"/>
          </p:cNvSpPr>
          <p:nvPr>
            <p:ph type="ftr" sz="quarter" idx="11"/>
          </p:nvPr>
        </p:nvSpPr>
        <p:spPr/>
        <p:txBody>
          <a:bodyPr/>
          <a:lstStyle/>
          <a:p>
            <a:r>
              <a:rPr lang="sl-SI"/>
              <a:t>13. Slovenski kongres prostovoljstva</a:t>
            </a:r>
            <a:endParaRPr lang="x-none"/>
          </a:p>
        </p:txBody>
      </p:sp>
      <p:sp>
        <p:nvSpPr>
          <p:cNvPr id="5" name="Slide Number Placeholder 4">
            <a:extLst>
              <a:ext uri="{FF2B5EF4-FFF2-40B4-BE49-F238E27FC236}">
                <a16:creationId xmlns:a16="http://schemas.microsoft.com/office/drawing/2014/main" xmlns="" id="{39A56470-0ACF-194F-9B0C-8DD63D09DEA3}"/>
              </a:ext>
            </a:extLst>
          </p:cNvPr>
          <p:cNvSpPr>
            <a:spLocks noGrp="1"/>
          </p:cNvSpPr>
          <p:nvPr>
            <p:ph type="sldNum" sz="quarter" idx="12"/>
          </p:nvPr>
        </p:nvSpPr>
        <p:spPr/>
        <p:txBody>
          <a:bodyPr/>
          <a:lstStyle/>
          <a:p>
            <a:fld id="{DDCB4796-45B2-FD4F-84D5-3C47534A0193}" type="slidenum">
              <a:rPr lang="x-none" smtClean="0"/>
              <a:t>‹#›</a:t>
            </a:fld>
            <a:endParaRPr lang="x-none"/>
          </a:p>
        </p:txBody>
      </p:sp>
    </p:spTree>
    <p:extLst>
      <p:ext uri="{BB962C8B-B14F-4D97-AF65-F5344CB8AC3E}">
        <p14:creationId xmlns:p14="http://schemas.microsoft.com/office/powerpoint/2010/main" val="1670439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57D52DC-23BA-D943-9398-0B72A7B51BD3}"/>
              </a:ext>
            </a:extLst>
          </p:cNvPr>
          <p:cNvSpPr>
            <a:spLocks noGrp="1"/>
          </p:cNvSpPr>
          <p:nvPr>
            <p:ph type="dt" sz="half" idx="10"/>
          </p:nvPr>
        </p:nvSpPr>
        <p:spPr/>
        <p:txBody>
          <a:bodyPr/>
          <a:lstStyle/>
          <a:p>
            <a:fld id="{5C35056C-6402-49E5-A827-960C3E69DDA2}" type="datetime1">
              <a:rPr lang="x-none" smtClean="0"/>
              <a:t>2. 12. 2021</a:t>
            </a:fld>
            <a:endParaRPr lang="x-none"/>
          </a:p>
        </p:txBody>
      </p:sp>
      <p:sp>
        <p:nvSpPr>
          <p:cNvPr id="3" name="Footer Placeholder 2">
            <a:extLst>
              <a:ext uri="{FF2B5EF4-FFF2-40B4-BE49-F238E27FC236}">
                <a16:creationId xmlns:a16="http://schemas.microsoft.com/office/drawing/2014/main" xmlns="" id="{BBEC13DF-F1AD-D749-82D5-8F44A24ACEA0}"/>
              </a:ext>
            </a:extLst>
          </p:cNvPr>
          <p:cNvSpPr>
            <a:spLocks noGrp="1"/>
          </p:cNvSpPr>
          <p:nvPr>
            <p:ph type="ftr" sz="quarter" idx="11"/>
          </p:nvPr>
        </p:nvSpPr>
        <p:spPr/>
        <p:txBody>
          <a:bodyPr/>
          <a:lstStyle/>
          <a:p>
            <a:r>
              <a:rPr lang="sl-SI"/>
              <a:t>13. Slovenski kongres prostovoljstva</a:t>
            </a:r>
            <a:endParaRPr lang="x-none"/>
          </a:p>
        </p:txBody>
      </p:sp>
      <p:sp>
        <p:nvSpPr>
          <p:cNvPr id="4" name="Slide Number Placeholder 3">
            <a:extLst>
              <a:ext uri="{FF2B5EF4-FFF2-40B4-BE49-F238E27FC236}">
                <a16:creationId xmlns:a16="http://schemas.microsoft.com/office/drawing/2014/main" xmlns="" id="{A2F4FBA4-09D1-9B40-8EBC-17204B4E3D86}"/>
              </a:ext>
            </a:extLst>
          </p:cNvPr>
          <p:cNvSpPr>
            <a:spLocks noGrp="1"/>
          </p:cNvSpPr>
          <p:nvPr>
            <p:ph type="sldNum" sz="quarter" idx="12"/>
          </p:nvPr>
        </p:nvSpPr>
        <p:spPr/>
        <p:txBody>
          <a:bodyPr/>
          <a:lstStyle/>
          <a:p>
            <a:fld id="{DDCB4796-45B2-FD4F-84D5-3C47534A0193}" type="slidenum">
              <a:rPr lang="x-none" smtClean="0"/>
              <a:t>‹#›</a:t>
            </a:fld>
            <a:endParaRPr lang="x-none"/>
          </a:p>
        </p:txBody>
      </p:sp>
    </p:spTree>
    <p:extLst>
      <p:ext uri="{BB962C8B-B14F-4D97-AF65-F5344CB8AC3E}">
        <p14:creationId xmlns:p14="http://schemas.microsoft.com/office/powerpoint/2010/main" val="2980601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stavitev po mer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t>Uredite slog naslova matrice</a:t>
            </a:r>
          </a:p>
        </p:txBody>
      </p:sp>
      <p:sp>
        <p:nvSpPr>
          <p:cNvPr id="3" name="Označba mesta datuma 2"/>
          <p:cNvSpPr>
            <a:spLocks noGrp="1"/>
          </p:cNvSpPr>
          <p:nvPr>
            <p:ph type="dt" sz="half" idx="10"/>
          </p:nvPr>
        </p:nvSpPr>
        <p:spPr/>
        <p:txBody>
          <a:bodyPr/>
          <a:lstStyle/>
          <a:p>
            <a:fld id="{87BCA214-66B5-4711-BA12-6046CE0458E0}" type="datetime1">
              <a:rPr lang="x-none" smtClean="0"/>
              <a:t>2. 12. 2021</a:t>
            </a:fld>
            <a:endParaRPr lang="x-none"/>
          </a:p>
        </p:txBody>
      </p:sp>
      <p:sp>
        <p:nvSpPr>
          <p:cNvPr id="4" name="Označba mesta noge 3"/>
          <p:cNvSpPr>
            <a:spLocks noGrp="1"/>
          </p:cNvSpPr>
          <p:nvPr>
            <p:ph type="ftr" sz="quarter" idx="11"/>
          </p:nvPr>
        </p:nvSpPr>
        <p:spPr/>
        <p:txBody>
          <a:bodyPr/>
          <a:lstStyle/>
          <a:p>
            <a:r>
              <a:rPr lang="sl-SI"/>
              <a:t>13. Slovenski kongres prostovoljstva</a:t>
            </a:r>
            <a:endParaRPr lang="x-none" dirty="0"/>
          </a:p>
        </p:txBody>
      </p:sp>
      <p:sp>
        <p:nvSpPr>
          <p:cNvPr id="5" name="Označba mesta številke diapozitiva 4"/>
          <p:cNvSpPr>
            <a:spLocks noGrp="1"/>
          </p:cNvSpPr>
          <p:nvPr>
            <p:ph type="sldNum" sz="quarter" idx="12"/>
          </p:nvPr>
        </p:nvSpPr>
        <p:spPr/>
        <p:txBody>
          <a:bodyPr/>
          <a:lstStyle/>
          <a:p>
            <a:fld id="{DDCB4796-45B2-FD4F-84D5-3C47534A0193}" type="slidenum">
              <a:rPr lang="x-none" smtClean="0"/>
              <a:t>‹#›</a:t>
            </a:fld>
            <a:endParaRPr lang="x-none"/>
          </a:p>
        </p:txBody>
      </p:sp>
    </p:spTree>
    <p:extLst>
      <p:ext uri="{BB962C8B-B14F-4D97-AF65-F5344CB8AC3E}">
        <p14:creationId xmlns:p14="http://schemas.microsoft.com/office/powerpoint/2010/main" val="3924417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4550C2F-3663-7D4E-A5A0-7D42FCAF23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x-none" dirty="0"/>
          </a:p>
        </p:txBody>
      </p:sp>
      <p:sp>
        <p:nvSpPr>
          <p:cNvPr id="3" name="Text Placeholder 2">
            <a:extLst>
              <a:ext uri="{FF2B5EF4-FFF2-40B4-BE49-F238E27FC236}">
                <a16:creationId xmlns:a16="http://schemas.microsoft.com/office/drawing/2014/main" xmlns="" id="{8CE3D155-CD2E-0B49-B2AD-8033E260F3FB}"/>
              </a:ext>
            </a:extLst>
          </p:cNvPr>
          <p:cNvSpPr>
            <a:spLocks noGrp="1"/>
          </p:cNvSpPr>
          <p:nvPr>
            <p:ph type="body" idx="1"/>
          </p:nvPr>
        </p:nvSpPr>
        <p:spPr>
          <a:xfrm>
            <a:off x="838200" y="2097157"/>
            <a:ext cx="9379226" cy="4079806"/>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x-none" dirty="0"/>
          </a:p>
        </p:txBody>
      </p:sp>
      <p:sp>
        <p:nvSpPr>
          <p:cNvPr id="4" name="Date Placeholder 3">
            <a:extLst>
              <a:ext uri="{FF2B5EF4-FFF2-40B4-BE49-F238E27FC236}">
                <a16:creationId xmlns:a16="http://schemas.microsoft.com/office/drawing/2014/main" xmlns="" id="{81DFE2CA-F355-5040-B1DE-63E3DBBD76B2}"/>
              </a:ext>
            </a:extLst>
          </p:cNvPr>
          <p:cNvSpPr>
            <a:spLocks noGrp="1"/>
          </p:cNvSpPr>
          <p:nvPr>
            <p:ph type="dt" sz="half" idx="2"/>
          </p:nvPr>
        </p:nvSpPr>
        <p:spPr>
          <a:xfrm>
            <a:off x="838200" y="6356350"/>
            <a:ext cx="168633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FCED29-AF07-4117-A210-A48C926F0CC9}" type="datetime1">
              <a:rPr lang="x-none" smtClean="0"/>
              <a:t>2. 12. 2021</a:t>
            </a:fld>
            <a:endParaRPr lang="x-none"/>
          </a:p>
        </p:txBody>
      </p:sp>
      <p:sp>
        <p:nvSpPr>
          <p:cNvPr id="5" name="Footer Placeholder 4">
            <a:extLst>
              <a:ext uri="{FF2B5EF4-FFF2-40B4-BE49-F238E27FC236}">
                <a16:creationId xmlns:a16="http://schemas.microsoft.com/office/drawing/2014/main" xmlns="" id="{A64FFBA7-85C9-FB44-9500-74AEF4680199}"/>
              </a:ext>
            </a:extLst>
          </p:cNvPr>
          <p:cNvSpPr>
            <a:spLocks noGrp="1"/>
          </p:cNvSpPr>
          <p:nvPr>
            <p:ph type="ftr" sz="quarter" idx="3"/>
          </p:nvPr>
        </p:nvSpPr>
        <p:spPr>
          <a:xfrm>
            <a:off x="2667000" y="6356350"/>
            <a:ext cx="4787348" cy="365125"/>
          </a:xfrm>
          <a:prstGeom prst="rect">
            <a:avLst/>
          </a:prstGeom>
        </p:spPr>
        <p:txBody>
          <a:bodyPr vert="horz" lIns="91440" tIns="45720" rIns="91440" bIns="45720" rtlCol="0" anchor="ctr"/>
          <a:lstStyle>
            <a:lvl1pPr algn="ctr">
              <a:defRPr sz="1200" b="1">
                <a:solidFill>
                  <a:srgbClr val="0066CC"/>
                </a:solidFill>
              </a:defRPr>
            </a:lvl1pPr>
          </a:lstStyle>
          <a:p>
            <a:r>
              <a:rPr lang="sl-SI" dirty="0"/>
              <a:t>13. Slovenski kongres prostovoljstva</a:t>
            </a:r>
            <a:endParaRPr lang="x-none" dirty="0"/>
          </a:p>
        </p:txBody>
      </p:sp>
      <p:sp>
        <p:nvSpPr>
          <p:cNvPr id="6" name="Slide Number Placeholder 5">
            <a:extLst>
              <a:ext uri="{FF2B5EF4-FFF2-40B4-BE49-F238E27FC236}">
                <a16:creationId xmlns:a16="http://schemas.microsoft.com/office/drawing/2014/main" xmlns="" id="{7B4EB6FE-2AF2-B44E-9595-56D997CC42C1}"/>
              </a:ext>
            </a:extLst>
          </p:cNvPr>
          <p:cNvSpPr>
            <a:spLocks noGrp="1"/>
          </p:cNvSpPr>
          <p:nvPr>
            <p:ph type="sldNum" sz="quarter" idx="4"/>
          </p:nvPr>
        </p:nvSpPr>
        <p:spPr>
          <a:xfrm>
            <a:off x="7616687" y="6356349"/>
            <a:ext cx="260073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CB4796-45B2-FD4F-84D5-3C47534A0193}" type="slidenum">
              <a:rPr lang="x-none" smtClean="0"/>
              <a:t>‹#›</a:t>
            </a:fld>
            <a:endParaRPr lang="x-none"/>
          </a:p>
        </p:txBody>
      </p:sp>
      <p:pic>
        <p:nvPicPr>
          <p:cNvPr id="8" name="Picture 7">
            <a:extLst>
              <a:ext uri="{FF2B5EF4-FFF2-40B4-BE49-F238E27FC236}">
                <a16:creationId xmlns:a16="http://schemas.microsoft.com/office/drawing/2014/main" xmlns="" id="{D2186885-06B4-F44D-868E-8C9ABD8A1A0D}"/>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0540338" y="5673380"/>
            <a:ext cx="1282368" cy="991428"/>
          </a:xfrm>
          <a:prstGeom prst="rect">
            <a:avLst/>
          </a:prstGeom>
        </p:spPr>
      </p:pic>
    </p:spTree>
    <p:extLst>
      <p:ext uri="{BB962C8B-B14F-4D97-AF65-F5344CB8AC3E}">
        <p14:creationId xmlns:p14="http://schemas.microsoft.com/office/powerpoint/2010/main" val="2857069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56" r:id="rId6"/>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6380B0-7259-9A4C-ABCB-4EB94F648D63}"/>
              </a:ext>
            </a:extLst>
          </p:cNvPr>
          <p:cNvSpPr>
            <a:spLocks noGrp="1"/>
          </p:cNvSpPr>
          <p:nvPr>
            <p:ph type="ctrTitle"/>
          </p:nvPr>
        </p:nvSpPr>
        <p:spPr>
          <a:xfrm>
            <a:off x="1125415" y="1122363"/>
            <a:ext cx="9903656" cy="2387600"/>
          </a:xfrm>
        </p:spPr>
        <p:txBody>
          <a:bodyPr>
            <a:normAutofit fontScale="90000"/>
          </a:bodyPr>
          <a:lstStyle/>
          <a:p>
            <a:r>
              <a:rPr lang="sl-SI" sz="4400" b="1" dirty="0"/>
              <a:t>Reorganizacija organiziranega prostovoljstva v Zavodu za oskrbo na domu Ljubljana v času epidemije covid-19: družabništvo po telefonu</a:t>
            </a:r>
            <a:r>
              <a:rPr lang="sl-SI" sz="4000" b="1" dirty="0"/>
              <a:t/>
            </a:r>
            <a:br>
              <a:rPr lang="sl-SI" sz="4000" b="1" dirty="0"/>
            </a:br>
            <a:r>
              <a:rPr lang="sl-SI" sz="4000" b="1" dirty="0"/>
              <a:t/>
            </a:r>
            <a:br>
              <a:rPr lang="sl-SI" sz="4000" b="1" dirty="0"/>
            </a:br>
            <a:r>
              <a:rPr lang="sl-SI" sz="2200" b="1" dirty="0"/>
              <a:t>Amir Crnojević, Zavod za oskrbo na domu Ljubljana</a:t>
            </a:r>
            <a:endParaRPr lang="x-none" sz="2200" b="1" dirty="0"/>
          </a:p>
        </p:txBody>
      </p:sp>
      <p:sp>
        <p:nvSpPr>
          <p:cNvPr id="3" name="Subtitle 2">
            <a:extLst>
              <a:ext uri="{FF2B5EF4-FFF2-40B4-BE49-F238E27FC236}">
                <a16:creationId xmlns:a16="http://schemas.microsoft.com/office/drawing/2014/main" xmlns="" id="{B7CFB9AE-D7F5-E146-8A01-5B3C25109605}"/>
              </a:ext>
            </a:extLst>
          </p:cNvPr>
          <p:cNvSpPr>
            <a:spLocks noGrp="1"/>
          </p:cNvSpPr>
          <p:nvPr>
            <p:ph type="subTitle" idx="1"/>
          </p:nvPr>
        </p:nvSpPr>
        <p:spPr>
          <a:xfrm>
            <a:off x="1730530" y="3602038"/>
            <a:ext cx="8693426" cy="1655762"/>
          </a:xfrm>
        </p:spPr>
        <p:txBody>
          <a:bodyPr/>
          <a:lstStyle/>
          <a:p>
            <a:r>
              <a:rPr lang="sl-SI" b="1" dirty="0">
                <a:solidFill>
                  <a:srgbClr val="0066CC"/>
                </a:solidFill>
              </a:rPr>
              <a:t>13. Slovenski kongres prostovoljstva</a:t>
            </a:r>
            <a:endParaRPr lang="x-none" b="1" dirty="0">
              <a:solidFill>
                <a:srgbClr val="0066CC"/>
              </a:solidFill>
            </a:endParaRPr>
          </a:p>
        </p:txBody>
      </p:sp>
    </p:spTree>
    <p:extLst>
      <p:ext uri="{BB962C8B-B14F-4D97-AF65-F5344CB8AC3E}">
        <p14:creationId xmlns:p14="http://schemas.microsoft.com/office/powerpoint/2010/main" val="144650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t>Zavod za oskrbo na domu Ljubljana</a:t>
            </a:r>
          </a:p>
        </p:txBody>
      </p:sp>
      <p:sp>
        <p:nvSpPr>
          <p:cNvPr id="3" name="Označba mesta vsebine 2"/>
          <p:cNvSpPr>
            <a:spLocks noGrp="1"/>
          </p:cNvSpPr>
          <p:nvPr>
            <p:ph idx="1"/>
          </p:nvPr>
        </p:nvSpPr>
        <p:spPr>
          <a:xfrm>
            <a:off x="838200" y="2097157"/>
            <a:ext cx="9768840" cy="4079806"/>
          </a:xfrm>
        </p:spPr>
        <p:txBody>
          <a:bodyPr/>
          <a:lstStyle/>
          <a:p>
            <a:r>
              <a:rPr lang="sl-SI" dirty="0"/>
              <a:t>Javni socialnovarstveni zavod na področju socialne oskrbe na domu.</a:t>
            </a:r>
          </a:p>
          <a:p>
            <a:r>
              <a:rPr lang="sl-SI" dirty="0"/>
              <a:t>Druge dejavnosti: Projektno delo, program delovne terapije in program organiziranega prostovoljstva in medgeneracijskega sodelovanja.</a:t>
            </a:r>
          </a:p>
          <a:p>
            <a:r>
              <a:rPr lang="sl-SI" dirty="0"/>
              <a:t>V dejavnosti in različne programe je vključenih tudi do 1000 uporabnikov mesečno. Med njimi je 92 % starejših od 65 let, ostalo so invalidi. </a:t>
            </a:r>
          </a:p>
          <a:p>
            <a:endParaRPr lang="sl-SI" dirty="0"/>
          </a:p>
        </p:txBody>
      </p:sp>
      <p:sp>
        <p:nvSpPr>
          <p:cNvPr id="4" name="Označba mesta noge 3"/>
          <p:cNvSpPr>
            <a:spLocks noGrp="1"/>
          </p:cNvSpPr>
          <p:nvPr>
            <p:ph type="ftr" sz="quarter" idx="11"/>
          </p:nvPr>
        </p:nvSpPr>
        <p:spPr/>
        <p:txBody>
          <a:bodyPr/>
          <a:lstStyle/>
          <a:p>
            <a:r>
              <a:rPr lang="sl-SI"/>
              <a:t>13. Slovenski kongres prostovoljstva</a:t>
            </a:r>
            <a:endParaRPr lang="x-none"/>
          </a:p>
        </p:txBody>
      </p:sp>
    </p:spTree>
    <p:extLst>
      <p:ext uri="{BB962C8B-B14F-4D97-AF65-F5344CB8AC3E}">
        <p14:creationId xmlns:p14="http://schemas.microsoft.com/office/powerpoint/2010/main" val="4194457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3D5AC950-D75C-442C-9D07-1A3D107DA8E3}"/>
              </a:ext>
            </a:extLst>
          </p:cNvPr>
          <p:cNvSpPr>
            <a:spLocks noGrp="1"/>
          </p:cNvSpPr>
          <p:nvPr>
            <p:ph type="title"/>
          </p:nvPr>
        </p:nvSpPr>
        <p:spPr/>
        <p:txBody>
          <a:bodyPr/>
          <a:lstStyle/>
          <a:p>
            <a:r>
              <a:rPr lang="sl-SI" b="1" dirty="0"/>
              <a:t>Program organiziranega prostovoljstva in medgeneracijskega sodelovanja</a:t>
            </a:r>
          </a:p>
        </p:txBody>
      </p:sp>
      <p:sp>
        <p:nvSpPr>
          <p:cNvPr id="3" name="Označba mesta vsebine 2">
            <a:extLst>
              <a:ext uri="{FF2B5EF4-FFF2-40B4-BE49-F238E27FC236}">
                <a16:creationId xmlns:a16="http://schemas.microsoft.com/office/drawing/2014/main" xmlns="" id="{ADFA213B-F7EF-4809-8B32-290C82510D84}"/>
              </a:ext>
            </a:extLst>
          </p:cNvPr>
          <p:cNvSpPr>
            <a:spLocks noGrp="1"/>
          </p:cNvSpPr>
          <p:nvPr>
            <p:ph idx="1"/>
          </p:nvPr>
        </p:nvSpPr>
        <p:spPr>
          <a:xfrm>
            <a:off x="838199" y="2097157"/>
            <a:ext cx="9740705" cy="4079806"/>
          </a:xfrm>
        </p:spPr>
        <p:txBody>
          <a:bodyPr/>
          <a:lstStyle/>
          <a:p>
            <a:r>
              <a:rPr lang="sl-SI" dirty="0"/>
              <a:t>Prostovoljci, vključeni v program, delujejo na štirih področjih: družabništvo na domu, izvajanje tečajev in delavnic za uporabnike in njihove sorodnike, promocija zavoda in prostovoljskega dela v skupnosti ter prostovoljsko delo v okviru projektov. </a:t>
            </a:r>
          </a:p>
          <a:p>
            <a:r>
              <a:rPr lang="sl-SI" dirty="0"/>
              <a:t>Trenutno je aktivnih več kot 60 prostovoljcev.</a:t>
            </a:r>
          </a:p>
          <a:p>
            <a:r>
              <a:rPr lang="sl-SI" dirty="0"/>
              <a:t>V letu 2020 je 136 prostovoljcev opravilo 12.387 ur.</a:t>
            </a:r>
          </a:p>
          <a:p>
            <a:r>
              <a:rPr lang="sl-SI" dirty="0"/>
              <a:t>Največ potreb je na področju družabništva na domu. </a:t>
            </a:r>
          </a:p>
        </p:txBody>
      </p:sp>
      <p:sp>
        <p:nvSpPr>
          <p:cNvPr id="4" name="Označba mesta noge 3">
            <a:extLst>
              <a:ext uri="{FF2B5EF4-FFF2-40B4-BE49-F238E27FC236}">
                <a16:creationId xmlns:a16="http://schemas.microsoft.com/office/drawing/2014/main" xmlns="" id="{9D8D6905-05F6-473B-B6E3-53E99836677B}"/>
              </a:ext>
            </a:extLst>
          </p:cNvPr>
          <p:cNvSpPr>
            <a:spLocks noGrp="1"/>
          </p:cNvSpPr>
          <p:nvPr>
            <p:ph type="ftr" sz="quarter" idx="11"/>
          </p:nvPr>
        </p:nvSpPr>
        <p:spPr/>
        <p:txBody>
          <a:bodyPr/>
          <a:lstStyle/>
          <a:p>
            <a:r>
              <a:rPr lang="sl-SI"/>
              <a:t>13. Slovenski kongres prostovoljstva</a:t>
            </a:r>
            <a:endParaRPr lang="x-none"/>
          </a:p>
        </p:txBody>
      </p:sp>
    </p:spTree>
    <p:extLst>
      <p:ext uri="{BB962C8B-B14F-4D97-AF65-F5344CB8AC3E}">
        <p14:creationId xmlns:p14="http://schemas.microsoft.com/office/powerpoint/2010/main" val="1229936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78582DB8-FD3F-4CC1-85B4-C76143F3EF00}"/>
              </a:ext>
            </a:extLst>
          </p:cNvPr>
          <p:cNvSpPr>
            <a:spLocks noGrp="1"/>
          </p:cNvSpPr>
          <p:nvPr>
            <p:ph type="title"/>
          </p:nvPr>
        </p:nvSpPr>
        <p:spPr/>
        <p:txBody>
          <a:bodyPr/>
          <a:lstStyle/>
          <a:p>
            <a:r>
              <a:rPr lang="sl-SI" b="1" dirty="0"/>
              <a:t>Prostovoljstvo v času epidemije covid-19</a:t>
            </a:r>
          </a:p>
        </p:txBody>
      </p:sp>
      <p:sp>
        <p:nvSpPr>
          <p:cNvPr id="3" name="Označba mesta vsebine 2">
            <a:extLst>
              <a:ext uri="{FF2B5EF4-FFF2-40B4-BE49-F238E27FC236}">
                <a16:creationId xmlns:a16="http://schemas.microsoft.com/office/drawing/2014/main" xmlns="" id="{6ABCBC81-E970-4F2B-976A-F75C24EF593A}"/>
              </a:ext>
            </a:extLst>
          </p:cNvPr>
          <p:cNvSpPr>
            <a:spLocks noGrp="1"/>
          </p:cNvSpPr>
          <p:nvPr>
            <p:ph idx="1"/>
          </p:nvPr>
        </p:nvSpPr>
        <p:spPr>
          <a:xfrm>
            <a:off x="838200" y="2097157"/>
            <a:ext cx="9698502" cy="4079806"/>
          </a:xfrm>
        </p:spPr>
        <p:txBody>
          <a:bodyPr>
            <a:normAutofit/>
          </a:bodyPr>
          <a:lstStyle/>
          <a:p>
            <a:r>
              <a:rPr lang="sl-SI" dirty="0"/>
              <a:t>Zaradi epidemije (prepoved socialnih stikov) smo ob začasni zaustavitvi izvajanja neposrednega prostovoljstva v odgovor na zaznane potrebe starejših ljudi reorganizirali organizirano prostovoljstvo.</a:t>
            </a:r>
          </a:p>
          <a:p>
            <a:r>
              <a:rPr lang="sl-SI" dirty="0"/>
              <a:t>Vključila se je Mestna občina Ljubljana; v sodelovanju z Oddelkom za zdravje in socialno varstvo smo razvili novo obliko družabništva - </a:t>
            </a:r>
            <a:r>
              <a:rPr lang="sl-SI" b="1" i="1" dirty="0"/>
              <a:t>družabništvo po telefonu</a:t>
            </a:r>
            <a:r>
              <a:rPr lang="sl-SI" dirty="0"/>
              <a:t>. Telefonsko linijo smo vzpostavili kmalu po uradni razglasitvi epidemije, dne 20. 3. 2020, delovala pa je vse tja do konca prvega vala epidemije. </a:t>
            </a:r>
          </a:p>
        </p:txBody>
      </p:sp>
      <p:sp>
        <p:nvSpPr>
          <p:cNvPr id="4" name="Označba mesta noge 3">
            <a:extLst>
              <a:ext uri="{FF2B5EF4-FFF2-40B4-BE49-F238E27FC236}">
                <a16:creationId xmlns:a16="http://schemas.microsoft.com/office/drawing/2014/main" xmlns="" id="{CFBE16D4-99F3-43F1-9284-6E6B9FF52582}"/>
              </a:ext>
            </a:extLst>
          </p:cNvPr>
          <p:cNvSpPr>
            <a:spLocks noGrp="1"/>
          </p:cNvSpPr>
          <p:nvPr>
            <p:ph type="ftr" sz="quarter" idx="11"/>
          </p:nvPr>
        </p:nvSpPr>
        <p:spPr/>
        <p:txBody>
          <a:bodyPr/>
          <a:lstStyle/>
          <a:p>
            <a:r>
              <a:rPr lang="sl-SI"/>
              <a:t>13. Slovenski kongres prostovoljstva</a:t>
            </a:r>
            <a:endParaRPr lang="x-none"/>
          </a:p>
        </p:txBody>
      </p:sp>
    </p:spTree>
    <p:extLst>
      <p:ext uri="{BB962C8B-B14F-4D97-AF65-F5344CB8AC3E}">
        <p14:creationId xmlns:p14="http://schemas.microsoft.com/office/powerpoint/2010/main" val="3886169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xmlns="" id="{E7FE03C2-1897-4C22-91AD-4BBA507C5917}"/>
              </a:ext>
            </a:extLst>
          </p:cNvPr>
          <p:cNvSpPr>
            <a:spLocks noGrp="1"/>
          </p:cNvSpPr>
          <p:nvPr>
            <p:ph idx="1"/>
          </p:nvPr>
        </p:nvSpPr>
        <p:spPr>
          <a:xfrm>
            <a:off x="838200" y="604911"/>
            <a:ext cx="9684434" cy="5572052"/>
          </a:xfrm>
        </p:spPr>
        <p:txBody>
          <a:bodyPr>
            <a:normAutofit lnSpcReduction="10000"/>
          </a:bodyPr>
          <a:lstStyle/>
          <a:p>
            <a:r>
              <a:rPr lang="sl-SI" dirty="0"/>
              <a:t>Prostovoljce smo najprej usposobili; izvedli smo predavanje preko spletne platforme Zoom z naslovom </a:t>
            </a:r>
            <a:r>
              <a:rPr lang="sl-SI" b="1" i="1" dirty="0"/>
              <a:t>Izobraževanje prostovoljcev za delo v času epidemije novega koronavirusa</a:t>
            </a:r>
            <a:r>
              <a:rPr lang="sl-SI" dirty="0"/>
              <a:t>. </a:t>
            </a:r>
          </a:p>
          <a:p>
            <a:r>
              <a:rPr lang="sl-SI" dirty="0"/>
              <a:t>Pripravili smo </a:t>
            </a:r>
            <a:r>
              <a:rPr lang="sl-SI" b="1" i="1" dirty="0"/>
              <a:t>smernice za delo </a:t>
            </a:r>
            <a:r>
              <a:rPr lang="sl-SI" dirty="0"/>
              <a:t>na tem področju in prostovoljcem ves čas nudili najnovejše informacije o poteku epidemije, o ukrepih, podpornih mrežah v skupnosti in </a:t>
            </a:r>
            <a:r>
              <a:rPr lang="sl-SI" b="1" i="1" dirty="0"/>
              <a:t>mentorsko podporo</a:t>
            </a:r>
            <a:r>
              <a:rPr lang="sl-SI" dirty="0"/>
              <a:t>. </a:t>
            </a:r>
          </a:p>
          <a:p>
            <a:r>
              <a:rPr lang="sl-SI" dirty="0"/>
              <a:t>Prostovoljsko mrežo so sestavljali sodelavke, sodelavci, prostovoljke in prostovoljci Zavoda za oskrbo na domu Ljubljana, Javnega stanovanjskega sklada MOL in ljubljanskih kulturnih javnih zavodov – Mestnega gledališča ljubljanskega, Lutkovnega gledališča Ljubljana, Slovenskega mladinskega gledališča, Pionirskega doma, Mednarodnega grafičnega in likovnega centra, Muzeja in galerij mesta Ljubljane, Kina Šiška, Mestne knjižnice Ljubljana in Šentjakobskega gledališča. </a:t>
            </a:r>
          </a:p>
        </p:txBody>
      </p:sp>
      <p:sp>
        <p:nvSpPr>
          <p:cNvPr id="4" name="Označba mesta noge 3">
            <a:extLst>
              <a:ext uri="{FF2B5EF4-FFF2-40B4-BE49-F238E27FC236}">
                <a16:creationId xmlns:a16="http://schemas.microsoft.com/office/drawing/2014/main" xmlns="" id="{0F83918E-085A-4201-B019-4768E5B2C8C5}"/>
              </a:ext>
            </a:extLst>
          </p:cNvPr>
          <p:cNvSpPr>
            <a:spLocks noGrp="1"/>
          </p:cNvSpPr>
          <p:nvPr>
            <p:ph type="ftr" sz="quarter" idx="11"/>
          </p:nvPr>
        </p:nvSpPr>
        <p:spPr/>
        <p:txBody>
          <a:bodyPr/>
          <a:lstStyle/>
          <a:p>
            <a:r>
              <a:rPr lang="sl-SI"/>
              <a:t>13. Slovenski kongres prostovoljstva</a:t>
            </a:r>
            <a:endParaRPr lang="x-none"/>
          </a:p>
        </p:txBody>
      </p:sp>
    </p:spTree>
    <p:extLst>
      <p:ext uri="{BB962C8B-B14F-4D97-AF65-F5344CB8AC3E}">
        <p14:creationId xmlns:p14="http://schemas.microsoft.com/office/powerpoint/2010/main" val="3650379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xmlns="" id="{17343841-8BD8-41F8-808F-D1954418D04C}"/>
              </a:ext>
            </a:extLst>
          </p:cNvPr>
          <p:cNvSpPr>
            <a:spLocks noGrp="1"/>
          </p:cNvSpPr>
          <p:nvPr>
            <p:ph idx="1"/>
          </p:nvPr>
        </p:nvSpPr>
        <p:spPr>
          <a:xfrm>
            <a:off x="838200" y="604911"/>
            <a:ext cx="9698502" cy="5572052"/>
          </a:xfrm>
        </p:spPr>
        <p:txBody>
          <a:bodyPr/>
          <a:lstStyle/>
          <a:p>
            <a:r>
              <a:rPr lang="sl-SI" dirty="0"/>
              <a:t>V tem času smo prejeli </a:t>
            </a:r>
            <a:r>
              <a:rPr lang="sl-SI" b="1" i="1" dirty="0"/>
              <a:t>več kot 1200 klicev starejših</a:t>
            </a:r>
            <a:r>
              <a:rPr lang="sl-SI" dirty="0"/>
              <a:t>. Na vsak klic smo se odzvali z vso odgovornostjo. </a:t>
            </a:r>
          </a:p>
          <a:p>
            <a:r>
              <a:rPr lang="sl-SI" dirty="0"/>
              <a:t>V prostovoljski akciji je sodelovalo kar </a:t>
            </a:r>
            <a:r>
              <a:rPr lang="sl-SI" b="1" i="1" dirty="0"/>
              <a:t>82 prostovoljcev</a:t>
            </a:r>
            <a:r>
              <a:rPr lang="sl-SI" dirty="0"/>
              <a:t>, ki so se pogovarjali z več kot 600 starejšimi. Največ, kar 60 %, jih je potožilo, da so zelo osamljeni, nekateri so si želeli več stika, zato so jih prostovoljci poklicali tudi večkrat tedensko. Najštevilčnejši so bili klicatelji v skupini starejši nad 65 let. </a:t>
            </a:r>
          </a:p>
          <a:p>
            <a:r>
              <a:rPr lang="sl-SI" dirty="0"/>
              <a:t>Model, ki smo ga razvili v ZOD Ljubljana, so kasneje uporabile tudi druge organizacije, ki delujejo na področju ranljivih družbenih skupin. Ne glede na vse pa lahko tovrstno obliko prostovoljskega dela zaženemo kadarkoli, saj je model izdelan in potrebuje le nekaj reorganizacije, ki smo je v zadnjem letu in pol vsi že zelo vajeni. </a:t>
            </a:r>
          </a:p>
        </p:txBody>
      </p:sp>
      <p:sp>
        <p:nvSpPr>
          <p:cNvPr id="4" name="Označba mesta noge 3">
            <a:extLst>
              <a:ext uri="{FF2B5EF4-FFF2-40B4-BE49-F238E27FC236}">
                <a16:creationId xmlns:a16="http://schemas.microsoft.com/office/drawing/2014/main" xmlns="" id="{F81C3726-7ABC-4896-BF14-28E466DC7FE9}"/>
              </a:ext>
            </a:extLst>
          </p:cNvPr>
          <p:cNvSpPr>
            <a:spLocks noGrp="1"/>
          </p:cNvSpPr>
          <p:nvPr>
            <p:ph type="ftr" sz="quarter" idx="11"/>
          </p:nvPr>
        </p:nvSpPr>
        <p:spPr/>
        <p:txBody>
          <a:bodyPr/>
          <a:lstStyle/>
          <a:p>
            <a:r>
              <a:rPr lang="sl-SI" dirty="0"/>
              <a:t>13. Slovenski kongres prostovoljstva</a:t>
            </a:r>
            <a:endParaRPr lang="x-none" dirty="0"/>
          </a:p>
        </p:txBody>
      </p:sp>
    </p:spTree>
    <p:extLst>
      <p:ext uri="{BB962C8B-B14F-4D97-AF65-F5344CB8AC3E}">
        <p14:creationId xmlns:p14="http://schemas.microsoft.com/office/powerpoint/2010/main" val="3349089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76FD5479-8EF5-4899-8C27-6B069DCB0324}"/>
              </a:ext>
            </a:extLst>
          </p:cNvPr>
          <p:cNvSpPr>
            <a:spLocks noGrp="1"/>
          </p:cNvSpPr>
          <p:nvPr>
            <p:ph type="title"/>
          </p:nvPr>
        </p:nvSpPr>
        <p:spPr>
          <a:xfrm>
            <a:off x="838200" y="1124781"/>
            <a:ext cx="10515600" cy="1325563"/>
          </a:xfrm>
        </p:spPr>
        <p:txBody>
          <a:bodyPr/>
          <a:lstStyle/>
          <a:p>
            <a:pPr algn="ctr"/>
            <a:r>
              <a:rPr lang="sl-SI" b="1" dirty="0"/>
              <a:t>Hvala za vašo pozornost. </a:t>
            </a:r>
          </a:p>
        </p:txBody>
      </p:sp>
      <p:sp>
        <p:nvSpPr>
          <p:cNvPr id="4" name="Označba mesta noge 3">
            <a:extLst>
              <a:ext uri="{FF2B5EF4-FFF2-40B4-BE49-F238E27FC236}">
                <a16:creationId xmlns:a16="http://schemas.microsoft.com/office/drawing/2014/main" xmlns="" id="{62BFC14D-4B04-4B12-A40A-A6736CF88856}"/>
              </a:ext>
            </a:extLst>
          </p:cNvPr>
          <p:cNvSpPr>
            <a:spLocks noGrp="1"/>
          </p:cNvSpPr>
          <p:nvPr>
            <p:ph type="ftr" sz="quarter" idx="11"/>
          </p:nvPr>
        </p:nvSpPr>
        <p:spPr>
          <a:xfrm>
            <a:off x="3702326" y="6173787"/>
            <a:ext cx="4787348" cy="365125"/>
          </a:xfrm>
        </p:spPr>
        <p:txBody>
          <a:bodyPr/>
          <a:lstStyle/>
          <a:p>
            <a:r>
              <a:rPr lang="sl-SI" dirty="0"/>
              <a:t>13. Slovenski kongres prostovoljstva</a:t>
            </a:r>
            <a:endParaRPr lang="x-none" dirty="0"/>
          </a:p>
        </p:txBody>
      </p:sp>
      <p:pic>
        <p:nvPicPr>
          <p:cNvPr id="6" name="Slika 5">
            <a:extLst>
              <a:ext uri="{FF2B5EF4-FFF2-40B4-BE49-F238E27FC236}">
                <a16:creationId xmlns:a16="http://schemas.microsoft.com/office/drawing/2014/main" xmlns="" id="{DEC0027B-25EC-4FF2-ACD7-016B1CA516D2}"/>
              </a:ext>
            </a:extLst>
          </p:cNvPr>
          <p:cNvPicPr>
            <a:picLocks noChangeAspect="1"/>
          </p:cNvPicPr>
          <p:nvPr/>
        </p:nvPicPr>
        <p:blipFill>
          <a:blip r:embed="rId2"/>
          <a:stretch>
            <a:fillRect/>
          </a:stretch>
        </p:blipFill>
        <p:spPr>
          <a:xfrm>
            <a:off x="4299261" y="2603227"/>
            <a:ext cx="3593478" cy="2700000"/>
          </a:xfrm>
          <a:prstGeom prst="rect">
            <a:avLst/>
          </a:prstGeom>
        </p:spPr>
      </p:pic>
    </p:spTree>
    <p:extLst>
      <p:ext uri="{BB962C8B-B14F-4D97-AF65-F5344CB8AC3E}">
        <p14:creationId xmlns:p14="http://schemas.microsoft.com/office/powerpoint/2010/main" val="36125520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TotalTime>
  <Words>535</Words>
  <Application>Microsoft Office PowerPoint</Application>
  <PresentationFormat>Širokozaslonsko</PresentationFormat>
  <Paragraphs>27</Paragraphs>
  <Slides>7</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7</vt:i4>
      </vt:variant>
    </vt:vector>
  </HeadingPairs>
  <TitlesOfParts>
    <vt:vector size="11" baseType="lpstr">
      <vt:lpstr>Arial</vt:lpstr>
      <vt:lpstr>Calibri</vt:lpstr>
      <vt:lpstr>Calibri Light</vt:lpstr>
      <vt:lpstr>Office Theme</vt:lpstr>
      <vt:lpstr>Reorganizacija organiziranega prostovoljstva v Zavodu za oskrbo na domu Ljubljana v času epidemije covid-19: družabništvo po telefonu  Amir Crnojević, Zavod za oskrbo na domu Ljubljana</vt:lpstr>
      <vt:lpstr>Zavod za oskrbo na domu Ljubljana</vt:lpstr>
      <vt:lpstr>Program organiziranega prostovoljstva in medgeneracijskega sodelovanja</vt:lpstr>
      <vt:lpstr>Prostovoljstvo v času epidemije covid-19</vt:lpstr>
      <vt:lpstr>PowerPointova predstavitev</vt:lpstr>
      <vt:lpstr>PowerPointova predstavitev</vt:lpstr>
      <vt:lpstr>Hvala za vašo pozornost.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Drago Mlakar</dc:creator>
  <cp:lastModifiedBy>Nevenka Gladek</cp:lastModifiedBy>
  <cp:revision>8</cp:revision>
  <dcterms:created xsi:type="dcterms:W3CDTF">2021-03-11T07:21:52Z</dcterms:created>
  <dcterms:modified xsi:type="dcterms:W3CDTF">2021-12-02T07:38:56Z</dcterms:modified>
</cp:coreProperties>
</file>