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443" r:id="rId3"/>
    <p:sldId id="444" r:id="rId4"/>
    <p:sldId id="445" r:id="rId5"/>
    <p:sldId id="446" r:id="rId6"/>
    <p:sldId id="447" r:id="rId7"/>
    <p:sldId id="449" r:id="rId8"/>
    <p:sldId id="450" r:id="rId9"/>
    <p:sldId id="448" r:id="rId10"/>
    <p:sldId id="451" r:id="rId11"/>
    <p:sldId id="452" r:id="rId12"/>
    <p:sldId id="468" r:id="rId13"/>
    <p:sldId id="455" r:id="rId14"/>
    <p:sldId id="457" r:id="rId15"/>
    <p:sldId id="459" r:id="rId16"/>
    <p:sldId id="471" r:id="rId17"/>
    <p:sldId id="469" r:id="rId18"/>
    <p:sldId id="470" r:id="rId19"/>
    <p:sldId id="467" r:id="rId20"/>
    <p:sldId id="279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C03D9-D455-47EA-AD6F-BC331B92D21A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6167D-893A-494E-ABC9-DABBABCB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037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A1ACC-9C4A-42A0-8CB6-673724AC1E36}" type="slidenum">
              <a:rPr lang="en-US" altLang="sl-SI"/>
              <a:pPr/>
              <a:t>9</a:t>
            </a:fld>
            <a:endParaRPr lang="en-US" altLang="sl-SI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219256" cy="1537146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8219256" cy="2016224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659" y="6347241"/>
            <a:ext cx="1331168" cy="365125"/>
          </a:xfrm>
        </p:spPr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9712" y="6359551"/>
            <a:ext cx="525658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620688"/>
            <a:ext cx="3394176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6504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0364"/>
            <a:ext cx="5486400" cy="7318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649293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748343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21744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2174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998212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274422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1" y="4221088"/>
            <a:ext cx="7235081" cy="15478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1" y="2906713"/>
            <a:ext cx="7235082" cy="117035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28596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redavatel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1" y="1844824"/>
            <a:ext cx="7163074" cy="1800201"/>
          </a:xfrm>
        </p:spPr>
        <p:txBody>
          <a:bodyPr anchor="b" anchorCtr="0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1" y="4077072"/>
            <a:ext cx="7235082" cy="196244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486810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32" y="1916832"/>
            <a:ext cx="3236168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21541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1844824"/>
            <a:ext cx="3237756" cy="72007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32" y="2636912"/>
            <a:ext cx="3237756" cy="34892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844824"/>
            <a:ext cx="4041775" cy="72007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6911"/>
            <a:ext cx="4041775" cy="34892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79517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83671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00442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1" y="1052736"/>
            <a:ext cx="3008313" cy="7059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5976" y="1052736"/>
            <a:ext cx="4330824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32" y="1988840"/>
            <a:ext cx="3008313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3BF9-64EE-451D-B313-71F92F99D98F}" type="datetimeFigureOut">
              <a:rPr lang="sl-SI" smtClean="0"/>
              <a:pPr/>
              <a:t>4.12.2015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181540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1124744"/>
            <a:ext cx="7427168" cy="64807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1988840"/>
            <a:ext cx="7427168" cy="413732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632" y="6356350"/>
            <a:ext cx="13311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B3BF9-64EE-451D-B313-71F92F99D98F}" type="datetimeFigureOut">
              <a:rPr lang="sl-SI" smtClean="0"/>
              <a:pPr/>
              <a:t>4.12.2015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816" y="6356350"/>
            <a:ext cx="4248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4328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F8D2-5D26-4E42-821F-0470C69E763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08623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si/url?sa=i&amp;rct=j&amp;q=&amp;esrc=s&amp;source=images&amp;cd=&amp;cad=rja&amp;uact=8&amp;ved=0ahUKEwiGj8bY6q3JAhXLuhoKHTaNCWoQjRwIBw&amp;url=http://randomville.com/may-charity-of-the-month-little-orphans-kitten-rescue/&amp;psig=AFQjCNGoX7qlQIGzQlqwIQ-LlX1rp-fAOw&amp;ust=14486185195937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7" y="2348880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razvojne koristi za otroke in mladostnike, ki jih prinašajo izkušnje prostovoljskega dela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sz="2400" dirty="0" err="1" smtClean="0"/>
              <a:t>kristijan</a:t>
            </a:r>
            <a:r>
              <a:rPr lang="sl-SI" sz="2400" dirty="0" smtClean="0"/>
              <a:t> </a:t>
            </a:r>
            <a:r>
              <a:rPr lang="sl-SI" sz="2400" dirty="0" err="1" smtClean="0"/>
              <a:t>musek</a:t>
            </a:r>
            <a:r>
              <a:rPr lang="sl-SI" sz="2400" dirty="0" smtClean="0"/>
              <a:t> lešnik</a:t>
            </a:r>
            <a:endParaRPr lang="sl-SI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517232"/>
            <a:ext cx="6400800" cy="836662"/>
          </a:xfrm>
        </p:spPr>
        <p:txBody>
          <a:bodyPr>
            <a:normAutofit lnSpcReduction="10000"/>
          </a:bodyPr>
          <a:lstStyle/>
          <a:p>
            <a:r>
              <a:rPr lang="sl-SI" dirty="0" smtClean="0">
                <a:latin typeface="Stat Text Pro Light" panose="00000400000000000000" pitchFamily="50" charset="-18"/>
              </a:rPr>
              <a:t>10. </a:t>
            </a:r>
            <a:r>
              <a:rPr lang="sl-SI" dirty="0" smtClean="0">
                <a:latin typeface="Stat Text Pro Light" panose="00000400000000000000" pitchFamily="50" charset="-18"/>
              </a:rPr>
              <a:t>Slovenski </a:t>
            </a:r>
            <a:r>
              <a:rPr lang="sl-SI" dirty="0" smtClean="0">
                <a:latin typeface="Stat Text Pro Light" panose="00000400000000000000" pitchFamily="50" charset="-18"/>
              </a:rPr>
              <a:t>kongres prostovoljstva</a:t>
            </a:r>
          </a:p>
          <a:p>
            <a:r>
              <a:rPr lang="sl-SI" smtClean="0">
                <a:latin typeface="Stat Text Pro Light" panose="00000400000000000000" pitchFamily="50" charset="-18"/>
              </a:rPr>
              <a:t>27</a:t>
            </a:r>
            <a:r>
              <a:rPr lang="sl-SI" smtClean="0">
                <a:latin typeface="Stat Text Pro Light" panose="00000400000000000000" pitchFamily="50" charset="-18"/>
              </a:rPr>
              <a:t>. 11. </a:t>
            </a:r>
            <a:r>
              <a:rPr lang="sl-SI" dirty="0" smtClean="0">
                <a:latin typeface="Stat Text Pro Light" panose="00000400000000000000" pitchFamily="50" charset="-18"/>
              </a:rPr>
              <a:t>2015</a:t>
            </a:r>
            <a:endParaRPr lang="sl-SI" dirty="0">
              <a:latin typeface="Stat Text Pro Light" panose="000004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2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692696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zakaj so izkušnje prostovoljskega dela </a:t>
            </a:r>
            <a: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  <a:t>danes</a:t>
            </a:r>
            <a:r>
              <a:rPr lang="sl-SI" sz="3200" b="1" u="sng" dirty="0" smtClean="0">
                <a:latin typeface="Trajan Pro" pitchFamily="18" charset="-18"/>
              </a:rPr>
              <a:t> tako pomembne?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259632" y="2780928"/>
            <a:ext cx="7452738" cy="3168352"/>
          </a:xfrm>
        </p:spPr>
        <p:txBody>
          <a:bodyPr wrap="square" anchor="t">
            <a:normAutofit fontScale="85000" lnSpcReduction="10000"/>
          </a:bodyPr>
          <a:lstStyle/>
          <a:p>
            <a:pPr algn="l">
              <a:spcAft>
                <a:spcPts val="600"/>
              </a:spcAft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Svet otrok in mladostnikov?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polna rit </a:t>
            </a:r>
            <a:r>
              <a:rPr lang="sl-SI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(materialno blagostanje)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err="1" smtClean="0">
                <a:solidFill>
                  <a:srgbClr val="002060"/>
                </a:solidFill>
                <a:latin typeface="Garamond" panose="02020404030301010803" pitchFamily="18" charset="0"/>
              </a:rPr>
              <a:t>pedocentrizem</a:t>
            </a: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2060"/>
                </a:solidFill>
                <a:latin typeface="Garamond" panose="02020404030301010803" pitchFamily="18" charset="0"/>
              </a:rPr>
              <a:t>ščitenje pred tesnobo, stiskami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individualizem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okrnjene socialne izkušnje (76)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13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692696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zakaj so izkušnje prostovoljskega dela </a:t>
            </a:r>
            <a: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  <a:t>danes</a:t>
            </a:r>
            <a:r>
              <a:rPr lang="sl-SI" sz="3200" b="1" u="sng" dirty="0" smtClean="0">
                <a:latin typeface="Trajan Pro" pitchFamily="18" charset="-18"/>
              </a:rPr>
              <a:t> tako pomembne?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259632" y="2636912"/>
            <a:ext cx="7884368" cy="4032448"/>
          </a:xfrm>
        </p:spPr>
        <p:txBody>
          <a:bodyPr wrap="square" anchor="t">
            <a:normAutofit fontScale="92500" lnSpcReduction="20000"/>
          </a:bodyPr>
          <a:lstStyle/>
          <a:p>
            <a:pPr algn="l">
              <a:spcAft>
                <a:spcPts val="600"/>
              </a:spcAft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kam ti vzorci vodijo?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kaj lahko dam SVETU?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Kaj MI JE SVET DOLŽAN dati! 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okrnjene socialne veščine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odtujenost, apatija</a:t>
            </a:r>
            <a:endParaRPr lang="sl-SI" sz="2000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sebičnost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tekmovalnost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narcisizem</a:t>
            </a:r>
          </a:p>
          <a:p>
            <a:pPr algn="l">
              <a:spcAft>
                <a:spcPts val="600"/>
              </a:spcAft>
            </a:pP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1115616" y="16288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40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692696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zakaj so izkušnje prostovoljskega dela </a:t>
            </a:r>
            <a: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  <a:t>danes</a:t>
            </a:r>
            <a:r>
              <a:rPr lang="sl-SI" sz="3200" b="1" u="sng" dirty="0" smtClean="0">
                <a:latin typeface="Trajan Pro" pitchFamily="18" charset="-18"/>
              </a:rPr>
              <a:t> tako pomembne?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259632" y="2636912"/>
            <a:ext cx="7884368" cy="4032448"/>
          </a:xfrm>
        </p:spPr>
        <p:txBody>
          <a:bodyPr wrap="square" anchor="t">
            <a:normAutofit fontScale="92500" lnSpcReduction="20000"/>
          </a:bodyPr>
          <a:lstStyle/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prostovoljstvo krepi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„imunski sistem“!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Kaj MI JE SVET DOLŽAN!!! 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okrnjene socialne veščine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odtujenost, apatija</a:t>
            </a:r>
            <a:endParaRPr lang="sl-SI" sz="2000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sebičnost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tekmovalnost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narcisizem</a:t>
            </a: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67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692696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zakaj so izkušnje prostovoljskega dela </a:t>
            </a:r>
            <a: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  <a:t>danes</a:t>
            </a:r>
            <a:r>
              <a:rPr lang="sl-SI" sz="3200" b="1" u="sng" dirty="0" smtClean="0">
                <a:latin typeface="Trajan Pro" pitchFamily="18" charset="-18"/>
              </a:rPr>
              <a:t> tako pomembne?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259632" y="2636912"/>
            <a:ext cx="7884368" cy="3744416"/>
          </a:xfrm>
        </p:spPr>
        <p:txBody>
          <a:bodyPr wrap="square" anchor="t">
            <a:normAutofit fontScale="92500" lnSpcReduction="10000"/>
          </a:bodyPr>
          <a:lstStyle/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Prostovoljstvo krepi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„imunski sistem"!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Kaj so mi dolžni zagotavljati!!! </a:t>
            </a:r>
          </a:p>
          <a:p>
            <a:pPr algn="l"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  kaj pa na ravni skupnosti?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  <a:latin typeface="Garamond" panose="02020404030301010803" pitchFamily="18" charset="0"/>
              </a:rPr>
              <a:t>po</a:t>
            </a:r>
            <a:endParaRPr lang="sl-SI" sz="20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smtClean="0">
                <a:solidFill>
                  <a:schemeClr val="bg1"/>
                </a:solidFill>
                <a:latin typeface="Garamond" panose="02020404030301010803" pitchFamily="18" charset="0"/>
              </a:rPr>
              <a:t>psihopatija</a:t>
            </a:r>
          </a:p>
          <a:p>
            <a:pPr marL="571500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l-SI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makiavelizem</a:t>
            </a:r>
            <a:endParaRPr lang="sl-SI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17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404664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o čem nenehno poslušamo?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151710" y="2132856"/>
            <a:ext cx="7812778" cy="47251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poslanstvo šol je izobraževanje</a:t>
            </a: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!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znanje in kompetence</a:t>
            </a: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!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OECD (PISA)</a:t>
            </a:r>
          </a:p>
          <a:p>
            <a:pPr algn="l">
              <a:spcAft>
                <a:spcPts val="2400"/>
              </a:spcAft>
            </a:pPr>
            <a:r>
              <a:rPr lang="sl-SI" sz="3200" dirty="0" err="1">
                <a:solidFill>
                  <a:srgbClr val="002060"/>
                </a:solidFill>
                <a:latin typeface="Garamond" panose="02020404030301010803" pitchFamily="18" charset="0"/>
              </a:rPr>
              <a:t>ert</a:t>
            </a: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 (1300): </a:t>
            </a:r>
            <a:r>
              <a:rPr lang="sl-SI" sz="3200" dirty="0" err="1">
                <a:solidFill>
                  <a:srgbClr val="002060"/>
                </a:solidFill>
                <a:latin typeface="Garamond" panose="02020404030301010803" pitchFamily="18" charset="0"/>
              </a:rPr>
              <a:t>youth</a:t>
            </a: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 </a:t>
            </a:r>
            <a:r>
              <a:rPr lang="sl-SI" sz="3200" dirty="0" err="1">
                <a:solidFill>
                  <a:srgbClr val="002060"/>
                </a:solidFill>
                <a:latin typeface="Garamond" panose="02020404030301010803" pitchFamily="18" charset="0"/>
              </a:rPr>
              <a:t>employment</a:t>
            </a: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 - znanje in veščine</a:t>
            </a:r>
          </a:p>
          <a:p>
            <a:pPr algn="l">
              <a:spcAft>
                <a:spcPts val="2400"/>
              </a:spcAft>
            </a:pP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znanje + veščine = </a:t>
            </a: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uspešen človek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600"/>
              </a:spcAft>
            </a:pP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50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404664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>
                <a:latin typeface="Trajan Pro" pitchFamily="18" charset="-18"/>
              </a:rPr>
              <a:t>o čem nenehno poslušamo?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151710" y="2132856"/>
            <a:ext cx="7812778" cy="47251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kompetence: 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narediti dobro in učinkovito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izjemen človeški potencial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znanje in veščine </a:t>
            </a:r>
            <a:r>
              <a:rPr lang="sl-SI" sz="32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niso dovolj </a:t>
            </a:r>
            <a:r>
              <a:rPr lang="sl-SI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znanje </a:t>
            </a:r>
            <a:r>
              <a:rPr lang="sl-SI" sz="3200" dirty="0">
                <a:solidFill>
                  <a:schemeClr val="bg1"/>
                </a:solidFill>
                <a:latin typeface="Garamond" panose="02020404030301010803" pitchFamily="18" charset="0"/>
              </a:rPr>
              <a:t>in veščine</a:t>
            </a:r>
          </a:p>
          <a:p>
            <a:pPr algn="l">
              <a:spcAft>
                <a:spcPts val="2400"/>
              </a:spcAft>
            </a:pPr>
            <a:r>
              <a:rPr lang="sl-SI" sz="3200" dirty="0">
                <a:solidFill>
                  <a:srgbClr val="002060"/>
                </a:solidFill>
                <a:latin typeface="Garamond" panose="02020404030301010803" pitchFamily="18" charset="0"/>
              </a:rPr>
              <a:t>znanje + veščine = uspešen človek</a:t>
            </a:r>
          </a:p>
          <a:p>
            <a:pPr algn="l">
              <a:spcAft>
                <a:spcPts val="600"/>
              </a:spcAft>
            </a:pP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50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404664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  <a:t>kaj manjka </a:t>
            </a:r>
            <a:b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</a:br>
            <a:r>
              <a:rPr lang="sl-SI" sz="3200" b="1" u="sng" dirty="0" smtClean="0">
                <a:solidFill>
                  <a:srgbClr val="C00000"/>
                </a:solidFill>
                <a:latin typeface="Trajan Pro" pitchFamily="18" charset="-18"/>
              </a:rPr>
              <a:t>v tej enačbi?</a:t>
            </a:r>
            <a:endParaRPr lang="en-GB" sz="3200" b="1" u="sng" dirty="0">
              <a:solidFill>
                <a:srgbClr val="C00000"/>
              </a:solidFill>
              <a:latin typeface="Trajan Pro" pitchFamily="18" charset="-1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151710" y="2132856"/>
            <a:ext cx="7812778" cy="47251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kompetence: 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narediti dobro in učinkovito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vrednote in etika: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delati dobre stvari </a:t>
            </a:r>
            <a:r>
              <a:rPr lang="sl-SI" sz="3200" dirty="0" smtClean="0">
                <a:solidFill>
                  <a:srgbClr val="C00000"/>
                </a:solidFill>
                <a:latin typeface="Garamond" panose="02020404030301010803" pitchFamily="18" charset="0"/>
              </a:rPr>
              <a:t> </a:t>
            </a:r>
            <a:r>
              <a:rPr lang="sl-SI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znanje </a:t>
            </a:r>
            <a:r>
              <a:rPr lang="sl-SI" sz="3200" dirty="0">
                <a:solidFill>
                  <a:schemeClr val="bg1"/>
                </a:solidFill>
                <a:latin typeface="Garamond" panose="02020404030301010803" pitchFamily="18" charset="0"/>
              </a:rPr>
              <a:t>in veščine</a:t>
            </a:r>
          </a:p>
          <a:p>
            <a:pPr algn="l">
              <a:spcAft>
                <a:spcPts val="2400"/>
              </a:spcAft>
            </a:pPr>
            <a:r>
              <a:rPr lang="sl-SI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znanje + veščine </a:t>
            </a:r>
            <a:r>
              <a:rPr lang="sl-SI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+ vrednote</a:t>
            </a:r>
            <a:endParaRPr lang="sl-SI" sz="32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600"/>
              </a:spcAft>
            </a:pP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15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1043608" y="2160240"/>
            <a:ext cx="7812778" cy="47251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sl-SI" sz="28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(ZNANJE + VEŠČINE) </a:t>
            </a:r>
            <a:r>
              <a:rPr lang="sl-SI" sz="17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X</a:t>
            </a:r>
            <a:r>
              <a:rPr lang="sl-SI" sz="28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(VREDNOTE + ETIKA)</a:t>
            </a:r>
            <a:endParaRPr lang="sl-SI" sz="28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1200"/>
              </a:spcAft>
            </a:pPr>
            <a:r>
              <a:rPr lang="sl-SI" sz="28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VREDNOTE + ETIKA = 0</a:t>
            </a:r>
          </a:p>
          <a:p>
            <a:pPr algn="l">
              <a:spcAft>
                <a:spcPts val="2400"/>
              </a:spcAft>
            </a:pPr>
            <a:r>
              <a:rPr lang="sl-SI" sz="28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POSAMEZNIKI uspevajo, SKUPNOST STAGNIRA</a:t>
            </a:r>
          </a:p>
          <a:p>
            <a:pPr algn="l">
              <a:spcAft>
                <a:spcPts val="1200"/>
              </a:spcAft>
            </a:pPr>
            <a:r>
              <a:rPr lang="sl-SI" sz="28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ANTIVREDNOTE + ODSOTNOST ETIKE</a:t>
            </a:r>
          </a:p>
          <a:p>
            <a:pPr algn="l">
              <a:spcAft>
                <a:spcPts val="2400"/>
              </a:spcAft>
            </a:pPr>
            <a:r>
              <a:rPr lang="sl-SI" sz="28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POSAMEZNIKI uspevajo, SKUPNOST PROPADA</a:t>
            </a:r>
          </a:p>
          <a:p>
            <a:pPr algn="l">
              <a:spcAft>
                <a:spcPts val="1200"/>
              </a:spcAft>
            </a:pPr>
            <a:r>
              <a:rPr lang="sl-SI" sz="2800" b="1" dirty="0" smtClean="0">
                <a:solidFill>
                  <a:srgbClr val="C00000"/>
                </a:solidFill>
                <a:latin typeface="Garamond" panose="02020404030301010803" pitchFamily="18" charset="0"/>
              </a:rPr>
              <a:t>VREDNOTE + ETIČEN ODNOS</a:t>
            </a:r>
          </a:p>
          <a:p>
            <a:pPr algn="l">
              <a:spcAft>
                <a:spcPts val="2400"/>
              </a:spcAft>
            </a:pPr>
            <a:r>
              <a:rPr lang="sl-SI" sz="28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Uspešna skupnost uspešnih ljudi</a:t>
            </a:r>
            <a:endParaRPr lang="sl-SI" b="1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404664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err="1" smtClean="0">
                <a:solidFill>
                  <a:srgbClr val="0070C0"/>
                </a:solidFill>
                <a:latin typeface="Trajan Pro" pitchFamily="18" charset="-18"/>
              </a:rPr>
              <a:t>VREDNOTe</a:t>
            </a:r>
            <a:r>
              <a:rPr lang="sl-SI" sz="3200" b="1" u="sng" dirty="0" smtClean="0">
                <a:solidFill>
                  <a:srgbClr val="0070C0"/>
                </a:solidFill>
                <a:latin typeface="Trajan Pro" pitchFamily="18" charset="-18"/>
              </a:rPr>
              <a:t> IN </a:t>
            </a:r>
            <a:r>
              <a:rPr lang="sl-SI" sz="3200" b="1" u="sng" dirty="0" err="1" smtClean="0">
                <a:solidFill>
                  <a:srgbClr val="0070C0"/>
                </a:solidFill>
                <a:latin typeface="Trajan Pro" pitchFamily="18" charset="-18"/>
              </a:rPr>
              <a:t>ETIKa</a:t>
            </a:r>
            <a:r>
              <a:rPr lang="sl-SI" sz="3200" b="1" u="sng" dirty="0" smtClean="0">
                <a:solidFill>
                  <a:srgbClr val="0070C0"/>
                </a:solidFill>
                <a:latin typeface="Trajan Pro" pitchFamily="18" charset="-18"/>
              </a:rPr>
              <a:t> - multiplikator znanja in veščin</a:t>
            </a:r>
            <a:endParaRPr lang="en-GB" sz="3200" b="1" u="sng" dirty="0">
              <a:solidFill>
                <a:srgbClr val="0070C0"/>
              </a:solidFill>
              <a:latin typeface="Trajan Pro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88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1043608" y="2160240"/>
            <a:ext cx="7812778" cy="47251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sl-SI" sz="28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(ZNANJE + VEŠČINE) </a:t>
            </a:r>
            <a:r>
              <a:rPr lang="sl-SI" sz="17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X</a:t>
            </a:r>
            <a:r>
              <a:rPr lang="sl-SI" sz="28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(VREDNOTE + ETIKA)</a:t>
            </a:r>
            <a:endParaRPr lang="sl-SI" sz="28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1200"/>
              </a:spcAft>
            </a:pPr>
            <a:r>
              <a:rPr lang="sl-SI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VREDNOTE + ETIKA = 0</a:t>
            </a:r>
          </a:p>
          <a:p>
            <a:pPr algn="l">
              <a:spcAft>
                <a:spcPts val="2400"/>
              </a:spcAft>
            </a:pPr>
            <a:r>
              <a:rPr lang="sl-SI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saSTAGNIRA</a:t>
            </a:r>
            <a:endParaRPr lang="sl-SI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1200"/>
              </a:spcAft>
            </a:pPr>
            <a:r>
              <a:rPr lang="sl-SI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ANTIVREDNOTE + ODSOTNOST ETIKE</a:t>
            </a:r>
          </a:p>
          <a:p>
            <a:pPr algn="l">
              <a:spcAft>
                <a:spcPts val="2400"/>
              </a:spcAft>
            </a:pPr>
            <a:r>
              <a:rPr lang="sl-SI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IZGUBLJENI POSAMEZNIKI, SKUPNOST PROPADA</a:t>
            </a:r>
          </a:p>
          <a:p>
            <a:pPr algn="l">
              <a:spcAft>
                <a:spcPts val="1200"/>
              </a:spcAft>
            </a:pPr>
            <a:r>
              <a:rPr lang="sl-SI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POZITIVNE VREDNOTE + ETIČEN ODNOS</a:t>
            </a:r>
          </a:p>
          <a:p>
            <a:pPr algn="l">
              <a:spcAft>
                <a:spcPts val="2400"/>
              </a:spcAft>
            </a:pPr>
            <a:r>
              <a:rPr lang="sl-SI" sz="2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Uspešna skupnost uspešnih ljudi</a:t>
            </a:r>
            <a:endParaRPr lang="sl-SI" b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404664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err="1" smtClean="0">
                <a:solidFill>
                  <a:srgbClr val="0070C0"/>
                </a:solidFill>
                <a:latin typeface="Trajan Pro" pitchFamily="18" charset="-18"/>
              </a:rPr>
              <a:t>VREDNOTe</a:t>
            </a:r>
            <a:r>
              <a:rPr lang="sl-SI" sz="3200" b="1" u="sng" dirty="0" smtClean="0">
                <a:solidFill>
                  <a:srgbClr val="0070C0"/>
                </a:solidFill>
                <a:latin typeface="Trajan Pro" pitchFamily="18" charset="-18"/>
              </a:rPr>
              <a:t> IN </a:t>
            </a:r>
            <a:r>
              <a:rPr lang="sl-SI" sz="3200" b="1" u="sng" dirty="0" err="1" smtClean="0">
                <a:solidFill>
                  <a:srgbClr val="0070C0"/>
                </a:solidFill>
                <a:latin typeface="Trajan Pro" pitchFamily="18" charset="-18"/>
              </a:rPr>
              <a:t>ETIKa</a:t>
            </a:r>
            <a:r>
              <a:rPr lang="sl-SI" sz="3200" b="1" u="sng" dirty="0" smtClean="0">
                <a:solidFill>
                  <a:srgbClr val="0070C0"/>
                </a:solidFill>
                <a:latin typeface="Trajan Pro" pitchFamily="18" charset="-18"/>
              </a:rPr>
              <a:t> - multiplikator znanja in veščin</a:t>
            </a:r>
            <a:endParaRPr lang="en-GB" sz="3200" b="1" u="sng" dirty="0">
              <a:solidFill>
                <a:srgbClr val="0070C0"/>
              </a:solidFill>
              <a:latin typeface="Trajan Pro" pitchFamily="18" charset="-18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1331640" y="3212976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SKUPNOST LAHKO NAPREDUJE LE TAKRAT, KO OTROKOM IN MLADOSTNIKOM POSREDUJE POLEG ZNANJA IN VEŠČIN  </a:t>
            </a:r>
            <a:r>
              <a:rPr lang="sl-SI" sz="3200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VREDNOTE </a:t>
            </a:r>
            <a:r>
              <a:rPr lang="sl-SI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IN </a:t>
            </a:r>
            <a:r>
              <a:rPr lang="sl-SI" sz="3200" b="1" u="sng" dirty="0" smtClean="0">
                <a:solidFill>
                  <a:srgbClr val="C00000"/>
                </a:solidFill>
                <a:latin typeface="Garamond" panose="02020404030301010803" pitchFamily="18" charset="0"/>
              </a:rPr>
              <a:t>ETIČEN ODNOS DO SOLJUDI</a:t>
            </a:r>
            <a:r>
              <a:rPr lang="sl-SI" sz="3200" b="1" u="sng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  <a:endParaRPr lang="en-US" sz="3200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4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1151710" y="2132856"/>
            <a:ext cx="7812778" cy="472514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kompetence: </a:t>
            </a:r>
            <a:endParaRPr lang="sl-SI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narediti dobro in učinkovito</a:t>
            </a:r>
            <a:endParaRPr lang="sl-SI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izjemen človeški potencial</a:t>
            </a:r>
            <a:endParaRPr lang="sl-SI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2400"/>
              </a:spcAft>
            </a:pPr>
            <a:r>
              <a:rPr lang="sl-SI" sz="3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znanje in veščine niso dovolj </a:t>
            </a:r>
            <a:r>
              <a:rPr lang="sl-SI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znanje </a:t>
            </a:r>
            <a:r>
              <a:rPr lang="sl-SI" sz="3200" dirty="0">
                <a:solidFill>
                  <a:schemeClr val="bg1"/>
                </a:solidFill>
                <a:latin typeface="Garamond" panose="02020404030301010803" pitchFamily="18" charset="0"/>
              </a:rPr>
              <a:t>in veščine</a:t>
            </a:r>
          </a:p>
          <a:p>
            <a:pPr algn="l">
              <a:spcAft>
                <a:spcPts val="2400"/>
              </a:spcAft>
            </a:pPr>
            <a:r>
              <a:rPr lang="sl-SI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znanje + veščine </a:t>
            </a:r>
            <a:r>
              <a:rPr lang="sl-SI" sz="3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vrednote</a:t>
            </a:r>
            <a:endParaRPr lang="sl-SI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>
              <a:spcAft>
                <a:spcPts val="600"/>
              </a:spcAft>
            </a:pPr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algn="l"/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47664" y="1628800"/>
            <a:ext cx="6048672" cy="10801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l-SI" sz="3200" b="1" u="sng" dirty="0" smtClean="0">
                <a:latin typeface="Trajan Pro" pitchFamily="18" charset="-18"/>
              </a:rPr>
              <a:t>IN PRAV TO POČNE PROSTOVOLJSTVO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7704" y="3572515"/>
            <a:ext cx="6048672" cy="10801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l-SI" sz="3200" b="1" u="sng" dirty="0" err="1" smtClean="0">
                <a:latin typeface="Trajan Pro" pitchFamily="18" charset="-18"/>
              </a:rPr>
              <a:t>VRAČAte</a:t>
            </a:r>
            <a:r>
              <a:rPr lang="sl-SI" sz="3200" b="1" u="sng" dirty="0" smtClean="0">
                <a:latin typeface="Trajan Pro" pitchFamily="18" charset="-18"/>
              </a:rPr>
              <a:t> VREDNOTE IN ETIKO V ENAČBO</a:t>
            </a:r>
            <a:endParaRPr lang="en-GB" sz="3200" b="1" u="sng" dirty="0">
              <a:latin typeface="Trajan Pro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179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kaj „VERJAMEMO“ </a:t>
            </a:r>
            <a:br>
              <a:rPr lang="sl-SI" sz="3200" b="1" u="sng" dirty="0" smtClean="0">
                <a:latin typeface="Trajan Pro" pitchFamily="18" charset="-18"/>
              </a:rPr>
            </a:br>
            <a:r>
              <a:rPr lang="sl-SI" sz="3200" b="1" u="sng" dirty="0" smtClean="0">
                <a:latin typeface="Trajan Pro" pitchFamily="18" charset="-18"/>
              </a:rPr>
              <a:t>o altruizmu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043608" y="3429000"/>
            <a:ext cx="7848872" cy="165618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l-SI" sz="44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Otrok se ne rodi </a:t>
            </a:r>
            <a:r>
              <a:rPr lang="sl-SI" sz="4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altruističen</a:t>
            </a:r>
            <a:r>
              <a:rPr lang="sl-SI" sz="44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.</a:t>
            </a:r>
          </a:p>
          <a:p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04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8219256" cy="1728192"/>
          </a:xfrm>
        </p:spPr>
        <p:txBody>
          <a:bodyPr>
            <a:normAutofit/>
          </a:bodyPr>
          <a:lstStyle/>
          <a:p>
            <a:r>
              <a:rPr lang="sl-SI" sz="7200" dirty="0" smtClean="0"/>
              <a:t>HVALA VAM!</a:t>
            </a:r>
            <a:endParaRPr lang="sl-SI" sz="7200" dirty="0"/>
          </a:p>
        </p:txBody>
      </p:sp>
    </p:spTree>
    <p:extLst>
      <p:ext uri="{BB962C8B-B14F-4D97-AF65-F5344CB8AC3E}">
        <p14:creationId xmlns:p14="http://schemas.microsoft.com/office/powerpoint/2010/main" xmlns="" val="22460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kaj „VERJAMEMO“ </a:t>
            </a:r>
            <a:br>
              <a:rPr lang="sl-SI" sz="3200" b="1" u="sng" dirty="0" smtClean="0">
                <a:latin typeface="Trajan Pro" pitchFamily="18" charset="-18"/>
              </a:rPr>
            </a:br>
            <a:r>
              <a:rPr lang="sl-SI" sz="3200" b="1" u="sng" dirty="0" smtClean="0">
                <a:latin typeface="Trajan Pro" pitchFamily="18" charset="-18"/>
              </a:rPr>
              <a:t>o altruizmu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187624" y="2808272"/>
            <a:ext cx="7452738" cy="3861088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ALTRUIZEM</a:t>
            </a:r>
          </a:p>
          <a:p>
            <a:pPr>
              <a:spcAft>
                <a:spcPts val="600"/>
              </a:spcAft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je posledica </a:t>
            </a: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izkušenj; </a:t>
            </a:r>
          </a:p>
          <a:p>
            <a:pPr>
              <a:spcAft>
                <a:spcPts val="600"/>
              </a:spcAft>
            </a:pPr>
            <a:r>
              <a:rPr lang="sl-SI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učenja</a:t>
            </a: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, pri katerem </a:t>
            </a:r>
          </a:p>
          <a:p>
            <a:pPr>
              <a:spcAft>
                <a:spcPts val="600"/>
              </a:spcAft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otrok/mladostnik </a:t>
            </a:r>
          </a:p>
          <a:p>
            <a:pPr>
              <a:spcAft>
                <a:spcPts val="600"/>
              </a:spcAft>
            </a:pPr>
            <a:r>
              <a:rPr lang="sl-SI" dirty="0" smtClean="0">
                <a:solidFill>
                  <a:srgbClr val="002060"/>
                </a:solidFill>
                <a:latin typeface="Garamond" panose="02020404030301010803" pitchFamily="18" charset="0"/>
              </a:rPr>
              <a:t>črpa iz okolja. </a:t>
            </a:r>
          </a:p>
          <a:p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27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kaj „VERJAMEMO“ </a:t>
            </a:r>
            <a:br>
              <a:rPr lang="sl-SI" sz="3200" b="1" u="sng" dirty="0" smtClean="0">
                <a:latin typeface="Trajan Pro" pitchFamily="18" charset="-18"/>
              </a:rPr>
            </a:br>
            <a:r>
              <a:rPr lang="sl-SI" sz="3200" b="1" u="sng" dirty="0" smtClean="0">
                <a:latin typeface="Trajan Pro" pitchFamily="18" charset="-18"/>
              </a:rPr>
              <a:t>o altruizmu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187624" y="2780928"/>
            <a:ext cx="7452738" cy="3672408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Otrok/MLADOSTNIK, ki odrašča </a:t>
            </a:r>
          </a:p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v altruističnem okolju, </a:t>
            </a:r>
          </a:p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bo </a:t>
            </a:r>
            <a:r>
              <a:rPr lang="sl-SI" sz="32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bolj verjetno</a:t>
            </a: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razvil altruistične namere in vzorce </a:t>
            </a:r>
          </a:p>
          <a:p>
            <a:pPr>
              <a:spcAft>
                <a:spcPts val="600"/>
              </a:spcAft>
            </a:pPr>
            <a:endParaRPr lang="sl-SI" sz="3200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… in obratno.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27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zato verjamemo, da prostovoljstvo …</a:t>
            </a:r>
            <a:endParaRPr lang="en-GB" sz="3200" b="1" u="sng" dirty="0">
              <a:latin typeface="Trajan Pro" pitchFamily="18" charset="-1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187624" y="2852936"/>
            <a:ext cx="7452738" cy="4248472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zagotavlja priložnosti za altruistične izkušnje</a:t>
            </a:r>
          </a:p>
          <a:p>
            <a:pPr>
              <a:spcAft>
                <a:spcPts val="600"/>
              </a:spcAft>
            </a:pPr>
            <a:endParaRPr lang="sl-SI" sz="3200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… in krepi „imunski sistem“, </a:t>
            </a:r>
          </a:p>
          <a:p>
            <a:pPr>
              <a:spcAft>
                <a:spcPts val="600"/>
              </a:spcAft>
            </a:pPr>
            <a:r>
              <a:rPr lang="sl-SI" sz="32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ki ščiti pred sebičnostjo.</a:t>
            </a:r>
            <a:endParaRPr lang="sl-SI" sz="3200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endParaRPr lang="sl-SI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41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221088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pa je to res?</a:t>
            </a:r>
            <a:endParaRPr lang="en-GB" sz="3200" b="1" u="sng" dirty="0">
              <a:latin typeface="Trajan Pro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6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pokukajmo nekam povsem drugam</a:t>
            </a:r>
            <a:endParaRPr lang="en-GB" sz="3200" b="1" u="sng" dirty="0">
              <a:latin typeface="Trajan Pro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72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048672" cy="504056"/>
          </a:xfrm>
        </p:spPr>
        <p:txBody>
          <a:bodyPr>
            <a:noAutofit/>
          </a:bodyPr>
          <a:lstStyle/>
          <a:p>
            <a:pPr algn="l"/>
            <a:r>
              <a:rPr lang="sl-SI" sz="3200" b="1" u="sng" dirty="0" smtClean="0">
                <a:latin typeface="Trajan Pro" pitchFamily="18" charset="-18"/>
              </a:rPr>
              <a:t>kako se vzpostavljajo nevronske zveze v vidnem sistemu</a:t>
            </a:r>
            <a:br>
              <a:rPr lang="sl-SI" sz="3200" b="1" u="sng" dirty="0" smtClean="0">
                <a:latin typeface="Trajan Pro" pitchFamily="18" charset="-18"/>
              </a:rPr>
            </a:br>
            <a:r>
              <a:rPr lang="sl-SI" sz="1800" b="1" u="sng" dirty="0" smtClean="0">
                <a:latin typeface="Trajan Pro" pitchFamily="18" charset="-18"/>
              </a:rPr>
              <a:t>(dr. Jože </a:t>
            </a:r>
            <a:r>
              <a:rPr lang="sl-SI" sz="1800" b="1" u="sng" dirty="0" err="1" smtClean="0">
                <a:latin typeface="Trajan Pro" pitchFamily="18" charset="-18"/>
              </a:rPr>
              <a:t>trontelj</a:t>
            </a:r>
            <a:r>
              <a:rPr lang="sl-SI" sz="1800" b="1" u="sng" dirty="0" smtClean="0">
                <a:latin typeface="Trajan Pro" pitchFamily="18" charset="-18"/>
              </a:rPr>
              <a:t>, november 2013)</a:t>
            </a:r>
            <a:endParaRPr lang="en-GB" sz="1800" b="1" u="sng" dirty="0">
              <a:latin typeface="Trajan Pro" pitchFamily="18" charset="-18"/>
            </a:endParaRPr>
          </a:p>
        </p:txBody>
      </p:sp>
      <p:pic>
        <p:nvPicPr>
          <p:cNvPr id="6146" name="Picture 2" descr="http://randomville.com/wordpress/wp-content/uploads/2012/05/144-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12976"/>
            <a:ext cx="58864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284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826"/>
          <a:stretch>
            <a:fillRect/>
          </a:stretch>
        </p:blipFill>
        <p:spPr bwMode="auto">
          <a:xfrm>
            <a:off x="867776" y="1759843"/>
            <a:ext cx="7026275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832223" y="908720"/>
            <a:ext cx="72077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altLang="sl-SI" sz="2400" u="none" dirty="0" smtClean="0">
                <a:solidFill>
                  <a:srgbClr val="002060"/>
                </a:solidFill>
                <a:latin typeface="Tahoma" pitchFamily="34" charset="0"/>
              </a:rPr>
              <a:t>Razvejenost </a:t>
            </a:r>
            <a:r>
              <a:rPr lang="sl-SI" altLang="sl-SI" sz="2400" u="none" dirty="0">
                <a:solidFill>
                  <a:srgbClr val="002060"/>
                </a:solidFill>
                <a:latin typeface="Tahoma" pitchFamily="34" charset="0"/>
              </a:rPr>
              <a:t>nevrona iz očesne mrežnice na prvi ‘relejni postaji’ vidne poti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39552" y="2913906"/>
            <a:ext cx="26264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altLang="sl-SI" sz="2400" u="none" dirty="0">
                <a:solidFill>
                  <a:srgbClr val="C00000"/>
                </a:solidFill>
                <a:latin typeface="Tahoma" pitchFamily="34" charset="0"/>
              </a:rPr>
              <a:t>Odprto oko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144396" y="4149080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altLang="sl-SI" sz="2400" u="none" dirty="0">
                <a:solidFill>
                  <a:srgbClr val="C00000"/>
                </a:solidFill>
                <a:latin typeface="Tahoma" pitchFamily="34" charset="0"/>
              </a:rPr>
              <a:t>Zaprto oko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062244" y="5085184"/>
            <a:ext cx="688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altLang="sl-SI" sz="2400" u="none" dirty="0">
                <a:solidFill>
                  <a:srgbClr val="002060"/>
                </a:solidFill>
                <a:latin typeface="Tahoma" pitchFamily="34" charset="0"/>
              </a:rPr>
              <a:t>Oko, zaprto za dva tedna po rojstvu, je oslepelo.</a:t>
            </a:r>
          </a:p>
        </p:txBody>
      </p:sp>
      <p:sp>
        <p:nvSpPr>
          <p:cNvPr id="9" name="Pravokotnik 8"/>
          <p:cNvSpPr/>
          <p:nvPr/>
        </p:nvSpPr>
        <p:spPr>
          <a:xfrm>
            <a:off x="5436096" y="1700808"/>
            <a:ext cx="3096344" cy="3310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187624" y="5658121"/>
            <a:ext cx="688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altLang="sl-SI" sz="2400" u="none" dirty="0" smtClean="0">
                <a:solidFill>
                  <a:srgbClr val="002060"/>
                </a:solidFill>
                <a:latin typeface="Tahoma" pitchFamily="34" charset="0"/>
              </a:rPr>
              <a:t>Je lahko podobno, ko govorimo o altruizmu, </a:t>
            </a:r>
          </a:p>
          <a:p>
            <a:pPr algn="ctr"/>
            <a:r>
              <a:rPr lang="sl-SI" altLang="sl-SI" sz="2400" u="none" dirty="0" smtClean="0">
                <a:solidFill>
                  <a:srgbClr val="002060"/>
                </a:solidFill>
                <a:latin typeface="Tahoma" pitchFamily="34" charset="0"/>
              </a:rPr>
              <a:t>če otrok/mladostnik nima ustreznih izkušenj?</a:t>
            </a:r>
            <a:endParaRPr lang="sl-SI" altLang="sl-SI" sz="2400" u="none" dirty="0">
              <a:solidFill>
                <a:srgbClr val="00206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21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IEV CGP 2014">
      <a:dk1>
        <a:srgbClr val="000000"/>
      </a:dk1>
      <a:lt1>
        <a:sysClr val="window" lastClr="FFFFFF"/>
      </a:lt1>
      <a:dk2>
        <a:srgbClr val="5A869F"/>
      </a:dk2>
      <a:lt2>
        <a:srgbClr val="3FA3DC"/>
      </a:lt2>
      <a:accent1>
        <a:srgbClr val="3FA3DC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02060"/>
      </a:folHlink>
    </a:clrScheme>
    <a:fontScheme name="IEV CGP 2014">
      <a:majorFont>
        <a:latin typeface="Stat Text Pro"/>
        <a:ea typeface=""/>
        <a:cs typeface=""/>
      </a:majorFont>
      <a:minorFont>
        <a:latin typeface="Stat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520</Words>
  <Application>Microsoft Office PowerPoint</Application>
  <PresentationFormat>Diaprojekcija na zaslonu (4:3)</PresentationFormat>
  <Paragraphs>117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1" baseType="lpstr">
      <vt:lpstr>Office Theme</vt:lpstr>
      <vt:lpstr>razvojne koristi za otroke in mladostnike, ki jih prinašajo izkušnje prostovoljskega dela  kristijan musek lešnik</vt:lpstr>
      <vt:lpstr>kaj „VERJAMEMO“  o altruizmu</vt:lpstr>
      <vt:lpstr>kaj „VERJAMEMO“  o altruizmu</vt:lpstr>
      <vt:lpstr>kaj „VERJAMEMO“  o altruizmu</vt:lpstr>
      <vt:lpstr>zato verjamemo, da prostovoljstvo …</vt:lpstr>
      <vt:lpstr>pa je to res?</vt:lpstr>
      <vt:lpstr>pokukajmo nekam povsem drugam</vt:lpstr>
      <vt:lpstr>kako se vzpostavljajo nevronske zveze v vidnem sistemu (dr. Jože trontelj, november 2013)</vt:lpstr>
      <vt:lpstr>Diapozitiv 9</vt:lpstr>
      <vt:lpstr>zakaj so izkušnje prostovoljskega dela danes tako pomembne?</vt:lpstr>
      <vt:lpstr>zakaj so izkušnje prostovoljskega dela danes tako pomembne?</vt:lpstr>
      <vt:lpstr>zakaj so izkušnje prostovoljskega dela danes tako pomembne?</vt:lpstr>
      <vt:lpstr>zakaj so izkušnje prostovoljskega dela danes tako pomembne?</vt:lpstr>
      <vt:lpstr>o čem nenehno poslušamo?</vt:lpstr>
      <vt:lpstr>o čem nenehno poslušamo?</vt:lpstr>
      <vt:lpstr>kaj manjka  v tej enačbi?</vt:lpstr>
      <vt:lpstr>VREDNOTe IN ETIKa - multiplikator znanja in veščin</vt:lpstr>
      <vt:lpstr>VREDNOTe IN ETIKa - multiplikator znanja in veščin</vt:lpstr>
      <vt:lpstr>Diapozitiv 19</vt:lpstr>
      <vt:lpstr>HVALA VAM!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POSVET ETIKA IN VREDNOTE V VZGOJI IN IZOBRAŽEVANJU</dc:title>
  <dc:creator>tanja.mozetic</dc:creator>
  <cp:lastModifiedBy>VojnovicLe</cp:lastModifiedBy>
  <cp:revision>73</cp:revision>
  <dcterms:created xsi:type="dcterms:W3CDTF">2014-09-09T09:50:44Z</dcterms:created>
  <dcterms:modified xsi:type="dcterms:W3CDTF">2015-12-04T10:29:25Z</dcterms:modified>
</cp:coreProperties>
</file>