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24"/>
  </p:notesMasterIdLst>
  <p:sldIdLst>
    <p:sldId id="258" r:id="rId2"/>
    <p:sldId id="257" r:id="rId3"/>
    <p:sldId id="262" r:id="rId4"/>
    <p:sldId id="263" r:id="rId5"/>
    <p:sldId id="278" r:id="rId6"/>
    <p:sldId id="261" r:id="rId7"/>
    <p:sldId id="265" r:id="rId8"/>
    <p:sldId id="264" r:id="rId9"/>
    <p:sldId id="277" r:id="rId10"/>
    <p:sldId id="269" r:id="rId11"/>
    <p:sldId id="270" r:id="rId12"/>
    <p:sldId id="268" r:id="rId13"/>
    <p:sldId id="267" r:id="rId14"/>
    <p:sldId id="266" r:id="rId15"/>
    <p:sldId id="271" r:id="rId16"/>
    <p:sldId id="260" r:id="rId17"/>
    <p:sldId id="274" r:id="rId18"/>
    <p:sldId id="272" r:id="rId19"/>
    <p:sldId id="276" r:id="rId20"/>
    <p:sldId id="273" r:id="rId21"/>
    <p:sldId id="259" r:id="rId22"/>
    <p:sldId id="275" r:id="rId2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607" autoAdjust="0"/>
    <p:restoredTop sz="86176" autoAdjust="0"/>
  </p:normalViewPr>
  <p:slideViewPr>
    <p:cSldViewPr snapToGrid="0">
      <p:cViewPr varScale="1">
        <p:scale>
          <a:sx n="99" d="100"/>
          <a:sy n="99" d="100"/>
        </p:scale>
        <p:origin x="882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D18778-6A79-4683-9E45-4D79ACDD897A}" type="datetimeFigureOut">
              <a:rPr lang="hr-HR" smtClean="0"/>
              <a:t>1.12.2017.</a:t>
            </a:fld>
            <a:endParaRPr lang="hr-H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r-H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CE0112-85D6-4852-BE29-0BD96CC46BA9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6027998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r-HR" dirty="0" smtClean="0"/>
              <a:t>Civilno društvo je područje institucija, organizacija, mreža i pojedinaca (i njihovih vrednota) smještenih između obitelji, države i tržišta, povezanih nizom civilnih pravila koja zajedno dijele, a u koje se ljudi dobrovoljno udružuju radi zagovaranja općih interesa </a:t>
            </a:r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CE0112-85D6-4852-BE29-0BD96CC46BA9}" type="slidenum">
              <a:rPr lang="hr-HR" smtClean="0"/>
              <a:t>2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3872543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CE0112-85D6-4852-BE29-0BD96CC46BA9}" type="slidenum">
              <a:rPr lang="hr-HR" smtClean="0"/>
              <a:t>3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86215363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CE0112-85D6-4852-BE29-0BD96CC46BA9}" type="slidenum">
              <a:rPr lang="hr-HR" smtClean="0"/>
              <a:t>4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32751325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r-HR" sz="1200" b="1" dirty="0" smtClean="0"/>
              <a:t>Organizatori volontera godišnje podnose izvješće Ministarstvu o broju volontera</a:t>
            </a:r>
          </a:p>
          <a:p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CE0112-85D6-4852-BE29-0BD96CC46BA9}" type="slidenum">
              <a:rPr lang="hr-HR" smtClean="0"/>
              <a:t>5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01894984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r-HR" sz="1200" b="1" dirty="0" smtClean="0"/>
              <a:t>od vitalne važnosti za razvoj (sudioničke - participativne) demokracije jer se, kroz sudjelovanje u društvenim procesima, jača i osobna odgovornost građana volontera. Sukladno tomu,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CE0112-85D6-4852-BE29-0BD96CC46BA9}" type="slidenum">
              <a:rPr lang="hr-HR" smtClean="0"/>
              <a:t>13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322342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r-HR" sz="1200" b="0" dirty="0" smtClean="0"/>
              <a:t>svrha: poticanje i podržavanje volontiranja kao važnog elementa razvoja ukupnog socijalnog kapitala zasnovanog na društvu koje vrednuje doprinos volontiranja i otvara jednake mogućnosti za sudjelovanje na načelima dobrovoljnosti, </a:t>
            </a:r>
            <a:r>
              <a:rPr lang="hr-HR" sz="1200" b="0" dirty="0" err="1" smtClean="0"/>
              <a:t>inkluzivnosti</a:t>
            </a:r>
            <a:r>
              <a:rPr lang="hr-HR" sz="1200" b="0" dirty="0" smtClean="0"/>
              <a:t> i aktivizma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r-HR" sz="1200" b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Program se temelji na nizu međunarodnih i nacionalnih dokumenata u</a:t>
            </a:r>
            <a:r>
              <a:rPr lang="hr-H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hr-HR" sz="1200" b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području volonterstva, pri čemu osobito valja istaknuti Manifest za volontiranje u Europi koji je objavio Europski volonterski centar (CEV) sa svrhom podržavanja volonterstva u Europskoj uniji, te Nacionalnu strategiju za stvaranje poticajnog okruženja za razvoj civilnoga društva 2012.-2016. čiji vrijednosni temelji daju značajan doprinos razvoju volonterstva u Republici Hrvatskoj. </a:t>
            </a:r>
            <a:endParaRPr lang="hr-HR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hr-HR" sz="1200" b="1" dirty="0" smtClean="0"/>
          </a:p>
          <a:p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CE0112-85D6-4852-BE29-0BD96CC46BA9}" type="slidenum">
              <a:rPr lang="hr-HR" smtClean="0"/>
              <a:t>15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36371730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r-HR" sz="1200" b="1" dirty="0" smtClean="0"/>
              <a:t>Vodič za popunjavanje potvrde o kompetencijama stečenim kroz volontiranje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r-HR" sz="1200" b="1" dirty="0" smtClean="0"/>
              <a:t>Pravilnik o sadržaju izvješća o obavljenim uslugama ili aktivnostima organizatora volontiranja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CE0112-85D6-4852-BE29-0BD96CC46BA9}" type="slidenum">
              <a:rPr lang="hr-HR" smtClean="0"/>
              <a:t>18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87123182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r-HR" sz="1200" dirty="0" smtClean="0"/>
              <a:t>(Zakon o volonterstvu, Etički kodeksa volontera, izvješća organizacija nadležnom ministarstvu, pravilnik o dodjeli Državne nagrade za volontiranje, Potvrda o kompetencijama stečenim kroz volontiranje, Nacionalni program za razvoj volonterstva i dr.)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CE0112-85D6-4852-BE29-0BD96CC46BA9}" type="slidenum">
              <a:rPr lang="hr-HR" smtClean="0"/>
              <a:t>19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5877236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12/1/2017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68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4pPr>
      <a:lvl5pPr marL="21145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Slika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323" y="0"/>
            <a:ext cx="9143355" cy="6858000"/>
          </a:xfrm>
          <a:prstGeom prst="rect">
            <a:avLst/>
          </a:prstGeom>
        </p:spPr>
      </p:pic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991544" y="2395469"/>
            <a:ext cx="7126698" cy="1448397"/>
          </a:xfrm>
        </p:spPr>
        <p:txBody>
          <a:bodyPr>
            <a:noAutofit/>
          </a:bodyPr>
          <a:lstStyle/>
          <a:p>
            <a:pPr algn="r"/>
            <a:r>
              <a:rPr lang="hr-HR" sz="4000" dirty="0" smtClean="0">
                <a:solidFill>
                  <a:srgbClr val="504950"/>
                </a:solidFill>
                <a:latin typeface="Gotham Rounded Bold" panose="02000000000000000000" pitchFamily="50" charset="-18"/>
              </a:rPr>
              <a:t>POTPORNE STRUKTURE ZA RAZVOJ </a:t>
            </a:r>
            <a:r>
              <a:rPr lang="hr-HR" sz="4000" dirty="0">
                <a:solidFill>
                  <a:srgbClr val="504950"/>
                </a:solidFill>
                <a:latin typeface="Gotham Rounded Bold" panose="02000000000000000000" pitchFamily="50" charset="-18"/>
              </a:rPr>
              <a:t>VOLONTERSTVA I </a:t>
            </a:r>
            <a:r>
              <a:rPr lang="hr-HR" sz="4000" dirty="0" smtClean="0">
                <a:solidFill>
                  <a:srgbClr val="504950"/>
                </a:solidFill>
                <a:latin typeface="Gotham Rounded Bold" panose="02000000000000000000" pitchFamily="50" charset="-18"/>
              </a:rPr>
              <a:t>VOLONTERSKIH </a:t>
            </a:r>
            <a:r>
              <a:rPr lang="hr-HR" sz="4000" dirty="0">
                <a:solidFill>
                  <a:srgbClr val="504950"/>
                </a:solidFill>
                <a:latin typeface="Gotham Rounded Bold" panose="02000000000000000000" pitchFamily="50" charset="-18"/>
              </a:rPr>
              <a:t>CENTARA U </a:t>
            </a:r>
            <a:r>
              <a:rPr lang="hr-HR" sz="4000" dirty="0" smtClean="0">
                <a:solidFill>
                  <a:srgbClr val="504950"/>
                </a:solidFill>
                <a:latin typeface="Gotham Rounded Bold" panose="02000000000000000000" pitchFamily="50" charset="-18"/>
              </a:rPr>
              <a:t>HRVATSKOJ</a:t>
            </a:r>
            <a:br>
              <a:rPr lang="hr-HR" sz="4000" dirty="0" smtClean="0">
                <a:solidFill>
                  <a:srgbClr val="504950"/>
                </a:solidFill>
                <a:latin typeface="Gotham Rounded Bold" panose="02000000000000000000" pitchFamily="50" charset="-18"/>
              </a:rPr>
            </a:br>
            <a:r>
              <a:rPr lang="hr-HR" sz="4000" dirty="0">
                <a:solidFill>
                  <a:srgbClr val="504950"/>
                </a:solidFill>
                <a:latin typeface="Gotham Rounded Bold" panose="02000000000000000000" pitchFamily="50" charset="-18"/>
              </a:rPr>
              <a:t/>
            </a:r>
            <a:br>
              <a:rPr lang="hr-HR" sz="4000" dirty="0">
                <a:solidFill>
                  <a:srgbClr val="504950"/>
                </a:solidFill>
                <a:latin typeface="Gotham Rounded Bold" panose="02000000000000000000" pitchFamily="50" charset="-18"/>
              </a:rPr>
            </a:br>
            <a:endParaRPr lang="hr-HR" sz="4000" dirty="0">
              <a:solidFill>
                <a:srgbClr val="504950"/>
              </a:solidFill>
              <a:latin typeface="Gotham Rounded Bold" panose="02000000000000000000" pitchFamily="50" charset="-18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323" y="4992352"/>
            <a:ext cx="4477556" cy="1865648"/>
          </a:xfrm>
          <a:prstGeom prst="rect">
            <a:avLst/>
          </a:prstGeom>
        </p:spPr>
      </p:pic>
      <p:sp>
        <p:nvSpPr>
          <p:cNvPr id="5" name="Subtitle 2"/>
          <p:cNvSpPr txBox="1">
            <a:spLocks/>
          </p:cNvSpPr>
          <p:nvPr/>
        </p:nvSpPr>
        <p:spPr>
          <a:xfrm>
            <a:off x="6001879" y="4796852"/>
            <a:ext cx="4665799" cy="2061147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20000"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50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50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50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50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1145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50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50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50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50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50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hr-HR" b="1" dirty="0" smtClean="0"/>
              <a:t>dr. </a:t>
            </a:r>
            <a:r>
              <a:rPr lang="hr-HR" b="1" dirty="0" err="1" smtClean="0"/>
              <a:t>sc</a:t>
            </a:r>
            <a:r>
              <a:rPr lang="hr-HR" b="1" dirty="0" smtClean="0"/>
              <a:t>. Monika Begović, Koordinatorica Hrvatskog centra za razvoj volonterstva</a:t>
            </a:r>
          </a:p>
          <a:p>
            <a:pPr marL="0" indent="0" algn="ctr">
              <a:buNone/>
            </a:pPr>
            <a:endParaRPr lang="hr-HR" b="1" dirty="0" smtClean="0"/>
          </a:p>
          <a:p>
            <a:pPr marL="0" indent="0" algn="ctr">
              <a:buNone/>
            </a:pPr>
            <a:r>
              <a:rPr lang="hr-HR" b="1" dirty="0" smtClean="0">
                <a:solidFill>
                  <a:schemeClr val="bg1">
                    <a:lumMod val="75000"/>
                    <a:lumOff val="25000"/>
                  </a:schemeClr>
                </a:solidFill>
              </a:rPr>
              <a:t>Prezentacija za 11. </a:t>
            </a:r>
          </a:p>
          <a:p>
            <a:pPr marL="0" indent="0" algn="ctr">
              <a:buNone/>
            </a:pPr>
            <a:r>
              <a:rPr lang="hr-HR" b="1" dirty="0" smtClean="0">
                <a:solidFill>
                  <a:schemeClr val="bg1">
                    <a:lumMod val="75000"/>
                    <a:lumOff val="25000"/>
                  </a:schemeClr>
                </a:solidFill>
              </a:rPr>
              <a:t>Slovenski kongres </a:t>
            </a:r>
            <a:r>
              <a:rPr lang="hr-HR" b="1" dirty="0" err="1" smtClean="0">
                <a:solidFill>
                  <a:schemeClr val="bg1">
                    <a:lumMod val="75000"/>
                    <a:lumOff val="25000"/>
                  </a:schemeClr>
                </a:solidFill>
              </a:rPr>
              <a:t>prostovoljstva</a:t>
            </a:r>
            <a:endParaRPr lang="hr-HR" b="1" dirty="0" smtClean="0">
              <a:solidFill>
                <a:schemeClr val="bg1">
                  <a:lumMod val="75000"/>
                  <a:lumOff val="25000"/>
                </a:schemeClr>
              </a:solidFill>
            </a:endParaRPr>
          </a:p>
          <a:p>
            <a:pPr marL="0" indent="0" algn="ctr">
              <a:buNone/>
            </a:pPr>
            <a:r>
              <a:rPr lang="hr-HR" b="1" dirty="0" smtClean="0">
                <a:solidFill>
                  <a:schemeClr val="bg1">
                    <a:lumMod val="75000"/>
                    <a:lumOff val="25000"/>
                  </a:schemeClr>
                </a:solidFill>
              </a:rPr>
              <a:t>5.12.2017.</a:t>
            </a:r>
            <a:endParaRPr lang="hr-HR" b="1" dirty="0">
              <a:solidFill>
                <a:schemeClr val="bg1">
                  <a:lumMod val="75000"/>
                  <a:lumOff val="25000"/>
                </a:schemeClr>
              </a:solidFill>
            </a:endParaRPr>
          </a:p>
          <a:p>
            <a:pPr marL="0" indent="0" algn="ctr">
              <a:buNone/>
            </a:pP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734275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8877" y="404729"/>
            <a:ext cx="8534400" cy="1507067"/>
          </a:xfrm>
        </p:spPr>
        <p:txBody>
          <a:bodyPr>
            <a:normAutofit/>
          </a:bodyPr>
          <a:lstStyle/>
          <a:p>
            <a:r>
              <a:rPr lang="hr-HR" b="1" dirty="0" smtClean="0"/>
              <a:t>Infrastrukturni temelji </a:t>
            </a:r>
            <a:endParaRPr lang="hr-HR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80" y="1725770"/>
            <a:ext cx="10181758" cy="385057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hr-HR" sz="2800" b="1" u="sng" dirty="0"/>
              <a:t>Ured za udruge Vlade Republike Hrvatske  </a:t>
            </a:r>
            <a:endParaRPr lang="hr-HR" sz="2800" b="1" u="sng" dirty="0" smtClean="0"/>
          </a:p>
          <a:p>
            <a:pPr marL="0" indent="0">
              <a:buNone/>
            </a:pPr>
            <a:endParaRPr lang="hr-HR" sz="2800" b="1" u="sng" dirty="0"/>
          </a:p>
          <a:p>
            <a:pPr algn="just"/>
            <a:r>
              <a:rPr lang="hr-HR" sz="2800" b="1" dirty="0" smtClean="0"/>
              <a:t>koordinira </a:t>
            </a:r>
            <a:r>
              <a:rPr lang="hr-HR" sz="2800" b="1" dirty="0"/>
              <a:t>provedbu Nacionalne strategije stvaranja poticajnog okruženja za razvoj civilnog društva</a:t>
            </a:r>
            <a:endParaRPr lang="hr-HR" sz="2800" b="1" dirty="0" smtClean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968877" y="404729"/>
            <a:ext cx="9282028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hr-HR" b="1" smtClean="0"/>
              <a:t>Infrastrukturni temelji - INSTITUCIJE </a:t>
            </a:r>
            <a:endParaRPr lang="hr-HR" b="1" dirty="0"/>
          </a:p>
        </p:txBody>
      </p:sp>
    </p:spTree>
    <p:extLst>
      <p:ext uri="{BB962C8B-B14F-4D97-AF65-F5344CB8AC3E}">
        <p14:creationId xmlns:p14="http://schemas.microsoft.com/office/powerpoint/2010/main" val="10610346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8877" y="404729"/>
            <a:ext cx="8534400" cy="1507067"/>
          </a:xfrm>
        </p:spPr>
        <p:txBody>
          <a:bodyPr>
            <a:normAutofit/>
          </a:bodyPr>
          <a:lstStyle/>
          <a:p>
            <a:r>
              <a:rPr lang="hr-HR" b="1" dirty="0" smtClean="0"/>
              <a:t>Infrastrukturni temelji </a:t>
            </a:r>
            <a:endParaRPr lang="hr-HR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80" y="1725770"/>
            <a:ext cx="10181758" cy="386556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hr-HR" sz="2800" b="1" u="sng" dirty="0"/>
              <a:t>Nacionalna zaklada za razvoj civilnog društva </a:t>
            </a:r>
            <a:endParaRPr lang="hr-HR" sz="2800" b="1" u="sng" dirty="0" smtClean="0"/>
          </a:p>
          <a:p>
            <a:pPr marL="0" indent="0">
              <a:buNone/>
            </a:pPr>
            <a:endParaRPr lang="hr-HR" sz="2800" b="1" u="sng" dirty="0"/>
          </a:p>
          <a:p>
            <a:r>
              <a:rPr lang="hr-HR" sz="2800" b="1" dirty="0"/>
              <a:t>p</a:t>
            </a:r>
            <a:r>
              <a:rPr lang="hr-HR" sz="2800" b="1" dirty="0" smtClean="0"/>
              <a:t>ružanje </a:t>
            </a:r>
            <a:r>
              <a:rPr lang="hr-HR" sz="2800" b="1" dirty="0"/>
              <a:t>financijske podrške </a:t>
            </a:r>
            <a:r>
              <a:rPr lang="hr-HR" sz="2800" b="1" dirty="0" smtClean="0"/>
              <a:t>Hrvatskom centru za razvoj volonterstva </a:t>
            </a:r>
            <a:r>
              <a:rPr lang="hr-HR" sz="2800" b="1" dirty="0"/>
              <a:t>i projektima koje uključuju </a:t>
            </a:r>
            <a:r>
              <a:rPr lang="hr-HR" sz="2800" b="1" dirty="0" smtClean="0"/>
              <a:t>volontiranje i volontere</a:t>
            </a:r>
            <a:endParaRPr lang="hr-HR" sz="2800" b="1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968877" y="404729"/>
            <a:ext cx="9282028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hr-HR" b="1" smtClean="0"/>
              <a:t>Infrastrukturni temelji - INSTITUCIJE </a:t>
            </a:r>
            <a:endParaRPr lang="hr-HR" b="1" dirty="0"/>
          </a:p>
        </p:txBody>
      </p:sp>
    </p:spTree>
    <p:extLst>
      <p:ext uri="{BB962C8B-B14F-4D97-AF65-F5344CB8AC3E}">
        <p14:creationId xmlns:p14="http://schemas.microsoft.com/office/powerpoint/2010/main" val="91059164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8877" y="404729"/>
            <a:ext cx="8534400" cy="1507067"/>
          </a:xfrm>
        </p:spPr>
        <p:txBody>
          <a:bodyPr>
            <a:normAutofit/>
          </a:bodyPr>
          <a:lstStyle/>
          <a:p>
            <a:r>
              <a:rPr lang="hr-HR" b="1" dirty="0" smtClean="0"/>
              <a:t>Infrastrukturni temelji </a:t>
            </a:r>
            <a:endParaRPr lang="hr-HR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80" y="1725769"/>
            <a:ext cx="10181758" cy="461063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hr-HR" sz="2800" b="1" u="sng" dirty="0" smtClean="0"/>
              <a:t>Nacionalni odbor za razvoj volonterstva</a:t>
            </a:r>
            <a:endParaRPr lang="hr-HR" sz="2800" b="1" dirty="0" smtClean="0"/>
          </a:p>
          <a:p>
            <a:pPr algn="just"/>
            <a:r>
              <a:rPr lang="hr-HR" sz="2600" b="1" dirty="0"/>
              <a:t>d</a:t>
            </a:r>
            <a:r>
              <a:rPr lang="hr-HR" sz="2600" b="1" dirty="0" smtClean="0"/>
              <a:t>jelovanje je propisano Zakonom o volonterstvu</a:t>
            </a:r>
          </a:p>
          <a:p>
            <a:pPr algn="just"/>
            <a:r>
              <a:rPr lang="hr-HR" sz="2600" b="1" dirty="0" smtClean="0"/>
              <a:t>savjetodavno tijelo Vlade RH, u okviru Ministarstva za demografiju, obitelj, mlade i socijalnu politiku</a:t>
            </a:r>
          </a:p>
          <a:p>
            <a:pPr algn="just"/>
            <a:r>
              <a:rPr lang="hr-HR" sz="2600" b="1" dirty="0" smtClean="0"/>
              <a:t>provodi mjere i aktivnosti s ciljem promicanja i razvoja volonterstva</a:t>
            </a:r>
          </a:p>
          <a:p>
            <a:pPr algn="just"/>
            <a:r>
              <a:rPr lang="hr-HR" sz="2600" b="1" dirty="0" smtClean="0"/>
              <a:t>ima 19 članova, uz 7+6 predstavnika/</a:t>
            </a:r>
            <a:r>
              <a:rPr lang="hr-HR" sz="2600" b="1" dirty="0" err="1" smtClean="0"/>
              <a:t>ca</a:t>
            </a:r>
            <a:r>
              <a:rPr lang="hr-HR" sz="2600" b="1" dirty="0" smtClean="0"/>
              <a:t> iz organizacija civilnog društva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968877" y="404729"/>
            <a:ext cx="9282028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hr-HR" b="1" smtClean="0"/>
              <a:t>Infrastrukturni temelji - INSTITUCIJE </a:t>
            </a:r>
            <a:endParaRPr lang="hr-HR" b="1" dirty="0"/>
          </a:p>
        </p:txBody>
      </p:sp>
    </p:spTree>
    <p:extLst>
      <p:ext uri="{BB962C8B-B14F-4D97-AF65-F5344CB8AC3E}">
        <p14:creationId xmlns:p14="http://schemas.microsoft.com/office/powerpoint/2010/main" val="252181093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8877" y="404729"/>
            <a:ext cx="8534400" cy="1507067"/>
          </a:xfrm>
        </p:spPr>
        <p:txBody>
          <a:bodyPr>
            <a:normAutofit/>
          </a:bodyPr>
          <a:lstStyle/>
          <a:p>
            <a:r>
              <a:rPr lang="hr-HR" b="1" dirty="0" smtClean="0"/>
              <a:t>Infrastrukturni temelji </a:t>
            </a:r>
            <a:endParaRPr lang="hr-HR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79" y="1558977"/>
            <a:ext cx="10571503" cy="477742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hr-HR" sz="2800" b="1" u="sng" dirty="0"/>
              <a:t>Etički kodeks volontera </a:t>
            </a:r>
            <a:endParaRPr lang="hr-HR" sz="2800" b="1" u="sng" dirty="0" smtClean="0"/>
          </a:p>
          <a:p>
            <a:pPr algn="just"/>
            <a:r>
              <a:rPr lang="hr-HR" sz="2600" b="1" dirty="0" err="1" smtClean="0"/>
              <a:t>donešen</a:t>
            </a:r>
            <a:r>
              <a:rPr lang="hr-HR" sz="2600" b="1" dirty="0" smtClean="0"/>
              <a:t> 2007. od strane Nacionalnog odbora za razvoj volonterstva na temelju Zakona</a:t>
            </a:r>
            <a:endParaRPr lang="hr-HR" sz="2600" b="1" u="sng" dirty="0" smtClean="0"/>
          </a:p>
          <a:p>
            <a:pPr algn="just"/>
            <a:r>
              <a:rPr lang="hr-HR" sz="2600" b="1" dirty="0"/>
              <a:t>zajednički sustav vrijednosti koji organizatori volontiranja i volonteri prihvaćaju u svom području </a:t>
            </a:r>
            <a:r>
              <a:rPr lang="hr-HR" sz="2600" b="1" dirty="0" smtClean="0"/>
              <a:t>djelovanja</a:t>
            </a:r>
          </a:p>
          <a:p>
            <a:pPr algn="just"/>
            <a:r>
              <a:rPr lang="hr-HR" sz="2600" b="1" dirty="0"/>
              <a:t>počiva na načelu da je volonterstvo temelj civilnog društva </a:t>
            </a:r>
            <a:endParaRPr lang="hr-HR" sz="2600" b="1" dirty="0" smtClean="0"/>
          </a:p>
          <a:p>
            <a:pPr algn="just"/>
            <a:r>
              <a:rPr lang="hr-HR" sz="2600" b="1" u="sng" dirty="0" smtClean="0"/>
              <a:t>cilj</a:t>
            </a:r>
            <a:r>
              <a:rPr lang="hr-HR" sz="2600" b="1" dirty="0" smtClean="0"/>
              <a:t>: promicanje </a:t>
            </a:r>
            <a:r>
              <a:rPr lang="hr-HR" sz="2600" b="1" dirty="0"/>
              <a:t>pozitivne prakse volontiranja i primjene načela i standarda volonterstva među organizatorima volontiranja, volonterima i korisnicima njihovih usluga</a:t>
            </a:r>
            <a:endParaRPr lang="hr-HR" sz="2600" b="1" u="sng" dirty="0"/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50959868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8877" y="404729"/>
            <a:ext cx="8534400" cy="1507067"/>
          </a:xfrm>
        </p:spPr>
        <p:txBody>
          <a:bodyPr>
            <a:normAutofit/>
          </a:bodyPr>
          <a:lstStyle/>
          <a:p>
            <a:r>
              <a:rPr lang="hr-HR" b="1" dirty="0" smtClean="0"/>
              <a:t>Infrastrukturni temelji </a:t>
            </a:r>
            <a:endParaRPr lang="hr-HR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80" y="1725769"/>
            <a:ext cx="10391620" cy="461063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hr-HR" sz="2800" b="1" u="sng" dirty="0" smtClean="0"/>
              <a:t>Nacionalna </a:t>
            </a:r>
            <a:r>
              <a:rPr lang="hr-HR" sz="2800" b="1" u="sng" dirty="0"/>
              <a:t>strategija stvaranja poticajnog okruženja za razvoj civilnog </a:t>
            </a:r>
            <a:r>
              <a:rPr lang="hr-HR" sz="2800" b="1" u="sng" dirty="0" smtClean="0"/>
              <a:t>društva</a:t>
            </a:r>
            <a:r>
              <a:rPr lang="hr-HR" sz="2800" b="1" dirty="0" smtClean="0"/>
              <a:t> </a:t>
            </a:r>
          </a:p>
          <a:p>
            <a:r>
              <a:rPr lang="hr-HR" sz="2600" b="1" dirty="0" smtClean="0"/>
              <a:t>2007</a:t>
            </a:r>
            <a:r>
              <a:rPr lang="hr-HR" sz="2600" b="1" dirty="0"/>
              <a:t>.-2011.; 2012.-</a:t>
            </a:r>
            <a:r>
              <a:rPr lang="hr-HR" sz="2600" b="1" dirty="0" smtClean="0"/>
              <a:t>2016; u tijeku je proces izrade Strategije za 2017</a:t>
            </a:r>
            <a:r>
              <a:rPr lang="hr-HR" sz="2600" b="1" dirty="0"/>
              <a:t>.-</a:t>
            </a:r>
            <a:r>
              <a:rPr lang="hr-HR" sz="2600" b="1" dirty="0" smtClean="0"/>
              <a:t>2021. održavanjem javnih rasprava</a:t>
            </a:r>
          </a:p>
          <a:p>
            <a:pPr algn="just"/>
            <a:r>
              <a:rPr lang="hr-HR" sz="2600" b="1" dirty="0"/>
              <a:t>dio ove strategije definira prioritete vezane uz razvoj </a:t>
            </a:r>
            <a:r>
              <a:rPr lang="hr-HR" sz="2600" b="1" dirty="0" smtClean="0"/>
              <a:t>volonterstva – </a:t>
            </a:r>
            <a:r>
              <a:rPr lang="hr-HR" sz="2600" i="1" dirty="0" smtClean="0">
                <a:solidFill>
                  <a:schemeClr val="tx1"/>
                </a:solidFill>
              </a:rPr>
              <a:t>Mjera 15: </a:t>
            </a:r>
            <a:r>
              <a:rPr lang="hr-HR" sz="2600" b="1" dirty="0" smtClean="0"/>
              <a:t>Poticati i razvijati volonterske programe – nositelj nadležno Ministarstvo, </a:t>
            </a:r>
            <a:r>
              <a:rPr lang="hr-HR" sz="2600" b="1" dirty="0" err="1" smtClean="0"/>
              <a:t>sunositelj</a:t>
            </a:r>
            <a:r>
              <a:rPr lang="hr-HR" sz="2600" b="1" dirty="0" smtClean="0"/>
              <a:t> Hrvatski centar za razvoj volonterstva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76475420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8877" y="404729"/>
            <a:ext cx="8534400" cy="1507067"/>
          </a:xfrm>
        </p:spPr>
        <p:txBody>
          <a:bodyPr>
            <a:normAutofit/>
          </a:bodyPr>
          <a:lstStyle/>
          <a:p>
            <a:r>
              <a:rPr lang="hr-HR" b="1" dirty="0" smtClean="0"/>
              <a:t>Infrastrukturni temelji </a:t>
            </a:r>
            <a:endParaRPr lang="hr-HR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79" y="1725769"/>
            <a:ext cx="10316669" cy="461063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hr-HR" sz="2800" b="1" u="sng" dirty="0" smtClean="0"/>
              <a:t>Nacionalni </a:t>
            </a:r>
            <a:r>
              <a:rPr lang="hr-HR" sz="2800" b="1" u="sng" dirty="0"/>
              <a:t>program za razvoj </a:t>
            </a:r>
            <a:r>
              <a:rPr lang="hr-HR" sz="2800" b="1" u="sng" dirty="0" smtClean="0"/>
              <a:t>volonterstva</a:t>
            </a:r>
            <a:r>
              <a:rPr lang="hr-HR" sz="2800" b="1" dirty="0" smtClean="0"/>
              <a:t> </a:t>
            </a:r>
            <a:r>
              <a:rPr lang="hr-HR" sz="2400" b="1" dirty="0" smtClean="0"/>
              <a:t>2015.-2018.</a:t>
            </a:r>
          </a:p>
          <a:p>
            <a:pPr algn="just"/>
            <a:r>
              <a:rPr lang="hr-HR" sz="2600" b="1" u="sng" dirty="0" smtClean="0">
                <a:solidFill>
                  <a:schemeClr val="tx1"/>
                </a:solidFill>
              </a:rPr>
              <a:t>svrha</a:t>
            </a:r>
            <a:r>
              <a:rPr lang="hr-HR" sz="2600" b="1" dirty="0" smtClean="0"/>
              <a:t>: poticanje </a:t>
            </a:r>
            <a:r>
              <a:rPr lang="hr-HR" sz="2600" b="1" dirty="0"/>
              <a:t>i </a:t>
            </a:r>
            <a:r>
              <a:rPr lang="hr-HR" sz="2600" b="1" dirty="0" smtClean="0"/>
              <a:t>podržavanje </a:t>
            </a:r>
            <a:r>
              <a:rPr lang="hr-HR" sz="2600" b="1" dirty="0"/>
              <a:t>volontiranja kao važnog elementa razvoja ukupnog socijalnog kapitala </a:t>
            </a:r>
            <a:endParaRPr lang="hr-HR" sz="2600" b="1" dirty="0" smtClean="0"/>
          </a:p>
          <a:p>
            <a:pPr algn="just"/>
            <a:r>
              <a:rPr lang="hr-HR" sz="2600" b="1" u="sng" dirty="0" smtClean="0">
                <a:solidFill>
                  <a:schemeClr val="tx1"/>
                </a:solidFill>
              </a:rPr>
              <a:t>cilj</a:t>
            </a:r>
            <a:r>
              <a:rPr lang="hr-HR" sz="2600" b="1" dirty="0" smtClean="0"/>
              <a:t>: </a:t>
            </a:r>
            <a:r>
              <a:rPr lang="hr-HR" sz="2600" b="1" dirty="0"/>
              <a:t>podržati dobrovoljni angažman građana u aktivnostima koje mogu značajno pridonijeti razvoju društva u cjelini</a:t>
            </a:r>
            <a:endParaRPr lang="hr-HR" sz="2600" b="1" dirty="0" smtClean="0"/>
          </a:p>
          <a:p>
            <a:r>
              <a:rPr lang="hr-HR" sz="2600" b="1" dirty="0" smtClean="0"/>
              <a:t>u tijeku su savjetovanja vezanih uz Operativni plan provedbe Programa</a:t>
            </a:r>
            <a:endParaRPr lang="hr-HR" sz="2600" dirty="0"/>
          </a:p>
        </p:txBody>
      </p:sp>
    </p:spTree>
    <p:extLst>
      <p:ext uri="{BB962C8B-B14F-4D97-AF65-F5344CB8AC3E}">
        <p14:creationId xmlns:p14="http://schemas.microsoft.com/office/powerpoint/2010/main" val="329106237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8877" y="404729"/>
            <a:ext cx="8534400" cy="1507067"/>
          </a:xfrm>
        </p:spPr>
        <p:txBody>
          <a:bodyPr>
            <a:normAutofit/>
          </a:bodyPr>
          <a:lstStyle/>
          <a:p>
            <a:r>
              <a:rPr lang="hr-HR" b="1" dirty="0" smtClean="0"/>
              <a:t>Infrastrukturni temelji - </a:t>
            </a:r>
            <a:r>
              <a:rPr lang="hr-HR" b="1" dirty="0" err="1" smtClean="0"/>
              <a:t>hcrv</a:t>
            </a:r>
            <a:r>
              <a:rPr lang="hr-HR" b="1" dirty="0" smtClean="0"/>
              <a:t> </a:t>
            </a:r>
            <a:endParaRPr lang="hr-HR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80" y="1777285"/>
            <a:ext cx="10586492" cy="4559121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hr-HR" sz="3000" b="1" dirty="0" smtClean="0"/>
              <a:t>Hrvatska mreža volonterskih centara </a:t>
            </a:r>
            <a:r>
              <a:rPr lang="hr-HR" sz="3000" b="1" dirty="0" smtClean="0">
                <a:sym typeface="Wingdings" panose="05000000000000000000" pitchFamily="2" charset="2"/>
              </a:rPr>
              <a:t> </a:t>
            </a:r>
          </a:p>
          <a:p>
            <a:pPr marL="0" indent="0" algn="ctr">
              <a:buNone/>
            </a:pPr>
            <a:r>
              <a:rPr lang="hr-HR" sz="3000" b="1" dirty="0" smtClean="0">
                <a:solidFill>
                  <a:schemeClr val="tx1"/>
                </a:solidFill>
                <a:sym typeface="Wingdings" panose="05000000000000000000" pitchFamily="2" charset="2"/>
              </a:rPr>
              <a:t>Hrvatski centar za razvoj volonterstva</a:t>
            </a:r>
            <a:endParaRPr lang="hr-HR" sz="3000" b="1" dirty="0">
              <a:solidFill>
                <a:schemeClr val="tx1"/>
              </a:solidFill>
            </a:endParaRPr>
          </a:p>
          <a:p>
            <a:pPr algn="just"/>
            <a:r>
              <a:rPr lang="hr-HR" sz="2800" b="1" dirty="0" smtClean="0"/>
              <a:t>doprinosi razvoju volonterstva u suradnji s nadležnim državnim organima za razvoj volonterstva </a:t>
            </a:r>
          </a:p>
          <a:p>
            <a:pPr algn="just"/>
            <a:r>
              <a:rPr lang="hr-HR" sz="2800" u="sng" dirty="0" smtClean="0">
                <a:solidFill>
                  <a:schemeClr val="tx1"/>
                </a:solidFill>
              </a:rPr>
              <a:t>misija</a:t>
            </a:r>
            <a:r>
              <a:rPr lang="hr-HR" sz="2800" b="1" dirty="0" smtClean="0"/>
              <a:t>: predvoditi </a:t>
            </a:r>
            <a:r>
              <a:rPr lang="hr-HR" sz="2800" b="1" dirty="0"/>
              <a:t>razvoj i pružiti podršku jačanju resursa za afirmaciju i razvoj volonterstva u Republici Hrvatskoj</a:t>
            </a:r>
          </a:p>
          <a:p>
            <a:pPr algn="just"/>
            <a:r>
              <a:rPr lang="hr-HR" sz="2800" b="1" dirty="0" smtClean="0"/>
              <a:t>Centar </a:t>
            </a:r>
            <a:r>
              <a:rPr lang="hr-HR" sz="2800" b="1" dirty="0"/>
              <a:t>zadržava kao jedno od svojih glavnih programskih usmjerenja </a:t>
            </a:r>
            <a:r>
              <a:rPr lang="hr-HR" sz="2800" b="1" u="sng" dirty="0"/>
              <a:t>Mrežu volonterskih centara</a:t>
            </a:r>
            <a:r>
              <a:rPr lang="hr-HR" sz="2800" b="1" dirty="0"/>
              <a:t>, u okviru koje će </a:t>
            </a:r>
            <a:r>
              <a:rPr lang="hr-HR" sz="2800" b="1" dirty="0" smtClean="0"/>
              <a:t>nastaviti održavati </a:t>
            </a:r>
            <a:r>
              <a:rPr lang="hr-HR" sz="2800" b="1" dirty="0"/>
              <a:t>koordinaciju </a:t>
            </a:r>
            <a:r>
              <a:rPr lang="hr-HR" sz="2800" b="1" dirty="0" smtClean="0"/>
              <a:t>volonterskih </a:t>
            </a:r>
            <a:r>
              <a:rPr lang="hr-HR" sz="2800" b="1" dirty="0"/>
              <a:t>centara kako bi se sinergijom postiglo ujednačeno djelovanje na razvoj i promociju volonterstva u svim </a:t>
            </a:r>
            <a:r>
              <a:rPr lang="hr-HR" sz="2800" b="1" dirty="0" smtClean="0"/>
              <a:t>regijama u zemlji</a:t>
            </a:r>
          </a:p>
        </p:txBody>
      </p:sp>
    </p:spTree>
    <p:extLst>
      <p:ext uri="{BB962C8B-B14F-4D97-AF65-F5344CB8AC3E}">
        <p14:creationId xmlns:p14="http://schemas.microsoft.com/office/powerpoint/2010/main" val="134459300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8877" y="404729"/>
            <a:ext cx="8534400" cy="1507067"/>
          </a:xfrm>
        </p:spPr>
        <p:txBody>
          <a:bodyPr>
            <a:normAutofit/>
          </a:bodyPr>
          <a:lstStyle/>
          <a:p>
            <a:r>
              <a:rPr lang="hr-HR" b="1" dirty="0" smtClean="0"/>
              <a:t>Infrastrukturni temelji - </a:t>
            </a:r>
            <a:r>
              <a:rPr lang="hr-HR" b="1" dirty="0" err="1" smtClean="0"/>
              <a:t>hcrv</a:t>
            </a:r>
            <a:r>
              <a:rPr lang="hr-HR" b="1" dirty="0" smtClean="0"/>
              <a:t> </a:t>
            </a:r>
            <a:endParaRPr lang="hr-HR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80" y="1777285"/>
            <a:ext cx="10586492" cy="455912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hr-HR" sz="2800" b="1" dirty="0" smtClean="0">
                <a:solidFill>
                  <a:schemeClr val="tx1"/>
                </a:solidFill>
                <a:sym typeface="Wingdings" panose="05000000000000000000" pitchFamily="2" charset="2"/>
              </a:rPr>
              <a:t>Hrvatski centar za razvoj volonterstva</a:t>
            </a:r>
            <a:endParaRPr lang="hr-HR" sz="2800" b="1" dirty="0">
              <a:solidFill>
                <a:schemeClr val="tx1"/>
              </a:solidFill>
            </a:endParaRPr>
          </a:p>
          <a:p>
            <a:r>
              <a:rPr lang="hr-HR" sz="2600" b="1" dirty="0" smtClean="0"/>
              <a:t>Regionalni volonterski centri (Split, Osijek, Rijeka i Zagreb) dio su Izvršnog odbora Centra</a:t>
            </a:r>
          </a:p>
          <a:p>
            <a:pPr algn="just"/>
            <a:r>
              <a:rPr lang="hr-HR" sz="2600" b="1" dirty="0" smtClean="0"/>
              <a:t>svojim djelovanjem osnažuju razvoj i djelovanje lokalnih volonterskih centara</a:t>
            </a:r>
          </a:p>
          <a:p>
            <a:pPr algn="just"/>
            <a:r>
              <a:rPr lang="hr-HR" sz="2400" b="1" dirty="0"/>
              <a:t>Volonterski centar djeluje kao kontakt točka koja povezuje, podržava i osnažuje građane i organizacije koji žele volontiranjem izgrađivati sebe i svoje zajednice i doprinijeti rješavanju konkretnih problema i potreba u društvu</a:t>
            </a:r>
          </a:p>
        </p:txBody>
      </p:sp>
    </p:spTree>
    <p:extLst>
      <p:ext uri="{BB962C8B-B14F-4D97-AF65-F5344CB8AC3E}">
        <p14:creationId xmlns:p14="http://schemas.microsoft.com/office/powerpoint/2010/main" val="297472934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8877" y="404729"/>
            <a:ext cx="8534400" cy="1507067"/>
          </a:xfrm>
        </p:spPr>
        <p:txBody>
          <a:bodyPr>
            <a:normAutofit/>
          </a:bodyPr>
          <a:lstStyle/>
          <a:p>
            <a:r>
              <a:rPr lang="hr-HR" b="1" dirty="0" smtClean="0"/>
              <a:t>Infrastrukturni temelji - HCRV</a:t>
            </a:r>
            <a:endParaRPr lang="hr-HR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79" y="1777285"/>
            <a:ext cx="10690003" cy="4559121"/>
          </a:xfrm>
        </p:spPr>
        <p:txBody>
          <a:bodyPr/>
          <a:lstStyle/>
          <a:p>
            <a:r>
              <a:rPr lang="hr-HR" sz="2800" b="1" dirty="0"/>
              <a:t>Potvrda o kompetencijama stečenim kroz </a:t>
            </a:r>
            <a:r>
              <a:rPr lang="hr-HR" sz="2800" b="1" dirty="0" smtClean="0"/>
              <a:t>volontiranje – </a:t>
            </a:r>
            <a:r>
              <a:rPr lang="hr-HR" sz="2800" b="1" dirty="0"/>
              <a:t>2013</a:t>
            </a:r>
            <a:r>
              <a:rPr lang="hr-HR" sz="2800" b="1" dirty="0" smtClean="0"/>
              <a:t>.</a:t>
            </a:r>
          </a:p>
          <a:p>
            <a:r>
              <a:rPr lang="hr-HR" sz="2800" b="1" dirty="0" smtClean="0"/>
              <a:t>Volonterska knjižica</a:t>
            </a:r>
            <a:endParaRPr lang="hr-HR" sz="2800" b="1" dirty="0"/>
          </a:p>
          <a:p>
            <a:r>
              <a:rPr lang="hr-HR" sz="2800" b="1" dirty="0"/>
              <a:t>Pravilnik o državnoj nagradi za volontiranje – 2007.</a:t>
            </a:r>
          </a:p>
          <a:p>
            <a:r>
              <a:rPr lang="hr-HR" sz="2800" b="1" dirty="0"/>
              <a:t>Izvješće o obavljenim uslugama ili aktivnostima organizatora </a:t>
            </a:r>
            <a:r>
              <a:rPr lang="hr-HR" sz="2800" b="1" dirty="0" smtClean="0"/>
              <a:t>volontiranja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44123666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8877" y="404729"/>
            <a:ext cx="8534400" cy="1507067"/>
          </a:xfrm>
        </p:spPr>
        <p:txBody>
          <a:bodyPr>
            <a:normAutofit/>
          </a:bodyPr>
          <a:lstStyle/>
          <a:p>
            <a:r>
              <a:rPr lang="hr-HR" b="1" dirty="0" smtClean="0"/>
              <a:t>Infrastrukturni temelji - HCRV</a:t>
            </a:r>
            <a:endParaRPr lang="hr-HR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79" y="1777285"/>
            <a:ext cx="10690003" cy="4559121"/>
          </a:xfrm>
        </p:spPr>
        <p:txBody>
          <a:bodyPr>
            <a:normAutofit fontScale="77500" lnSpcReduction="20000"/>
          </a:bodyPr>
          <a:lstStyle/>
          <a:p>
            <a:pPr lvl="0" algn="just"/>
            <a:r>
              <a:rPr lang="hr-HR" sz="2800" b="1" dirty="0"/>
              <a:t>Iniciranje i sudjelovanje u izradi i dopuni različitih politika i strategija vezanih uz </a:t>
            </a:r>
            <a:r>
              <a:rPr lang="hr-HR" sz="2800" b="1" dirty="0" smtClean="0"/>
              <a:t>volonterstvo;</a:t>
            </a:r>
            <a:endParaRPr lang="hr-HR" sz="2800" b="1" dirty="0"/>
          </a:p>
          <a:p>
            <a:pPr lvl="0" algn="just"/>
            <a:r>
              <a:rPr lang="hr-HR" sz="2800" b="1" dirty="0" smtClean="0"/>
              <a:t>Predsjedanje </a:t>
            </a:r>
            <a:r>
              <a:rPr lang="hr-HR" sz="2800" b="1" dirty="0"/>
              <a:t>Nacionalnim  odborom za razvoj </a:t>
            </a:r>
            <a:r>
              <a:rPr lang="hr-HR" sz="2800" b="1" dirty="0" smtClean="0"/>
              <a:t>volonterstva;</a:t>
            </a:r>
            <a:endParaRPr lang="hr-HR" sz="2800" b="1" dirty="0"/>
          </a:p>
          <a:p>
            <a:pPr lvl="0" algn="just"/>
            <a:r>
              <a:rPr lang="hr-HR" sz="2800" b="1" dirty="0" smtClean="0"/>
              <a:t>Izrađen </a:t>
            </a:r>
            <a:r>
              <a:rPr lang="hr-HR" sz="2800" b="1" dirty="0"/>
              <a:t>Nacionalni kurikulum izobrazbe u području menadžmenta volontera;</a:t>
            </a:r>
          </a:p>
          <a:p>
            <a:pPr lvl="0" algn="just"/>
            <a:r>
              <a:rPr lang="hr-HR" sz="2800" b="1" dirty="0" smtClean="0"/>
              <a:t>Pokretanje </a:t>
            </a:r>
            <a:r>
              <a:rPr lang="hr-HR" sz="2800" b="1" dirty="0"/>
              <a:t>i koordiniranje nacionalne kampanje Hrvatska volontira od 2011. u kojoj svake godine volontira po nekoliko tisuća građana;</a:t>
            </a:r>
          </a:p>
          <a:p>
            <a:pPr lvl="0" algn="just"/>
            <a:r>
              <a:rPr lang="hr-HR" sz="2800" b="1" dirty="0" smtClean="0"/>
              <a:t>Provedeni </a:t>
            </a:r>
            <a:r>
              <a:rPr lang="hr-HR" sz="2800" b="1" dirty="0"/>
              <a:t>brojni projekti na nacionalnoj razini koji su pokrenuli i značajno doprinijeli razvoju volonterstva u različitim segmentima društva (školsko volontiranje, inkluzivno, volontiranje poslovnog sektora i dr.);</a:t>
            </a:r>
          </a:p>
          <a:p>
            <a:pPr lvl="0" algn="just"/>
            <a:r>
              <a:rPr lang="hr-HR" sz="2800" b="1" dirty="0" smtClean="0"/>
              <a:t>Izrađeni </a:t>
            </a:r>
            <a:r>
              <a:rPr lang="hr-HR" sz="2800" b="1" dirty="0"/>
              <a:t>Standardi kvalitete volonterskih centara i Standardi kvalitete volonterskih </a:t>
            </a:r>
            <a:r>
              <a:rPr lang="hr-HR" sz="2800" b="1" dirty="0" smtClean="0"/>
              <a:t>programa</a:t>
            </a:r>
            <a:endParaRPr lang="hr-HR" sz="2800" b="1" dirty="0"/>
          </a:p>
        </p:txBody>
      </p:sp>
    </p:spTree>
    <p:extLst>
      <p:ext uri="{BB962C8B-B14F-4D97-AF65-F5344CB8AC3E}">
        <p14:creationId xmlns:p14="http://schemas.microsoft.com/office/powerpoint/2010/main" val="30437298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8877" y="404729"/>
            <a:ext cx="8534400" cy="1507067"/>
          </a:xfrm>
        </p:spPr>
        <p:txBody>
          <a:bodyPr>
            <a:normAutofit/>
          </a:bodyPr>
          <a:lstStyle/>
          <a:p>
            <a:r>
              <a:rPr lang="hr-HR" b="1" dirty="0" smtClean="0"/>
              <a:t>Infrastrukturni temelji - POČECI</a:t>
            </a:r>
            <a:endParaRPr lang="hr-HR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80" y="1725769"/>
            <a:ext cx="10031856" cy="4610637"/>
          </a:xfrm>
        </p:spPr>
        <p:txBody>
          <a:bodyPr>
            <a:normAutofit/>
          </a:bodyPr>
          <a:lstStyle/>
          <a:p>
            <a:pPr algn="just"/>
            <a:r>
              <a:rPr lang="hr-HR" sz="2800" b="1" dirty="0"/>
              <a:t>u </a:t>
            </a:r>
            <a:r>
              <a:rPr lang="hr-HR" sz="2800" b="1" dirty="0" smtClean="0"/>
              <a:t>Hrvatskoj, od osamostaljenja, ne </a:t>
            </a:r>
            <a:r>
              <a:rPr lang="hr-HR" sz="2800" b="1" dirty="0"/>
              <a:t>postoje službeni, sustavno prikupljeni podaci o razvoju volonterstva </a:t>
            </a:r>
            <a:r>
              <a:rPr lang="hr-HR" sz="2800" b="1" dirty="0" smtClean="0">
                <a:sym typeface="Wingdings" panose="05000000000000000000" pitchFamily="2" charset="2"/>
              </a:rPr>
              <a:t> </a:t>
            </a:r>
            <a:r>
              <a:rPr lang="hr-HR" sz="2800" b="1" u="sng" dirty="0" smtClean="0">
                <a:solidFill>
                  <a:schemeClr val="tx1"/>
                </a:solidFill>
                <a:sym typeface="Wingdings" panose="05000000000000000000" pitchFamily="2" charset="2"/>
              </a:rPr>
              <a:t>organizacije civilnog društva </a:t>
            </a:r>
            <a:r>
              <a:rPr lang="hr-HR" sz="2800" b="1" dirty="0" smtClean="0">
                <a:sym typeface="Wingdings" panose="05000000000000000000" pitchFamily="2" charset="2"/>
              </a:rPr>
              <a:t>odigrale su veliku ulogu u razvoju svijesti u javnosti o potrebi volontiranja (</a:t>
            </a:r>
            <a:r>
              <a:rPr lang="hr-HR" sz="2800" b="1" i="1" dirty="0" smtClean="0">
                <a:sym typeface="Wingdings" panose="05000000000000000000" pitchFamily="2" charset="2"/>
              </a:rPr>
              <a:t>istraživački projekti na području volonterstva, razne vrste volonterstva…</a:t>
            </a:r>
            <a:r>
              <a:rPr lang="hr-HR" sz="2800" b="1" dirty="0" smtClean="0">
                <a:sym typeface="Wingdings" panose="05000000000000000000" pitchFamily="2" charset="2"/>
              </a:rPr>
              <a:t>)</a:t>
            </a:r>
            <a:endParaRPr lang="hr-HR" sz="2800" b="1" dirty="0"/>
          </a:p>
          <a:p>
            <a:pPr algn="just"/>
            <a:r>
              <a:rPr lang="hr-HR" sz="2800" b="1" dirty="0" smtClean="0"/>
              <a:t>tek se na samom početku 21.st. počinje definirati civilno društvo, pod utjecajem tekovina iz zapadnih zemalja</a:t>
            </a:r>
          </a:p>
        </p:txBody>
      </p:sp>
    </p:spTree>
    <p:extLst>
      <p:ext uri="{BB962C8B-B14F-4D97-AF65-F5344CB8AC3E}">
        <p14:creationId xmlns:p14="http://schemas.microsoft.com/office/powerpoint/2010/main" val="405008744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8877" y="404729"/>
            <a:ext cx="8534400" cy="1507067"/>
          </a:xfrm>
        </p:spPr>
        <p:txBody>
          <a:bodyPr>
            <a:normAutofit/>
          </a:bodyPr>
          <a:lstStyle/>
          <a:p>
            <a:r>
              <a:rPr lang="hr-HR" b="1" dirty="0" smtClean="0"/>
              <a:t>Infrastrukturni temelji </a:t>
            </a:r>
            <a:endParaRPr lang="hr-HR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80" y="1777285"/>
            <a:ext cx="9821994" cy="4559121"/>
          </a:xfrm>
        </p:spPr>
        <p:txBody>
          <a:bodyPr/>
          <a:lstStyle/>
          <a:p>
            <a:pPr marL="0" indent="0">
              <a:buNone/>
            </a:pPr>
            <a:r>
              <a:rPr lang="hr-HR" sz="2800" b="1" u="sng" dirty="0" smtClean="0"/>
              <a:t>Neke publikacije</a:t>
            </a:r>
            <a:r>
              <a:rPr lang="hr-HR" sz="2800" b="1" dirty="0" smtClean="0"/>
              <a:t>:</a:t>
            </a:r>
            <a:endParaRPr lang="hr-HR" sz="2800" b="1" dirty="0"/>
          </a:p>
          <a:p>
            <a:r>
              <a:rPr lang="hr-HR" sz="2800" b="1" dirty="0" smtClean="0"/>
              <a:t>Standardi kvalitete volonterskih programa</a:t>
            </a:r>
            <a:endParaRPr lang="hr-HR" sz="2800" b="1" dirty="0"/>
          </a:p>
          <a:p>
            <a:r>
              <a:rPr lang="hr-HR" sz="2800" b="1" dirty="0" smtClean="0"/>
              <a:t>Volotiranje zaposlenika</a:t>
            </a:r>
          </a:p>
          <a:p>
            <a:r>
              <a:rPr lang="hr-HR" sz="2800" b="1" dirty="0" smtClean="0"/>
              <a:t>‘Volonterskovi savjeti’ – priručnik za školsko volontiranje</a:t>
            </a:r>
          </a:p>
          <a:p>
            <a:r>
              <a:rPr lang="hr-HR" sz="2800" b="1" dirty="0" smtClean="0"/>
              <a:t>Korporativno volontiranje</a:t>
            </a:r>
            <a:endParaRPr lang="hr-HR" sz="2800" b="1" dirty="0"/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49008443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8877" y="404729"/>
            <a:ext cx="8534400" cy="1507067"/>
          </a:xfrm>
        </p:spPr>
        <p:txBody>
          <a:bodyPr>
            <a:normAutofit/>
          </a:bodyPr>
          <a:lstStyle/>
          <a:p>
            <a:r>
              <a:rPr lang="hr-HR" b="1" dirty="0" smtClean="0"/>
              <a:t>Infrastrukturni temelji </a:t>
            </a:r>
            <a:endParaRPr lang="hr-HR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79" y="1777285"/>
            <a:ext cx="10189489" cy="4559121"/>
          </a:xfrm>
        </p:spPr>
        <p:txBody>
          <a:bodyPr>
            <a:normAutofit/>
          </a:bodyPr>
          <a:lstStyle/>
          <a:p>
            <a:r>
              <a:rPr lang="hr-HR" sz="2800" b="1" dirty="0" smtClean="0">
                <a:solidFill>
                  <a:schemeClr val="tx1"/>
                </a:solidFill>
              </a:rPr>
              <a:t>Planovi:</a:t>
            </a:r>
          </a:p>
          <a:p>
            <a:r>
              <a:rPr lang="hr-HR" sz="2800" b="1" dirty="0" smtClean="0"/>
              <a:t>Izrada kvalitetne i sveobuhvatne baze podataka za praćenje volontera i njihovih aktivnosti</a:t>
            </a:r>
          </a:p>
          <a:p>
            <a:r>
              <a:rPr lang="hr-HR" sz="2800" b="1" dirty="0" smtClean="0"/>
              <a:t>Rad na projektima i izradi policy paper-a, posebice onih koji će pomoći socijalnoj </a:t>
            </a:r>
            <a:r>
              <a:rPr lang="hr-HR" sz="2800" b="1" dirty="0" smtClean="0"/>
              <a:t>inkluziji </a:t>
            </a:r>
            <a:r>
              <a:rPr lang="hr-HR" sz="2400" b="1" dirty="0" smtClean="0"/>
              <a:t>(npr. mladih </a:t>
            </a:r>
            <a:r>
              <a:rPr lang="hr-HR" sz="2400" b="1" dirty="0" smtClean="0"/>
              <a:t>i </a:t>
            </a:r>
            <a:r>
              <a:rPr lang="hr-HR" sz="2400" b="1" dirty="0" smtClean="0"/>
              <a:t>žena)</a:t>
            </a:r>
            <a:endParaRPr lang="hr-HR" sz="2800" b="1" dirty="0"/>
          </a:p>
        </p:txBody>
      </p:sp>
    </p:spTree>
    <p:extLst>
      <p:ext uri="{BB962C8B-B14F-4D97-AF65-F5344CB8AC3E}">
        <p14:creationId xmlns:p14="http://schemas.microsoft.com/office/powerpoint/2010/main" val="114801430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79" y="462013"/>
            <a:ext cx="10189489" cy="587439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hr-HR" sz="3600" b="1" dirty="0" smtClean="0">
                <a:solidFill>
                  <a:schemeClr val="tx1"/>
                </a:solidFill>
              </a:rPr>
              <a:t>Zahvaljujem na pažnji</a:t>
            </a:r>
            <a:endParaRPr lang="hr-HR" sz="3600" b="1" dirty="0"/>
          </a:p>
        </p:txBody>
      </p:sp>
    </p:spTree>
    <p:extLst>
      <p:ext uri="{BB962C8B-B14F-4D97-AF65-F5344CB8AC3E}">
        <p14:creationId xmlns:p14="http://schemas.microsoft.com/office/powerpoint/2010/main" val="42908603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8877" y="404729"/>
            <a:ext cx="8534400" cy="1507067"/>
          </a:xfrm>
        </p:spPr>
        <p:txBody>
          <a:bodyPr>
            <a:normAutofit/>
          </a:bodyPr>
          <a:lstStyle/>
          <a:p>
            <a:r>
              <a:rPr lang="hr-HR" b="1" dirty="0" smtClean="0"/>
              <a:t>Infrastrukturni temelji - POČECI</a:t>
            </a:r>
            <a:endParaRPr lang="hr-HR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80" y="1725769"/>
            <a:ext cx="10031856" cy="4610637"/>
          </a:xfrm>
        </p:spPr>
        <p:txBody>
          <a:bodyPr>
            <a:normAutofit/>
          </a:bodyPr>
          <a:lstStyle/>
          <a:p>
            <a:endParaRPr lang="hr-HR" sz="2800" b="1" dirty="0" smtClean="0"/>
          </a:p>
          <a:p>
            <a:endParaRPr lang="hr-HR" sz="2800" b="1" dirty="0"/>
          </a:p>
          <a:p>
            <a:endParaRPr lang="hr-HR" sz="2800" b="1" dirty="0" smtClean="0"/>
          </a:p>
          <a:p>
            <a:endParaRPr lang="hr-HR" sz="2800" b="1" dirty="0"/>
          </a:p>
          <a:p>
            <a:endParaRPr lang="hr-HR" sz="2800" b="1" dirty="0" smtClean="0"/>
          </a:p>
          <a:p>
            <a:pPr algn="ctr"/>
            <a:r>
              <a:rPr lang="hr-HR" sz="2800" b="1" dirty="0" smtClean="0"/>
              <a:t>Broj novoosnovanih društvenih organizacija i udruženja građana od 1991. do 1997.g. 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89283" y="1911796"/>
            <a:ext cx="7041896" cy="30349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6089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8877" y="404729"/>
            <a:ext cx="8534400" cy="1507067"/>
          </a:xfrm>
        </p:spPr>
        <p:txBody>
          <a:bodyPr>
            <a:normAutofit/>
          </a:bodyPr>
          <a:lstStyle/>
          <a:p>
            <a:r>
              <a:rPr lang="hr-HR" b="1" dirty="0" smtClean="0"/>
              <a:t>Infrastrukturni temelji - POČECI</a:t>
            </a:r>
            <a:endParaRPr lang="hr-HR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80" y="1725769"/>
            <a:ext cx="10031856" cy="4610637"/>
          </a:xfrm>
        </p:spPr>
        <p:txBody>
          <a:bodyPr>
            <a:normAutofit/>
          </a:bodyPr>
          <a:lstStyle/>
          <a:p>
            <a:r>
              <a:rPr lang="hr-HR" sz="2800" b="1" u="sng" dirty="0" smtClean="0">
                <a:solidFill>
                  <a:schemeClr val="tx1"/>
                </a:solidFill>
              </a:rPr>
              <a:t>2001.</a:t>
            </a:r>
            <a:r>
              <a:rPr lang="hr-HR" sz="2800" b="1" dirty="0" smtClean="0"/>
              <a:t> – Međunarodna godina volontiranja</a:t>
            </a:r>
          </a:p>
          <a:p>
            <a:r>
              <a:rPr lang="hr-HR" sz="2800" b="1" u="sng" dirty="0" smtClean="0">
                <a:solidFill>
                  <a:schemeClr val="tx1"/>
                </a:solidFill>
              </a:rPr>
              <a:t>2002</a:t>
            </a:r>
            <a:r>
              <a:rPr lang="hr-HR" sz="2800" b="1" u="sng" dirty="0">
                <a:solidFill>
                  <a:schemeClr val="tx1"/>
                </a:solidFill>
              </a:rPr>
              <a:t>.</a:t>
            </a:r>
            <a:r>
              <a:rPr lang="hr-HR" sz="2800" b="1" dirty="0"/>
              <a:t> – prva nacionalna konferencija o volonterstvu</a:t>
            </a:r>
          </a:p>
          <a:p>
            <a:r>
              <a:rPr lang="hr-HR" sz="2800" b="1" dirty="0" smtClean="0"/>
              <a:t>danas oko 50.000 udruga, međutim ne zna se točan broj onih koje su doista aktivne </a:t>
            </a:r>
            <a:r>
              <a:rPr lang="hr-HR" sz="2800" b="1" dirty="0" smtClean="0">
                <a:sym typeface="Wingdings" panose="05000000000000000000" pitchFamily="2" charset="2"/>
              </a:rPr>
              <a:t> </a:t>
            </a:r>
          </a:p>
          <a:p>
            <a:pPr marL="0" indent="0" algn="ctr">
              <a:buNone/>
            </a:pPr>
            <a:r>
              <a:rPr lang="hr-HR" sz="2800" b="1" dirty="0" smtClean="0">
                <a:sym typeface="Wingdings" panose="05000000000000000000" pitchFamily="2" charset="2"/>
              </a:rPr>
              <a:t>   volonterstvo i dalje najviše u sferi </a:t>
            </a:r>
          </a:p>
          <a:p>
            <a:pPr marL="0" indent="0" algn="ctr">
              <a:buNone/>
            </a:pPr>
            <a:r>
              <a:rPr lang="hr-HR" sz="2800" b="1" dirty="0" smtClean="0">
                <a:sym typeface="Wingdings" panose="05000000000000000000" pitchFamily="2" charset="2"/>
              </a:rPr>
              <a:t>organizacija civilnog društva</a:t>
            </a:r>
          </a:p>
          <a:p>
            <a:pPr marL="0" indent="0">
              <a:buNone/>
            </a:pPr>
            <a:endParaRPr lang="hr-HR" sz="2800" b="1" dirty="0" smtClean="0"/>
          </a:p>
        </p:txBody>
      </p:sp>
    </p:spTree>
    <p:extLst>
      <p:ext uri="{BB962C8B-B14F-4D97-AF65-F5344CB8AC3E}">
        <p14:creationId xmlns:p14="http://schemas.microsoft.com/office/powerpoint/2010/main" val="12857028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8877" y="404729"/>
            <a:ext cx="9022146" cy="1507067"/>
          </a:xfrm>
        </p:spPr>
        <p:txBody>
          <a:bodyPr>
            <a:normAutofit/>
          </a:bodyPr>
          <a:lstStyle/>
          <a:p>
            <a:r>
              <a:rPr lang="hr-HR" b="1" dirty="0" smtClean="0"/>
              <a:t>Infrastrukturni temelji - </a:t>
            </a:r>
            <a:r>
              <a:rPr lang="hr-HR" b="1" dirty="0" smtClean="0"/>
              <a:t>STATISTIKA</a:t>
            </a:r>
            <a:endParaRPr lang="hr-HR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79" y="1725769"/>
            <a:ext cx="10747755" cy="4610637"/>
          </a:xfrm>
        </p:spPr>
        <p:txBody>
          <a:bodyPr>
            <a:normAutofit/>
          </a:bodyPr>
          <a:lstStyle/>
          <a:p>
            <a:r>
              <a:rPr lang="en-GB" sz="2400" b="1" u="sng" dirty="0" smtClean="0">
                <a:solidFill>
                  <a:schemeClr val="tx1"/>
                </a:solidFill>
              </a:rPr>
              <a:t>2016.</a:t>
            </a:r>
            <a:r>
              <a:rPr lang="hr-HR" sz="2400" b="1" u="sng" dirty="0" smtClean="0">
                <a:solidFill>
                  <a:schemeClr val="tx1"/>
                </a:solidFill>
              </a:rPr>
              <a:t>g.</a:t>
            </a:r>
            <a:r>
              <a:rPr lang="hr-HR" sz="2400" b="1" dirty="0" smtClean="0"/>
              <a:t> - </a:t>
            </a:r>
            <a:r>
              <a:rPr lang="en-GB" sz="2400" b="1" dirty="0" err="1" smtClean="0"/>
              <a:t>smanjen</a:t>
            </a:r>
            <a:r>
              <a:rPr lang="en-GB" sz="2400" b="1" dirty="0" smtClean="0"/>
              <a:t> </a:t>
            </a:r>
            <a:r>
              <a:rPr lang="hr-HR" sz="2400" b="1" dirty="0" smtClean="0"/>
              <a:t>je </a:t>
            </a:r>
            <a:r>
              <a:rPr lang="en-GB" sz="2400" b="1" dirty="0" err="1" smtClean="0"/>
              <a:t>broj</a:t>
            </a:r>
            <a:r>
              <a:rPr lang="en-GB" sz="2400" b="1" dirty="0" smtClean="0"/>
              <a:t> </a:t>
            </a:r>
            <a:r>
              <a:rPr lang="en-GB" sz="2400" b="1" dirty="0" err="1" smtClean="0"/>
              <a:t>primljenih</a:t>
            </a:r>
            <a:r>
              <a:rPr lang="en-GB" sz="2400" b="1" dirty="0" smtClean="0"/>
              <a:t> </a:t>
            </a:r>
            <a:r>
              <a:rPr lang="en-GB" sz="2400" b="1" dirty="0" err="1"/>
              <a:t>izvješća</a:t>
            </a:r>
            <a:r>
              <a:rPr lang="en-GB" sz="2400" b="1" dirty="0"/>
              <a:t> o </a:t>
            </a:r>
            <a:r>
              <a:rPr lang="en-GB" sz="2400" b="1" dirty="0" err="1"/>
              <a:t>organiziranom</a:t>
            </a:r>
            <a:r>
              <a:rPr lang="en-GB" sz="2400" b="1" dirty="0"/>
              <a:t> </a:t>
            </a:r>
            <a:r>
              <a:rPr lang="en-GB" sz="2400" b="1" dirty="0" err="1"/>
              <a:t>volontiranju</a:t>
            </a:r>
            <a:r>
              <a:rPr lang="en-GB" sz="2400" b="1" dirty="0"/>
              <a:t>  </a:t>
            </a:r>
            <a:r>
              <a:rPr lang="en-GB" sz="2400" b="1" dirty="0" err="1"/>
              <a:t>za</a:t>
            </a:r>
            <a:r>
              <a:rPr lang="en-GB" sz="2400" b="1" dirty="0"/>
              <a:t> </a:t>
            </a:r>
            <a:r>
              <a:rPr lang="en-GB" sz="2400" b="1" dirty="0">
                <a:solidFill>
                  <a:schemeClr val="tx1"/>
                </a:solidFill>
              </a:rPr>
              <a:t>12%</a:t>
            </a:r>
            <a:r>
              <a:rPr lang="en-GB" sz="2400" b="1" dirty="0"/>
              <a:t> </a:t>
            </a:r>
            <a:r>
              <a:rPr lang="en-GB" sz="2400" b="1" dirty="0" err="1"/>
              <a:t>što</a:t>
            </a:r>
            <a:r>
              <a:rPr lang="en-GB" sz="2400" b="1" dirty="0"/>
              <a:t> je </a:t>
            </a:r>
            <a:r>
              <a:rPr lang="en-GB" sz="2400" b="1" dirty="0" err="1"/>
              <a:t>rezultiralo</a:t>
            </a:r>
            <a:r>
              <a:rPr lang="en-GB" sz="2400" b="1" dirty="0"/>
              <a:t> </a:t>
            </a:r>
            <a:r>
              <a:rPr lang="en-GB" sz="2400" b="1" dirty="0" err="1"/>
              <a:t>i</a:t>
            </a:r>
            <a:r>
              <a:rPr lang="en-GB" sz="2400" b="1" dirty="0"/>
              <a:t> </a:t>
            </a:r>
            <a:r>
              <a:rPr lang="en-GB" sz="2400" b="1" dirty="0" err="1"/>
              <a:t>smanjenim</a:t>
            </a:r>
            <a:r>
              <a:rPr lang="en-GB" sz="2400" b="1" dirty="0"/>
              <a:t> </a:t>
            </a:r>
            <a:r>
              <a:rPr lang="en-GB" sz="2400" b="1" dirty="0" err="1"/>
              <a:t>brojem</a:t>
            </a:r>
            <a:r>
              <a:rPr lang="en-GB" sz="2400" b="1" dirty="0"/>
              <a:t> </a:t>
            </a:r>
            <a:r>
              <a:rPr lang="en-GB" sz="2400" b="1" dirty="0" err="1"/>
              <a:t>prijavljenih</a:t>
            </a:r>
            <a:r>
              <a:rPr lang="en-GB" sz="2400" b="1" dirty="0"/>
              <a:t> </a:t>
            </a:r>
            <a:r>
              <a:rPr lang="en-GB" sz="2400" b="1" dirty="0" err="1"/>
              <a:t>volontera</a:t>
            </a:r>
            <a:r>
              <a:rPr lang="en-GB" sz="2400" b="1" dirty="0"/>
              <a:t> </a:t>
            </a:r>
            <a:r>
              <a:rPr lang="en-GB" sz="2400" b="1" dirty="0" err="1"/>
              <a:t>za</a:t>
            </a:r>
            <a:r>
              <a:rPr lang="en-GB" sz="2400" b="1" dirty="0"/>
              <a:t> </a:t>
            </a:r>
            <a:r>
              <a:rPr lang="en-GB" sz="2400" b="1" dirty="0">
                <a:solidFill>
                  <a:schemeClr val="tx1"/>
                </a:solidFill>
              </a:rPr>
              <a:t>7%</a:t>
            </a:r>
            <a:r>
              <a:rPr lang="en-GB" sz="2400" b="1" dirty="0"/>
              <a:t> u </a:t>
            </a:r>
            <a:r>
              <a:rPr lang="en-GB" sz="2400" b="1" dirty="0" err="1"/>
              <a:t>odnosu</a:t>
            </a:r>
            <a:r>
              <a:rPr lang="en-GB" sz="2400" b="1" dirty="0"/>
              <a:t> </a:t>
            </a:r>
            <a:r>
              <a:rPr lang="en-GB" sz="2400" b="1" dirty="0" err="1"/>
              <a:t>na</a:t>
            </a:r>
            <a:r>
              <a:rPr lang="en-GB" sz="2400" b="1" dirty="0"/>
              <a:t> 2015. </a:t>
            </a:r>
            <a:r>
              <a:rPr lang="en-GB" sz="2400" b="1" dirty="0" err="1"/>
              <a:t>godinu</a:t>
            </a:r>
            <a:r>
              <a:rPr lang="en-GB" sz="2400" b="1" dirty="0"/>
              <a:t>, </a:t>
            </a:r>
            <a:r>
              <a:rPr lang="en-GB" sz="2400" b="1" dirty="0" err="1"/>
              <a:t>dok</a:t>
            </a:r>
            <a:r>
              <a:rPr lang="en-GB" sz="2400" b="1" dirty="0"/>
              <a:t> se </a:t>
            </a:r>
            <a:r>
              <a:rPr lang="en-GB" sz="2400" b="1" dirty="0" err="1"/>
              <a:t>broj</a:t>
            </a:r>
            <a:r>
              <a:rPr lang="en-GB" sz="2400" b="1" dirty="0"/>
              <a:t> </a:t>
            </a:r>
            <a:r>
              <a:rPr lang="en-GB" sz="2400" b="1" dirty="0" err="1"/>
              <a:t>volonterskih</a:t>
            </a:r>
            <a:r>
              <a:rPr lang="en-GB" sz="2400" b="1" dirty="0"/>
              <a:t> sati </a:t>
            </a:r>
            <a:r>
              <a:rPr lang="en-GB" sz="2400" b="1" dirty="0" err="1"/>
              <a:t>povećao</a:t>
            </a:r>
            <a:r>
              <a:rPr lang="en-GB" sz="2400" b="1" dirty="0"/>
              <a:t> </a:t>
            </a:r>
            <a:r>
              <a:rPr lang="en-GB" sz="2400" b="1" dirty="0" err="1"/>
              <a:t>za</a:t>
            </a:r>
            <a:r>
              <a:rPr lang="en-GB" sz="2400" b="1" dirty="0"/>
              <a:t> </a:t>
            </a:r>
            <a:r>
              <a:rPr lang="en-GB" sz="2400" b="1" dirty="0">
                <a:solidFill>
                  <a:schemeClr val="tx1"/>
                </a:solidFill>
              </a:rPr>
              <a:t>13%</a:t>
            </a:r>
            <a:r>
              <a:rPr lang="en-GB" sz="2400" b="1" dirty="0"/>
              <a:t> u </a:t>
            </a:r>
            <a:r>
              <a:rPr lang="en-GB" sz="2400" b="1" dirty="0" err="1"/>
              <a:t>odnosu</a:t>
            </a:r>
            <a:r>
              <a:rPr lang="en-GB" sz="2400" b="1" dirty="0"/>
              <a:t> </a:t>
            </a:r>
            <a:r>
              <a:rPr lang="en-GB" sz="2400" b="1" dirty="0" err="1"/>
              <a:t>na</a:t>
            </a:r>
            <a:r>
              <a:rPr lang="en-GB" sz="2400" b="1" dirty="0"/>
              <a:t> 2015. </a:t>
            </a:r>
            <a:r>
              <a:rPr lang="en-GB" sz="2400" b="1" dirty="0" err="1" smtClean="0"/>
              <a:t>godinu</a:t>
            </a:r>
            <a:r>
              <a:rPr lang="en-GB" sz="2400" b="1" dirty="0" smtClean="0"/>
              <a:t>.</a:t>
            </a:r>
            <a:endParaRPr lang="hr-HR" sz="2400" b="1" dirty="0" smtClean="0"/>
          </a:p>
          <a:p>
            <a:endParaRPr lang="hr-HR" sz="2400" b="1" dirty="0" smtClean="0"/>
          </a:p>
          <a:p>
            <a:r>
              <a:rPr lang="en-GB" sz="2400" b="1" dirty="0" err="1" smtClean="0"/>
              <a:t>Broj</a:t>
            </a:r>
            <a:r>
              <a:rPr lang="en-GB" sz="2400" b="1" dirty="0" smtClean="0"/>
              <a:t> </a:t>
            </a:r>
            <a:r>
              <a:rPr lang="en-GB" sz="2400" b="1" dirty="0" err="1"/>
              <a:t>zaprimljenih</a:t>
            </a:r>
            <a:r>
              <a:rPr lang="en-GB" sz="2400" b="1" dirty="0"/>
              <a:t> </a:t>
            </a:r>
            <a:r>
              <a:rPr lang="en-GB" sz="2400" b="1" dirty="0" err="1"/>
              <a:t>izvješća</a:t>
            </a:r>
            <a:r>
              <a:rPr lang="en-GB" sz="2400" b="1" dirty="0"/>
              <a:t> o </a:t>
            </a:r>
            <a:r>
              <a:rPr lang="en-GB" sz="2400" b="1" dirty="0" err="1"/>
              <a:t>organiziranom</a:t>
            </a:r>
            <a:r>
              <a:rPr lang="en-GB" sz="2400" b="1" dirty="0"/>
              <a:t> </a:t>
            </a:r>
            <a:r>
              <a:rPr lang="en-GB" sz="2400" b="1" dirty="0" err="1"/>
              <a:t>volontiranju</a:t>
            </a:r>
            <a:r>
              <a:rPr lang="en-GB" sz="2400" b="1" dirty="0"/>
              <a:t>: 1 217 </a:t>
            </a:r>
            <a:r>
              <a:rPr lang="en-GB" sz="2400" b="1" dirty="0"/>
              <a:t/>
            </a:r>
            <a:br>
              <a:rPr lang="en-GB" sz="2400" b="1" dirty="0"/>
            </a:br>
            <a:r>
              <a:rPr lang="en-GB" sz="2400" b="1" dirty="0" err="1"/>
              <a:t>Broj</a:t>
            </a:r>
            <a:r>
              <a:rPr lang="en-GB" sz="2400" b="1" dirty="0"/>
              <a:t> </a:t>
            </a:r>
            <a:r>
              <a:rPr lang="en-GB" sz="2400" b="1" dirty="0" err="1"/>
              <a:t>volontera</a:t>
            </a:r>
            <a:r>
              <a:rPr lang="en-GB" sz="2400" b="1" dirty="0"/>
              <a:t>/</a:t>
            </a:r>
            <a:r>
              <a:rPr lang="en-GB" sz="2400" b="1" dirty="0" err="1"/>
              <a:t>ki</a:t>
            </a:r>
            <a:r>
              <a:rPr lang="en-GB" sz="2400" b="1" dirty="0"/>
              <a:t>: 48 731</a:t>
            </a:r>
            <a:r>
              <a:rPr lang="en-GB" sz="2400" b="1" dirty="0"/>
              <a:t/>
            </a:r>
            <a:br>
              <a:rPr lang="en-GB" sz="2400" b="1" dirty="0"/>
            </a:br>
            <a:r>
              <a:rPr lang="en-GB" sz="2400" b="1" dirty="0" err="1"/>
              <a:t>Broj</a:t>
            </a:r>
            <a:r>
              <a:rPr lang="en-GB" sz="2400" b="1" dirty="0"/>
              <a:t> </a:t>
            </a:r>
            <a:r>
              <a:rPr lang="en-GB" sz="2400" b="1" dirty="0" err="1"/>
              <a:t>volonterskih</a:t>
            </a:r>
            <a:r>
              <a:rPr lang="en-GB" sz="2400" b="1" dirty="0"/>
              <a:t> sati:  3 332 984</a:t>
            </a:r>
            <a:r>
              <a:rPr lang="en-GB" sz="2400" b="1" dirty="0"/>
              <a:t/>
            </a:r>
            <a:br>
              <a:rPr lang="en-GB" sz="2400" b="1" dirty="0"/>
            </a:br>
            <a:r>
              <a:rPr lang="en-GB" sz="2400" b="1" dirty="0" err="1"/>
              <a:t>Troškovi</a:t>
            </a:r>
            <a:r>
              <a:rPr lang="en-GB" sz="2400" b="1" dirty="0"/>
              <a:t> </a:t>
            </a:r>
            <a:r>
              <a:rPr lang="en-GB" sz="2400" b="1" dirty="0" err="1"/>
              <a:t>volontiranja</a:t>
            </a:r>
            <a:r>
              <a:rPr lang="en-GB" sz="2400" b="1" dirty="0"/>
              <a:t>:  12.748.895,88 </a:t>
            </a:r>
            <a:r>
              <a:rPr lang="en-GB" sz="2400" b="1" dirty="0" err="1"/>
              <a:t>kn</a:t>
            </a:r>
            <a:endParaRPr lang="hr-HR" sz="2400" b="1" dirty="0" smtClean="0"/>
          </a:p>
        </p:txBody>
      </p:sp>
    </p:spTree>
    <p:extLst>
      <p:ext uri="{BB962C8B-B14F-4D97-AF65-F5344CB8AC3E}">
        <p14:creationId xmlns:p14="http://schemas.microsoft.com/office/powerpoint/2010/main" val="1206721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8876" y="404729"/>
            <a:ext cx="9239425" cy="1507067"/>
          </a:xfrm>
        </p:spPr>
        <p:txBody>
          <a:bodyPr>
            <a:normAutofit/>
          </a:bodyPr>
          <a:lstStyle/>
          <a:p>
            <a:r>
              <a:rPr lang="hr-HR" b="1" dirty="0" smtClean="0"/>
              <a:t>Infrastrukturni temelji - DOKUMENTI </a:t>
            </a:r>
            <a:endParaRPr lang="hr-HR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80" y="1725769"/>
            <a:ext cx="10181758" cy="461063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r-HR" sz="2800" b="1" u="sng" dirty="0" smtClean="0"/>
              <a:t>Zakon o volonterstvu</a:t>
            </a:r>
            <a:r>
              <a:rPr lang="hr-HR" sz="2800" b="1" dirty="0" smtClean="0"/>
              <a:t> – 2007. g. </a:t>
            </a:r>
            <a:r>
              <a:rPr lang="hr-HR" sz="2800" b="1" dirty="0" smtClean="0">
                <a:sym typeface="Wingdings" panose="05000000000000000000" pitchFamily="2" charset="2"/>
              </a:rPr>
              <a:t> prvi takav zakon u zemlji </a:t>
            </a:r>
            <a:r>
              <a:rPr lang="hr-HR" sz="2600" dirty="0" smtClean="0">
                <a:sym typeface="Wingdings" panose="05000000000000000000" pitchFamily="2" charset="2"/>
              </a:rPr>
              <a:t>(2013. – usvojene Izmjene i dopune)</a:t>
            </a:r>
          </a:p>
          <a:p>
            <a:pPr algn="just"/>
            <a:r>
              <a:rPr lang="hr-HR" sz="2800" b="1" dirty="0" smtClean="0">
                <a:sym typeface="Wingdings" panose="05000000000000000000" pitchFamily="2" charset="2"/>
              </a:rPr>
              <a:t>definira odnose između volontera, organizatora volonterskih aktivnosti i krajnjih korisnika volonterskih aktivnosti;</a:t>
            </a:r>
          </a:p>
          <a:p>
            <a:r>
              <a:rPr lang="hr-HR" sz="2800" b="1" dirty="0" smtClean="0">
                <a:sym typeface="Wingdings" panose="05000000000000000000" pitchFamily="2" charset="2"/>
              </a:rPr>
              <a:t>uređuje terminologiju, načela i uvjete volontiranja;</a:t>
            </a:r>
          </a:p>
          <a:p>
            <a:pPr algn="just"/>
            <a:r>
              <a:rPr lang="hr-HR" sz="2800" b="1" dirty="0" smtClean="0">
                <a:sym typeface="Wingdings" panose="05000000000000000000" pitchFamily="2" charset="2"/>
              </a:rPr>
              <a:t>predviđa raspoređivanje financijskih sredstava za rad Nacionalnog odbora za volonterstvo</a:t>
            </a:r>
            <a:endParaRPr lang="hr-HR" sz="2800" b="1" dirty="0" smtClean="0"/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303578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8877" y="404729"/>
            <a:ext cx="9554218" cy="1507067"/>
          </a:xfrm>
        </p:spPr>
        <p:txBody>
          <a:bodyPr>
            <a:normAutofit/>
          </a:bodyPr>
          <a:lstStyle/>
          <a:p>
            <a:r>
              <a:rPr lang="hr-HR" b="1" dirty="0" smtClean="0"/>
              <a:t>Infrastrukturni temelji - DOKUMENTI</a:t>
            </a:r>
            <a:endParaRPr lang="hr-HR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80" y="1725769"/>
            <a:ext cx="10181758" cy="461063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r-HR" sz="2800" b="1" u="sng" dirty="0" smtClean="0"/>
              <a:t>Zakon o volonterstvu</a:t>
            </a:r>
            <a:r>
              <a:rPr lang="hr-HR" sz="2800" b="1" dirty="0" smtClean="0"/>
              <a:t> </a:t>
            </a:r>
            <a:r>
              <a:rPr lang="hr-HR" sz="2800" b="1" dirty="0" smtClean="0">
                <a:sym typeface="Wingdings" panose="05000000000000000000" pitchFamily="2" charset="2"/>
              </a:rPr>
              <a:t></a:t>
            </a:r>
          </a:p>
          <a:p>
            <a:pPr algn="just"/>
            <a:r>
              <a:rPr lang="hr-HR" sz="2600" dirty="0" smtClean="0"/>
              <a:t>Volontiranje - </a:t>
            </a:r>
            <a:r>
              <a:rPr lang="hr-HR" sz="2600" b="1" dirty="0" smtClean="0"/>
              <a:t>dobrovoljno </a:t>
            </a:r>
            <a:r>
              <a:rPr lang="hr-HR" sz="2600" b="1" dirty="0"/>
              <a:t>ulaganje osobnog vremena, truda, znanja i vještina kojima se obavljaju usluge ili aktivnosti za dobrobit druge osobe ili za zajedničku dobrobit</a:t>
            </a:r>
            <a:r>
              <a:rPr lang="hr-HR" sz="2600" dirty="0"/>
              <a:t>, a obavljaju ih osobe na način predviđen ovim Zakonom, </a:t>
            </a:r>
            <a:r>
              <a:rPr lang="hr-HR" sz="2600" b="1" dirty="0"/>
              <a:t>bez postojanja uvjeta isplate novčane nagrade ili potraživanja druge imovinske koristi za obavljeno </a:t>
            </a:r>
            <a:r>
              <a:rPr lang="hr-HR" sz="2600" b="1" dirty="0" smtClean="0"/>
              <a:t>volontiranje</a:t>
            </a:r>
            <a:endParaRPr lang="hr-HR" sz="2600" dirty="0">
              <a:latin typeface="TisaPro" panose="02000503060000020003" pitchFamily="50" charset="0"/>
            </a:endParaRP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2004278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8877" y="404729"/>
            <a:ext cx="9282028" cy="1507067"/>
          </a:xfrm>
        </p:spPr>
        <p:txBody>
          <a:bodyPr>
            <a:normAutofit/>
          </a:bodyPr>
          <a:lstStyle/>
          <a:p>
            <a:r>
              <a:rPr lang="hr-HR" b="1" dirty="0" smtClean="0"/>
              <a:t>Infrastrukturni temelji - INSTITUCIJE </a:t>
            </a:r>
            <a:endParaRPr lang="hr-HR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80" y="1725769"/>
            <a:ext cx="10181758" cy="391053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hr-HR" sz="2800" b="1" u="sng" dirty="0" smtClean="0"/>
              <a:t>Ministarstvo </a:t>
            </a:r>
            <a:r>
              <a:rPr lang="hr-HR" sz="2800" b="1" u="sng" dirty="0"/>
              <a:t>za demografiju, obitelj, mlade i socijalnu politiku </a:t>
            </a:r>
            <a:endParaRPr lang="hr-HR" sz="2800" b="1" u="sng" dirty="0" smtClean="0"/>
          </a:p>
          <a:p>
            <a:pPr marL="0" indent="0">
              <a:buNone/>
            </a:pPr>
            <a:endParaRPr lang="hr-HR" sz="2800" b="1" u="sng" dirty="0" smtClean="0"/>
          </a:p>
          <a:p>
            <a:pPr algn="just"/>
            <a:r>
              <a:rPr lang="hr-HR" sz="2800" b="1" dirty="0"/>
              <a:t>najvažnija institucija na nivou države koja sudjeluje u radu Nacionalnog odbora za razvoj volonterstva i koordinira volonterska pitanja na državnoj razini</a:t>
            </a:r>
            <a:endParaRPr lang="hr-HR" sz="2800" b="1" dirty="0" smtClean="0"/>
          </a:p>
        </p:txBody>
      </p:sp>
    </p:spTree>
    <p:extLst>
      <p:ext uri="{BB962C8B-B14F-4D97-AF65-F5344CB8AC3E}">
        <p14:creationId xmlns:p14="http://schemas.microsoft.com/office/powerpoint/2010/main" val="26187020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8877" y="404729"/>
            <a:ext cx="9282028" cy="1507067"/>
          </a:xfrm>
        </p:spPr>
        <p:txBody>
          <a:bodyPr>
            <a:normAutofit/>
          </a:bodyPr>
          <a:lstStyle/>
          <a:p>
            <a:r>
              <a:rPr lang="hr-HR" b="1" dirty="0" smtClean="0"/>
              <a:t>Infrastrukturni temelji - INSTITUCIJE </a:t>
            </a:r>
            <a:endParaRPr lang="hr-HR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80" y="1725769"/>
            <a:ext cx="10181758" cy="391053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hr-HR" sz="2800" b="1" u="sng" dirty="0" smtClean="0"/>
              <a:t>Ministarstvo </a:t>
            </a:r>
            <a:r>
              <a:rPr lang="hr-HR" sz="2800" b="1" u="sng" dirty="0"/>
              <a:t>za demografiju, obitelj, mlade i socijalnu politiku </a:t>
            </a:r>
            <a:endParaRPr lang="hr-HR" sz="2800" b="1" u="sng" dirty="0" smtClean="0"/>
          </a:p>
          <a:p>
            <a:pPr algn="just"/>
            <a:r>
              <a:rPr lang="hr-HR" sz="2400" b="1" dirty="0" smtClean="0"/>
              <a:t>već 8 godina Ministarstvo financira regionalne volonterske centre višegodišnjim potporama od 250.000,00 HRK</a:t>
            </a:r>
          </a:p>
          <a:p>
            <a:pPr algn="just"/>
            <a:r>
              <a:rPr lang="hr-HR" sz="2400" b="1" dirty="0" smtClean="0"/>
              <a:t>Prije 4 godine na preporuku regionalnih volonterskih centara uvedena je jednogodišnja potpora lokalnim regionalnim centrima u iznosu od 150.000,00 HRK</a:t>
            </a:r>
            <a:endParaRPr lang="hr-HR" sz="2400" b="1" dirty="0" smtClean="0"/>
          </a:p>
        </p:txBody>
      </p:sp>
    </p:spTree>
    <p:extLst>
      <p:ext uri="{BB962C8B-B14F-4D97-AF65-F5344CB8AC3E}">
        <p14:creationId xmlns:p14="http://schemas.microsoft.com/office/powerpoint/2010/main" val="3223287336"/>
      </p:ext>
    </p:extLst>
  </p:cSld>
  <p:clrMapOvr>
    <a:masterClrMapping/>
  </p:clrMapOvr>
</p:sld>
</file>

<file path=ppt/theme/theme1.xml><?xml version="1.0" encoding="utf-8"?>
<a:theme xmlns:a="http://schemas.openxmlformats.org/drawingml/2006/main" name="Slice">
  <a:themeElements>
    <a:clrScheme name="Slice">
      <a:dk1>
        <a:sysClr val="windowText" lastClr="000000"/>
      </a:dk1>
      <a:lt1>
        <a:sysClr val="window" lastClr="FFFFFF"/>
      </a:lt1>
      <a:dk2>
        <a:srgbClr val="D06F1E"/>
      </a:dk2>
      <a:lt2>
        <a:srgbClr val="F0BE21"/>
      </a:lt2>
      <a:accent1>
        <a:srgbClr val="760603"/>
      </a:accent1>
      <a:accent2>
        <a:srgbClr val="9F761A"/>
      </a:accent2>
      <a:accent3>
        <a:srgbClr val="92A200"/>
      </a:accent3>
      <a:accent4>
        <a:srgbClr val="4AA157"/>
      </a:accent4>
      <a:accent5>
        <a:srgbClr val="46788D"/>
      </a:accent5>
      <a:accent6>
        <a:srgbClr val="A848A8"/>
      </a:accent6>
      <a:hlink>
        <a:srgbClr val="460402"/>
      </a:hlink>
      <a:folHlink>
        <a:srgbClr val="991111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162000"/>
                <a:satMod val="200000"/>
                <a:lumMod val="124000"/>
              </a:schemeClr>
            </a:gs>
            <a:gs pos="100000">
              <a:schemeClr val="phClr">
                <a:shade val="96000"/>
                <a:hueMod val="88000"/>
                <a:satMod val="220000"/>
                <a:lumMod val="82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142000"/>
                <a:satMod val="200000"/>
                <a:lumMod val="118000"/>
              </a:schemeClr>
            </a:gs>
            <a:gs pos="100000">
              <a:schemeClr val="phClr">
                <a:shade val="92000"/>
                <a:hueMod val="22000"/>
                <a:satMod val="220000"/>
                <a:lumMod val="62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282EB108-EDE6-4B8E-957B-D4A69BF580E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1312</TotalTime>
  <Words>1239</Words>
  <Application>Microsoft Office PowerPoint</Application>
  <PresentationFormat>Widescreen</PresentationFormat>
  <Paragraphs>124</Paragraphs>
  <Slides>22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9" baseType="lpstr">
      <vt:lpstr>Calibri</vt:lpstr>
      <vt:lpstr>Century Gothic</vt:lpstr>
      <vt:lpstr>Gotham Rounded Bold</vt:lpstr>
      <vt:lpstr>TisaPro</vt:lpstr>
      <vt:lpstr>Wingdings</vt:lpstr>
      <vt:lpstr>Wingdings 3</vt:lpstr>
      <vt:lpstr>Slice</vt:lpstr>
      <vt:lpstr>POTPORNE STRUKTURE ZA RAZVOJ VOLONTERSTVA I VOLONTERSKIH CENTARA U HRVATSKOJ  </vt:lpstr>
      <vt:lpstr>Infrastrukturni temelji - POČECI</vt:lpstr>
      <vt:lpstr>Infrastrukturni temelji - POČECI</vt:lpstr>
      <vt:lpstr>Infrastrukturni temelji - POČECI</vt:lpstr>
      <vt:lpstr>Infrastrukturni temelji - STATISTIKA</vt:lpstr>
      <vt:lpstr>Infrastrukturni temelji - DOKUMENTI </vt:lpstr>
      <vt:lpstr>Infrastrukturni temelji - DOKUMENTI</vt:lpstr>
      <vt:lpstr>Infrastrukturni temelji - INSTITUCIJE </vt:lpstr>
      <vt:lpstr>Infrastrukturni temelji - INSTITUCIJE </vt:lpstr>
      <vt:lpstr>Infrastrukturni temelji </vt:lpstr>
      <vt:lpstr>Infrastrukturni temelji </vt:lpstr>
      <vt:lpstr>Infrastrukturni temelji </vt:lpstr>
      <vt:lpstr>Infrastrukturni temelji </vt:lpstr>
      <vt:lpstr>Infrastrukturni temelji </vt:lpstr>
      <vt:lpstr>Infrastrukturni temelji </vt:lpstr>
      <vt:lpstr>Infrastrukturni temelji - hcrv </vt:lpstr>
      <vt:lpstr>Infrastrukturni temelji - hcrv </vt:lpstr>
      <vt:lpstr>Infrastrukturni temelji - HCRV</vt:lpstr>
      <vt:lpstr>Infrastrukturni temelji - HCRV</vt:lpstr>
      <vt:lpstr>Infrastrukturni temelji </vt:lpstr>
      <vt:lpstr>Infrastrukturni temelji 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STANJE VOLONTERSTVA I RAZVOJ VOLONTERSKIH CENTARA U HRVATSKOJ</dc:title>
  <dc:creator>HMVC</dc:creator>
  <cp:lastModifiedBy>Iva Šterle</cp:lastModifiedBy>
  <cp:revision>56</cp:revision>
  <dcterms:created xsi:type="dcterms:W3CDTF">2017-11-24T08:15:30Z</dcterms:created>
  <dcterms:modified xsi:type="dcterms:W3CDTF">2017-12-01T14:01:08Z</dcterms:modified>
</cp:coreProperties>
</file>