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7" r:id="rId7"/>
    <p:sldId id="269" r:id="rId8"/>
    <p:sldId id="262" r:id="rId9"/>
    <p:sldId id="263" r:id="rId10"/>
    <p:sldId id="264" r:id="rId11"/>
    <p:sldId id="266" r:id="rId12"/>
    <p:sldId id="265" r:id="rId13"/>
    <p:sldId id="270" r:id="rId14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8E5"/>
    <a:srgbClr val="ECF3FA"/>
    <a:srgbClr val="F5F9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89" d="100"/>
          <a:sy n="89" d="100"/>
        </p:scale>
        <p:origin x="117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14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4FA807-BA15-4B01-8FB8-62EE3347C983}" type="datetimeFigureOut">
              <a:rPr lang="sl-SI" smtClean="0"/>
              <a:pPr/>
              <a:t>4. 12. 2017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76DB1-A9D0-4B80-908C-8310E600BBD4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9218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9184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1"/>
          <p:cNvSpPr>
            <a:spLocks noGrp="1"/>
          </p:cNvSpPr>
          <p:nvPr>
            <p:ph type="title"/>
          </p:nvPr>
        </p:nvSpPr>
        <p:spPr>
          <a:xfrm>
            <a:off x="0" y="365125"/>
            <a:ext cx="8396816" cy="1325563"/>
          </a:xfrm>
          <a:prstGeom prst="rect">
            <a:avLst/>
          </a:prstGeom>
        </p:spPr>
        <p:txBody>
          <a:bodyPr anchor="ctr"/>
          <a:lstStyle/>
          <a:p>
            <a:r>
              <a:rPr lang="sl-SI" smtClean="0"/>
              <a:t>Uredite slog naslova matrice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7711409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značba mesta besedila 17"/>
          <p:cNvSpPr>
            <a:spLocks noGrp="1"/>
          </p:cNvSpPr>
          <p:nvPr>
            <p:ph type="body" sz="quarter" idx="20"/>
          </p:nvPr>
        </p:nvSpPr>
        <p:spPr>
          <a:xfrm>
            <a:off x="0" y="365124"/>
            <a:ext cx="8399463" cy="5688537"/>
          </a:xfrm>
          <a:prstGeom prst="rect">
            <a:avLst/>
          </a:prstGeom>
        </p:spPr>
        <p:txBody>
          <a:bodyPr/>
          <a:lstStyle>
            <a:lvl1pPr marL="0" indent="0">
              <a:buSzPct val="80000"/>
              <a:buFontTx/>
              <a:buNone/>
              <a:defRPr/>
            </a:lvl1pPr>
          </a:lstStyle>
          <a:p>
            <a:pPr lvl="0"/>
            <a:r>
              <a:rPr lang="sl-SI" smtClean="0"/>
              <a:t>Uredite sloge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2053159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značba mesta vsebine 11"/>
          <p:cNvSpPr>
            <a:spLocks noGrp="1"/>
          </p:cNvSpPr>
          <p:nvPr>
            <p:ph sz="quarter" idx="10"/>
          </p:nvPr>
        </p:nvSpPr>
        <p:spPr>
          <a:xfrm>
            <a:off x="1" y="1879599"/>
            <a:ext cx="8396816" cy="4174067"/>
          </a:xfrm>
          <a:prstGeom prst="rect">
            <a:avLst/>
          </a:prstGeom>
        </p:spPr>
        <p:txBody>
          <a:bodyPr/>
          <a:lstStyle>
            <a:lvl1pPr marL="342900" indent="-342900">
              <a:buSzPct val="80000"/>
              <a:buFont typeface="Wingdings" panose="05000000000000000000" pitchFamily="2" charset="2"/>
              <a:buChar char="§"/>
              <a:defRPr/>
            </a:lvl1pPr>
          </a:lstStyle>
          <a:p>
            <a:pPr lvl="0"/>
            <a:r>
              <a:rPr lang="sl-SI" dirty="0" smtClean="0"/>
              <a:t>Uredite sloge besedila matrice</a:t>
            </a:r>
          </a:p>
        </p:txBody>
      </p:sp>
      <p:sp>
        <p:nvSpPr>
          <p:cNvPr id="15" name="Naslov 1"/>
          <p:cNvSpPr>
            <a:spLocks noGrp="1"/>
          </p:cNvSpPr>
          <p:nvPr>
            <p:ph type="title"/>
          </p:nvPr>
        </p:nvSpPr>
        <p:spPr>
          <a:xfrm>
            <a:off x="0" y="365125"/>
            <a:ext cx="8396816" cy="1325563"/>
          </a:xfrm>
          <a:prstGeom prst="rect">
            <a:avLst/>
          </a:prstGeom>
        </p:spPr>
        <p:txBody>
          <a:bodyPr anchor="ctr"/>
          <a:lstStyle/>
          <a:p>
            <a:r>
              <a:rPr lang="sl-SI" smtClean="0"/>
              <a:t>Uredite slog naslova matrice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645377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značba mesta slike 14"/>
          <p:cNvSpPr>
            <a:spLocks noGrp="1"/>
          </p:cNvSpPr>
          <p:nvPr>
            <p:ph type="pic" sz="quarter" idx="11"/>
          </p:nvPr>
        </p:nvSpPr>
        <p:spPr>
          <a:xfrm>
            <a:off x="1" y="1879599"/>
            <a:ext cx="8396815" cy="3530602"/>
          </a:xfrm>
          <a:prstGeom prst="rect">
            <a:avLst/>
          </a:prstGeom>
        </p:spPr>
        <p:txBody>
          <a:bodyPr anchor="t"/>
          <a:lstStyle>
            <a:lvl1pPr algn="l">
              <a:defRPr/>
            </a:lvl1pPr>
          </a:lstStyle>
          <a:p>
            <a:r>
              <a:rPr lang="sl-SI" smtClean="0"/>
              <a:t>Kliknite ikono, če želite dodati sliko</a:t>
            </a:r>
            <a:endParaRPr lang="sl-SI" dirty="0"/>
          </a:p>
        </p:txBody>
      </p:sp>
      <p:sp>
        <p:nvSpPr>
          <p:cNvPr id="18" name="Naslov 1"/>
          <p:cNvSpPr>
            <a:spLocks noGrp="1"/>
          </p:cNvSpPr>
          <p:nvPr>
            <p:ph type="title"/>
          </p:nvPr>
        </p:nvSpPr>
        <p:spPr>
          <a:xfrm>
            <a:off x="0" y="365125"/>
            <a:ext cx="8396816" cy="1325563"/>
          </a:xfrm>
          <a:prstGeom prst="rect">
            <a:avLst/>
          </a:prstGeom>
        </p:spPr>
        <p:txBody>
          <a:bodyPr anchor="ctr"/>
          <a:lstStyle/>
          <a:p>
            <a:r>
              <a:rPr lang="sl-SI" smtClean="0"/>
              <a:t>Uredite slog naslova matrice</a:t>
            </a:r>
            <a:endParaRPr lang="sl-SI" dirty="0"/>
          </a:p>
        </p:txBody>
      </p:sp>
      <p:sp>
        <p:nvSpPr>
          <p:cNvPr id="20" name="Označba mesta besedila 19"/>
          <p:cNvSpPr>
            <a:spLocks noGrp="1"/>
          </p:cNvSpPr>
          <p:nvPr>
            <p:ph type="body" sz="quarter" idx="12"/>
          </p:nvPr>
        </p:nvSpPr>
        <p:spPr>
          <a:xfrm>
            <a:off x="0" y="5554663"/>
            <a:ext cx="8396288" cy="4984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l-SI" dirty="0" smtClean="0"/>
              <a:t>Uredite sloge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18635149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 in dve sli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značba mesta slike 12"/>
          <p:cNvSpPr>
            <a:spLocks noGrp="1"/>
          </p:cNvSpPr>
          <p:nvPr>
            <p:ph type="pic" sz="quarter" idx="12"/>
          </p:nvPr>
        </p:nvSpPr>
        <p:spPr>
          <a:xfrm>
            <a:off x="1" y="1879600"/>
            <a:ext cx="4106332" cy="3530601"/>
          </a:xfrm>
          <a:prstGeom prst="rect">
            <a:avLst/>
          </a:prstGeom>
          <a:ln w="76200">
            <a:noFill/>
          </a:ln>
        </p:spPr>
        <p:txBody>
          <a:bodyPr/>
          <a:lstStyle/>
          <a:p>
            <a:r>
              <a:rPr lang="sl-SI" smtClean="0"/>
              <a:t>Kliknite ikono, če želite dodati sliko</a:t>
            </a:r>
            <a:endParaRPr lang="sl-SI" dirty="0"/>
          </a:p>
        </p:txBody>
      </p:sp>
      <p:sp>
        <p:nvSpPr>
          <p:cNvPr id="17" name="Naslov 1"/>
          <p:cNvSpPr>
            <a:spLocks noGrp="1"/>
          </p:cNvSpPr>
          <p:nvPr>
            <p:ph type="title"/>
          </p:nvPr>
        </p:nvSpPr>
        <p:spPr>
          <a:xfrm>
            <a:off x="0" y="365125"/>
            <a:ext cx="8396816" cy="1325563"/>
          </a:xfrm>
          <a:prstGeom prst="rect">
            <a:avLst/>
          </a:prstGeom>
        </p:spPr>
        <p:txBody>
          <a:bodyPr anchor="ctr"/>
          <a:lstStyle/>
          <a:p>
            <a:r>
              <a:rPr lang="sl-SI" smtClean="0"/>
              <a:t>Uredite slog naslova matrice</a:t>
            </a:r>
            <a:endParaRPr lang="sl-SI" dirty="0"/>
          </a:p>
        </p:txBody>
      </p:sp>
      <p:sp>
        <p:nvSpPr>
          <p:cNvPr id="19" name="Označba mesta slike 12"/>
          <p:cNvSpPr>
            <a:spLocks noGrp="1"/>
          </p:cNvSpPr>
          <p:nvPr>
            <p:ph type="pic" sz="quarter" idx="13"/>
          </p:nvPr>
        </p:nvSpPr>
        <p:spPr>
          <a:xfrm>
            <a:off x="4290484" y="1879600"/>
            <a:ext cx="4106332" cy="3530601"/>
          </a:xfrm>
          <a:prstGeom prst="rect">
            <a:avLst/>
          </a:prstGeom>
          <a:ln w="76200">
            <a:noFill/>
          </a:ln>
        </p:spPr>
        <p:txBody>
          <a:bodyPr/>
          <a:lstStyle/>
          <a:p>
            <a:r>
              <a:rPr lang="sl-SI" smtClean="0"/>
              <a:t>Kliknite ikono, če želite dodati sliko</a:t>
            </a:r>
            <a:endParaRPr lang="sl-SI" dirty="0"/>
          </a:p>
        </p:txBody>
      </p:sp>
      <p:sp>
        <p:nvSpPr>
          <p:cNvPr id="20" name="Označba mesta besedila 19"/>
          <p:cNvSpPr>
            <a:spLocks noGrp="1"/>
          </p:cNvSpPr>
          <p:nvPr>
            <p:ph type="body" sz="quarter" idx="14"/>
          </p:nvPr>
        </p:nvSpPr>
        <p:spPr>
          <a:xfrm>
            <a:off x="0" y="5554663"/>
            <a:ext cx="4106333" cy="4984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1" name="Označba mesta besedila 19"/>
          <p:cNvSpPr>
            <a:spLocks noGrp="1"/>
          </p:cNvSpPr>
          <p:nvPr>
            <p:ph type="body" sz="quarter" idx="15"/>
          </p:nvPr>
        </p:nvSpPr>
        <p:spPr>
          <a:xfrm>
            <a:off x="4290483" y="5554662"/>
            <a:ext cx="4106333" cy="4984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27308663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, besedilo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1"/>
          <p:cNvSpPr>
            <a:spLocks noGrp="1"/>
          </p:cNvSpPr>
          <p:nvPr>
            <p:ph type="title"/>
          </p:nvPr>
        </p:nvSpPr>
        <p:spPr>
          <a:xfrm>
            <a:off x="0" y="365125"/>
            <a:ext cx="8396816" cy="1325563"/>
          </a:xfrm>
          <a:prstGeom prst="rect">
            <a:avLst/>
          </a:prstGeom>
        </p:spPr>
        <p:txBody>
          <a:bodyPr anchor="ctr"/>
          <a:lstStyle/>
          <a:p>
            <a:r>
              <a:rPr lang="sl-SI" smtClean="0"/>
              <a:t>Uredite slog naslova matrice</a:t>
            </a:r>
            <a:endParaRPr lang="sl-SI" dirty="0"/>
          </a:p>
        </p:txBody>
      </p:sp>
      <p:sp>
        <p:nvSpPr>
          <p:cNvPr id="12" name="Označba mesta slike 5"/>
          <p:cNvSpPr>
            <a:spLocks noGrp="1"/>
          </p:cNvSpPr>
          <p:nvPr>
            <p:ph type="pic" sz="quarter" idx="13"/>
          </p:nvPr>
        </p:nvSpPr>
        <p:spPr>
          <a:xfrm>
            <a:off x="4369307" y="1879600"/>
            <a:ext cx="1839045" cy="1504421"/>
          </a:xfrm>
          <a:prstGeom prst="rect">
            <a:avLst/>
          </a:prstGeom>
          <a:ln w="57150">
            <a:noFill/>
          </a:ln>
        </p:spPr>
        <p:txBody>
          <a:bodyPr/>
          <a:lstStyle/>
          <a:p>
            <a:r>
              <a:rPr lang="sl-SI" smtClean="0"/>
              <a:t>Kliknite ikono, če želite dodati sliko</a:t>
            </a:r>
            <a:endParaRPr lang="sl-SI"/>
          </a:p>
        </p:txBody>
      </p:sp>
      <p:sp>
        <p:nvSpPr>
          <p:cNvPr id="13" name="Označba mesta slike 5"/>
          <p:cNvSpPr>
            <a:spLocks noGrp="1"/>
          </p:cNvSpPr>
          <p:nvPr>
            <p:ph type="pic" sz="quarter" idx="14"/>
          </p:nvPr>
        </p:nvSpPr>
        <p:spPr>
          <a:xfrm>
            <a:off x="6557771" y="1879600"/>
            <a:ext cx="1839045" cy="1504421"/>
          </a:xfrm>
          <a:prstGeom prst="rect">
            <a:avLst/>
          </a:prstGeom>
          <a:ln w="76200">
            <a:noFill/>
          </a:ln>
        </p:spPr>
        <p:txBody>
          <a:bodyPr/>
          <a:lstStyle/>
          <a:p>
            <a:r>
              <a:rPr lang="sl-SI" smtClean="0"/>
              <a:t>Kliknite ikono, če želite dodati sliko</a:t>
            </a:r>
            <a:endParaRPr lang="sl-SI"/>
          </a:p>
        </p:txBody>
      </p:sp>
      <p:sp>
        <p:nvSpPr>
          <p:cNvPr id="15" name="Označba mesta slike 5"/>
          <p:cNvSpPr>
            <a:spLocks noGrp="1"/>
          </p:cNvSpPr>
          <p:nvPr>
            <p:ph type="pic" sz="quarter" idx="19"/>
          </p:nvPr>
        </p:nvSpPr>
        <p:spPr>
          <a:xfrm>
            <a:off x="4369307" y="4059768"/>
            <a:ext cx="1839045" cy="1504421"/>
          </a:xfrm>
          <a:prstGeom prst="rect">
            <a:avLst/>
          </a:prstGeom>
        </p:spPr>
        <p:txBody>
          <a:bodyPr/>
          <a:lstStyle/>
          <a:p>
            <a:r>
              <a:rPr lang="sl-SI" smtClean="0"/>
              <a:t>Kliknite ikono, če želite dodati sliko</a:t>
            </a:r>
            <a:endParaRPr lang="sl-SI"/>
          </a:p>
        </p:txBody>
      </p:sp>
      <p:sp>
        <p:nvSpPr>
          <p:cNvPr id="16" name="Označba mesta slike 5"/>
          <p:cNvSpPr>
            <a:spLocks noGrp="1"/>
          </p:cNvSpPr>
          <p:nvPr>
            <p:ph type="pic" sz="quarter" idx="20"/>
          </p:nvPr>
        </p:nvSpPr>
        <p:spPr>
          <a:xfrm>
            <a:off x="6557771" y="4059768"/>
            <a:ext cx="1839045" cy="1504421"/>
          </a:xfrm>
          <a:prstGeom prst="rect">
            <a:avLst/>
          </a:prstGeom>
        </p:spPr>
        <p:txBody>
          <a:bodyPr/>
          <a:lstStyle/>
          <a:p>
            <a:r>
              <a:rPr lang="sl-SI" smtClean="0"/>
              <a:t>Kliknite ikono, če želite dodati sliko</a:t>
            </a:r>
            <a:endParaRPr lang="sl-SI"/>
          </a:p>
        </p:txBody>
      </p:sp>
      <p:sp>
        <p:nvSpPr>
          <p:cNvPr id="17" name="Označba mesta besedila 16"/>
          <p:cNvSpPr>
            <a:spLocks noGrp="1"/>
          </p:cNvSpPr>
          <p:nvPr>
            <p:ph type="body" sz="quarter" idx="23"/>
          </p:nvPr>
        </p:nvSpPr>
        <p:spPr>
          <a:xfrm>
            <a:off x="4369307" y="3479800"/>
            <a:ext cx="1838325" cy="304800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00"/>
            </a:lvl1pPr>
            <a:lvl2pPr marL="457200" indent="0">
              <a:buFontTx/>
              <a:buNone/>
              <a:defRPr/>
            </a:lvl2pPr>
            <a:lvl5pPr>
              <a:defRPr sz="1000"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8" name="Označba mesta besedila 16"/>
          <p:cNvSpPr>
            <a:spLocks noGrp="1"/>
          </p:cNvSpPr>
          <p:nvPr>
            <p:ph type="body" sz="quarter" idx="24"/>
          </p:nvPr>
        </p:nvSpPr>
        <p:spPr>
          <a:xfrm>
            <a:off x="6558491" y="3479800"/>
            <a:ext cx="1838325" cy="304800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00"/>
            </a:lvl1pPr>
            <a:lvl2pPr marL="457200" indent="0">
              <a:buFontTx/>
              <a:buNone/>
              <a:defRPr/>
            </a:lvl2pPr>
            <a:lvl5pPr>
              <a:defRPr sz="1000"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9" name="Označba mesta besedila 16"/>
          <p:cNvSpPr>
            <a:spLocks noGrp="1"/>
          </p:cNvSpPr>
          <p:nvPr>
            <p:ph type="body" sz="quarter" idx="27"/>
          </p:nvPr>
        </p:nvSpPr>
        <p:spPr>
          <a:xfrm>
            <a:off x="4369306" y="5745420"/>
            <a:ext cx="1838325" cy="304800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00"/>
            </a:lvl1pPr>
            <a:lvl2pPr marL="457200" indent="0">
              <a:buFontTx/>
              <a:buNone/>
              <a:defRPr/>
            </a:lvl2pPr>
            <a:lvl5pPr>
              <a:defRPr sz="1000"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0" name="Označba mesta besedila 16"/>
          <p:cNvSpPr>
            <a:spLocks noGrp="1"/>
          </p:cNvSpPr>
          <p:nvPr>
            <p:ph type="body" sz="quarter" idx="29"/>
          </p:nvPr>
        </p:nvSpPr>
        <p:spPr>
          <a:xfrm>
            <a:off x="6557771" y="5745420"/>
            <a:ext cx="1838325" cy="304800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00"/>
            </a:lvl1pPr>
            <a:lvl2pPr marL="457200" indent="0">
              <a:buFontTx/>
              <a:buNone/>
              <a:defRPr/>
            </a:lvl2pPr>
            <a:lvl5pPr>
              <a:defRPr sz="1000"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1" name="Označba mesta besedila 26"/>
          <p:cNvSpPr>
            <a:spLocks noGrp="1"/>
          </p:cNvSpPr>
          <p:nvPr>
            <p:ph type="body" sz="quarter" idx="30"/>
          </p:nvPr>
        </p:nvSpPr>
        <p:spPr>
          <a:xfrm>
            <a:off x="-1" y="1879600"/>
            <a:ext cx="4123267" cy="4170619"/>
          </a:xfrm>
          <a:prstGeom prst="rect">
            <a:avLst/>
          </a:prstGeom>
        </p:spPr>
        <p:txBody>
          <a:bodyPr/>
          <a:lstStyle>
            <a:lvl1pPr marL="0" indent="0">
              <a:buSzPct val="80000"/>
              <a:buFontTx/>
              <a:buNone/>
              <a:defRPr/>
            </a:lvl1pPr>
          </a:lstStyle>
          <a:p>
            <a:pPr lvl="0"/>
            <a:r>
              <a:rPr lang="sl-SI" smtClean="0"/>
              <a:t>Uredite sloge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18612842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slov, besedilo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značba mesta besedila 7"/>
          <p:cNvSpPr>
            <a:spLocks noGrp="1"/>
          </p:cNvSpPr>
          <p:nvPr>
            <p:ph type="body" sz="quarter" idx="14"/>
          </p:nvPr>
        </p:nvSpPr>
        <p:spPr>
          <a:xfrm>
            <a:off x="1" y="1879600"/>
            <a:ext cx="4106332" cy="4174063"/>
          </a:xfrm>
          <a:prstGeom prst="rect">
            <a:avLst/>
          </a:prstGeom>
        </p:spPr>
        <p:txBody>
          <a:bodyPr/>
          <a:lstStyle>
            <a:lvl1pPr marL="342900" indent="-342900">
              <a:buSzPct val="80000"/>
              <a:buFont typeface="Wingdings" panose="05000000000000000000" pitchFamily="2" charset="2"/>
              <a:buChar char="§"/>
              <a:defRPr/>
            </a:lvl1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1" name="Naslov 1"/>
          <p:cNvSpPr>
            <a:spLocks noGrp="1"/>
          </p:cNvSpPr>
          <p:nvPr>
            <p:ph type="title"/>
          </p:nvPr>
        </p:nvSpPr>
        <p:spPr>
          <a:xfrm>
            <a:off x="0" y="365125"/>
            <a:ext cx="8396816" cy="1325563"/>
          </a:xfrm>
          <a:prstGeom prst="rect">
            <a:avLst/>
          </a:prstGeom>
        </p:spPr>
        <p:txBody>
          <a:bodyPr anchor="ctr"/>
          <a:lstStyle/>
          <a:p>
            <a:r>
              <a:rPr lang="sl-SI" smtClean="0"/>
              <a:t>Uredite slog naslova matrice</a:t>
            </a:r>
            <a:endParaRPr lang="sl-SI" dirty="0"/>
          </a:p>
        </p:txBody>
      </p:sp>
      <p:sp>
        <p:nvSpPr>
          <p:cNvPr id="14" name="Označba mesta slike 13"/>
          <p:cNvSpPr>
            <a:spLocks noGrp="1"/>
          </p:cNvSpPr>
          <p:nvPr>
            <p:ph type="pic" sz="quarter" idx="15"/>
          </p:nvPr>
        </p:nvSpPr>
        <p:spPr>
          <a:xfrm>
            <a:off x="4292600" y="1876740"/>
            <a:ext cx="4104216" cy="4174063"/>
          </a:xfrm>
          <a:prstGeom prst="rect">
            <a:avLst/>
          </a:prstGeom>
        </p:spPr>
        <p:txBody>
          <a:bodyPr/>
          <a:lstStyle/>
          <a:p>
            <a:r>
              <a:rPr lang="sl-SI" smtClean="0"/>
              <a:t>Kliknite ikono, če želite dodati sliko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612842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0" y="1811867"/>
            <a:ext cx="5628929" cy="2268029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5400" b="1">
                <a:solidFill>
                  <a:schemeClr val="accent1"/>
                </a:solidFill>
                <a:latin typeface="Tw Cen MT Condensed" panose="020B0606020104020203" pitchFamily="34" charset="-18"/>
              </a:defRPr>
            </a:lvl1pPr>
          </a:lstStyle>
          <a:p>
            <a:r>
              <a:rPr lang="sl-SI" dirty="0" smtClean="0"/>
              <a:t>Uredite slog naslova matrice</a:t>
            </a:r>
            <a:endParaRPr lang="en-US" dirty="0"/>
          </a:p>
        </p:txBody>
      </p:sp>
      <p:sp>
        <p:nvSpPr>
          <p:cNvPr id="7" name="Označba mesta slike 6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480243"/>
            <a:ext cx="5628930" cy="115415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l-SI" dirty="0" smtClean="0"/>
              <a:t>Logotip</a:t>
            </a:r>
            <a:endParaRPr lang="sl-SI" dirty="0"/>
          </a:p>
        </p:txBody>
      </p:sp>
      <p:sp>
        <p:nvSpPr>
          <p:cNvPr id="19" name="Subtitle 2"/>
          <p:cNvSpPr>
            <a:spLocks noGrp="1"/>
          </p:cNvSpPr>
          <p:nvPr>
            <p:ph type="subTitle" idx="1"/>
          </p:nvPr>
        </p:nvSpPr>
        <p:spPr>
          <a:xfrm>
            <a:off x="0" y="4238337"/>
            <a:ext cx="5628929" cy="33496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16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9305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značba mesta vsebine 7"/>
          <p:cNvSpPr>
            <a:spLocks noGrp="1"/>
          </p:cNvSpPr>
          <p:nvPr>
            <p:ph sz="quarter" idx="15"/>
          </p:nvPr>
        </p:nvSpPr>
        <p:spPr>
          <a:xfrm>
            <a:off x="1" y="1879597"/>
            <a:ext cx="4106331" cy="4174066"/>
          </a:xfrm>
          <a:prstGeom prst="rect">
            <a:avLst/>
          </a:prstGeom>
        </p:spPr>
        <p:txBody>
          <a:bodyPr/>
          <a:lstStyle>
            <a:lvl1pPr marL="0" indent="0">
              <a:buSzPct val="80000"/>
              <a:buFontTx/>
              <a:buNone/>
              <a:defRPr/>
            </a:lvl1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3" name="Naslov 1"/>
          <p:cNvSpPr>
            <a:spLocks noGrp="1"/>
          </p:cNvSpPr>
          <p:nvPr>
            <p:ph type="title"/>
          </p:nvPr>
        </p:nvSpPr>
        <p:spPr>
          <a:xfrm>
            <a:off x="0" y="365125"/>
            <a:ext cx="8396816" cy="1325563"/>
          </a:xfrm>
          <a:prstGeom prst="rect">
            <a:avLst/>
          </a:prstGeom>
        </p:spPr>
        <p:txBody>
          <a:bodyPr anchor="ctr"/>
          <a:lstStyle/>
          <a:p>
            <a:r>
              <a:rPr lang="sl-SI" smtClean="0"/>
              <a:t>Uredite slog naslova matrice</a:t>
            </a:r>
            <a:endParaRPr lang="sl-SI" dirty="0"/>
          </a:p>
        </p:txBody>
      </p:sp>
      <p:sp>
        <p:nvSpPr>
          <p:cNvPr id="15" name="Označba mesta vsebine 7"/>
          <p:cNvSpPr>
            <a:spLocks noGrp="1"/>
          </p:cNvSpPr>
          <p:nvPr>
            <p:ph sz="quarter" idx="18"/>
          </p:nvPr>
        </p:nvSpPr>
        <p:spPr>
          <a:xfrm>
            <a:off x="4290485" y="1879597"/>
            <a:ext cx="4106331" cy="4174066"/>
          </a:xfrm>
          <a:prstGeom prst="rect">
            <a:avLst/>
          </a:prstGeom>
        </p:spPr>
        <p:txBody>
          <a:bodyPr/>
          <a:lstStyle>
            <a:lvl1pPr marL="0" indent="0">
              <a:buSzPct val="80000"/>
              <a:buFontTx/>
              <a:buNone/>
              <a:defRPr/>
            </a:lvl1pPr>
          </a:lstStyle>
          <a:p>
            <a:pPr lvl="0"/>
            <a:r>
              <a:rPr lang="sl-SI" smtClean="0"/>
              <a:t>Uredite sloge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577390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značba mesta vsebine 7"/>
          <p:cNvSpPr>
            <a:spLocks noGrp="1"/>
          </p:cNvSpPr>
          <p:nvPr>
            <p:ph sz="quarter" idx="15"/>
          </p:nvPr>
        </p:nvSpPr>
        <p:spPr>
          <a:xfrm>
            <a:off x="3177" y="2666999"/>
            <a:ext cx="4103155" cy="3386663"/>
          </a:xfrm>
          <a:prstGeom prst="rect">
            <a:avLst/>
          </a:prstGeom>
        </p:spPr>
        <p:txBody>
          <a:bodyPr/>
          <a:lstStyle>
            <a:lvl1pPr marL="0" indent="0">
              <a:buSzPct val="80000"/>
              <a:buFontTx/>
              <a:buNone/>
              <a:defRPr/>
            </a:lvl1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8" name="Označba mesta besedila 7"/>
          <p:cNvSpPr>
            <a:spLocks noGrp="1"/>
          </p:cNvSpPr>
          <p:nvPr>
            <p:ph type="body" sz="quarter" idx="17"/>
          </p:nvPr>
        </p:nvSpPr>
        <p:spPr>
          <a:xfrm>
            <a:off x="-1" y="1861343"/>
            <a:ext cx="4106333" cy="635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3" name="Naslov 1"/>
          <p:cNvSpPr>
            <a:spLocks noGrp="1"/>
          </p:cNvSpPr>
          <p:nvPr>
            <p:ph type="title"/>
          </p:nvPr>
        </p:nvSpPr>
        <p:spPr>
          <a:xfrm>
            <a:off x="0" y="365125"/>
            <a:ext cx="8396816" cy="1325563"/>
          </a:xfrm>
          <a:prstGeom prst="rect">
            <a:avLst/>
          </a:prstGeom>
        </p:spPr>
        <p:txBody>
          <a:bodyPr anchor="ctr"/>
          <a:lstStyle/>
          <a:p>
            <a:r>
              <a:rPr lang="sl-SI" smtClean="0"/>
              <a:t>Uredite slog naslova matrice</a:t>
            </a:r>
            <a:endParaRPr lang="sl-SI" dirty="0"/>
          </a:p>
        </p:txBody>
      </p:sp>
      <p:sp>
        <p:nvSpPr>
          <p:cNvPr id="14" name="Označba mesta besedila 7"/>
          <p:cNvSpPr>
            <a:spLocks noGrp="1"/>
          </p:cNvSpPr>
          <p:nvPr>
            <p:ph type="body" sz="quarter" idx="18"/>
          </p:nvPr>
        </p:nvSpPr>
        <p:spPr>
          <a:xfrm>
            <a:off x="4290483" y="1861343"/>
            <a:ext cx="4106333" cy="635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5" name="Označba mesta vsebine 7"/>
          <p:cNvSpPr>
            <a:spLocks noGrp="1"/>
          </p:cNvSpPr>
          <p:nvPr>
            <p:ph sz="quarter" idx="19"/>
          </p:nvPr>
        </p:nvSpPr>
        <p:spPr>
          <a:xfrm>
            <a:off x="4293661" y="2666998"/>
            <a:ext cx="4103155" cy="3386663"/>
          </a:xfrm>
          <a:prstGeom prst="rect">
            <a:avLst/>
          </a:prstGeom>
        </p:spPr>
        <p:txBody>
          <a:bodyPr/>
          <a:lstStyle>
            <a:lvl1pPr marL="0" indent="0">
              <a:buSzPct val="80000"/>
              <a:buFontTx/>
              <a:buNone/>
              <a:defRPr/>
            </a:lvl1pPr>
          </a:lstStyle>
          <a:p>
            <a:pPr lvl="0"/>
            <a:r>
              <a:rPr lang="sl-SI" smtClean="0"/>
              <a:t>Uredite sloge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3263870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Slika 5" descr="Filantropija_fon2.jp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28400" y="0"/>
            <a:ext cx="9672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976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5" r:id="rId4"/>
    <p:sldLayoutId id="2147483667" r:id="rId5"/>
    <p:sldLayoutId id="2147483675" r:id="rId6"/>
    <p:sldLayoutId id="2147483664" r:id="rId7"/>
    <p:sldLayoutId id="2147483668" r:id="rId8"/>
    <p:sldLayoutId id="2147483671" r:id="rId9"/>
    <p:sldLayoutId id="2147483669" r:id="rId10"/>
    <p:sldLayoutId id="2147483672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Tw Cen MT Condensed" panose="020B0606020104020203" pitchFamily="34" charset="-18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Tx/>
        <a:buNone/>
        <a:defRPr sz="2000" kern="1200">
          <a:solidFill>
            <a:schemeClr val="tx1"/>
          </a:solidFill>
          <a:latin typeface="Tw Cen MT Condensed" panose="020B0606020104020203" pitchFamily="34" charset="-18"/>
          <a:ea typeface="+mn-ea"/>
          <a:cs typeface="+mn-cs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Tw Cen MT Condensed" panose="020B0606020104020203" pitchFamily="34" charset="-18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Tw Cen MT Condensed" panose="020B0606020104020203" pitchFamily="34" charset="-18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Tw Cen MT Condensed" panose="020B0606020104020203" pitchFamily="34" charset="-18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Tw Cen MT Condensed" panose="020B0606020104020203" pitchFamily="34" charset="-18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im.sc-sg.si/index.php/aprojekti/prostovoljstvo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 idx="4294967295"/>
          </p:nvPr>
        </p:nvSpPr>
        <p:spPr>
          <a:xfrm>
            <a:off x="146648" y="1302908"/>
            <a:ext cx="7875918" cy="216491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b="1" dirty="0" err="1"/>
              <a:t>Mentorstvo</a:t>
            </a:r>
            <a:r>
              <a:rPr lang="en-US" b="1" dirty="0"/>
              <a:t> </a:t>
            </a:r>
            <a:r>
              <a:rPr lang="en-US" b="1" dirty="0" err="1"/>
              <a:t>mladim</a:t>
            </a:r>
            <a:r>
              <a:rPr lang="en-US" b="1" dirty="0"/>
              <a:t> </a:t>
            </a:r>
            <a:r>
              <a:rPr lang="en-US" b="1" dirty="0" err="1"/>
              <a:t>prostovoljcem</a:t>
            </a:r>
            <a:r>
              <a:rPr lang="en-US" dirty="0"/>
              <a:t> </a:t>
            </a:r>
            <a:r>
              <a:rPr lang="sl-SI" dirty="0" smtClean="0"/>
              <a:t/>
            </a:r>
            <a:br>
              <a:rPr lang="sl-SI" dirty="0" smtClean="0"/>
            </a:br>
            <a:r>
              <a:rPr lang="sl-SI" dirty="0"/>
              <a:t/>
            </a:r>
            <a:br>
              <a:rPr lang="sl-SI" dirty="0"/>
            </a:br>
            <a:r>
              <a:rPr lang="sl-SI" dirty="0" smtClean="0"/>
              <a:t>dr. Mojca </a:t>
            </a:r>
            <a:r>
              <a:rPr lang="sl-SI" dirty="0" err="1" smtClean="0"/>
              <a:t>Čerče</a:t>
            </a:r>
            <a:r>
              <a:rPr lang="sl-SI" dirty="0" smtClean="0"/>
              <a:t>, univ. dipl. psih.</a:t>
            </a:r>
            <a:br>
              <a:rPr lang="sl-SI" dirty="0" smtClean="0"/>
            </a:br>
            <a:r>
              <a:rPr lang="sl-SI" dirty="0" smtClean="0"/>
              <a:t>Gimnazija Slovenj Gradec</a:t>
            </a:r>
            <a:br>
              <a:rPr lang="sl-SI" dirty="0" smtClean="0"/>
            </a:br>
            <a:r>
              <a:rPr lang="sl-SI" dirty="0"/>
              <a:t/>
            </a:r>
            <a:br>
              <a:rPr lang="sl-SI" dirty="0"/>
            </a:br>
            <a:r>
              <a:rPr lang="en-US" b="1" dirty="0"/>
              <a:t>11. </a:t>
            </a:r>
            <a:r>
              <a:rPr lang="sl-SI" b="1" dirty="0"/>
              <a:t>Slovenski kongres prostovoljstva</a:t>
            </a:r>
            <a:r>
              <a:rPr lang="sl-SI" dirty="0"/>
              <a:t/>
            </a:r>
            <a:br>
              <a:rPr lang="sl-SI" dirty="0"/>
            </a:b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4294967295"/>
          </p:nvPr>
        </p:nvSpPr>
        <p:spPr>
          <a:xfrm>
            <a:off x="612470" y="5635812"/>
            <a:ext cx="4986866" cy="334962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r>
              <a:rPr lang="sl-SI" dirty="0" smtClean="0"/>
              <a:t>Ljubljana, 5. 12. 2017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919374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vsebine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sl-SI" dirty="0" smtClean="0"/>
              <a:t>Odziv na „krizne situacije“</a:t>
            </a:r>
          </a:p>
          <a:p>
            <a:pPr lvl="1">
              <a:buFontTx/>
              <a:buChar char="-"/>
            </a:pPr>
            <a:r>
              <a:rPr lang="sl-SI" dirty="0" smtClean="0"/>
              <a:t>ujma (poplave)</a:t>
            </a:r>
          </a:p>
          <a:p>
            <a:pPr lvl="1">
              <a:buFontTx/>
              <a:buChar char="-"/>
            </a:pPr>
            <a:r>
              <a:rPr lang="sl-SI" dirty="0"/>
              <a:t>n</a:t>
            </a:r>
            <a:r>
              <a:rPr lang="sl-SI" dirty="0" smtClean="0"/>
              <a:t>astanitev mladoletnih beguncev brez spremstva </a:t>
            </a:r>
          </a:p>
          <a:p>
            <a:pPr marL="0" indent="0">
              <a:buNone/>
            </a:pPr>
            <a:endParaRPr lang="sl-SI" i="1" dirty="0"/>
          </a:p>
          <a:p>
            <a:pPr>
              <a:buFont typeface="Wingdings" panose="05000000000000000000" pitchFamily="2" charset="2"/>
              <a:buChar char="ü"/>
            </a:pPr>
            <a:r>
              <a:rPr lang="sl-SI" i="1" dirty="0" smtClean="0"/>
              <a:t>Samoiniciativnost.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l-SI" i="1" dirty="0" smtClean="0"/>
              <a:t>Takrat, ko imaš „najmanj“ časa, si ga je vredno vzeti veliko.“</a:t>
            </a:r>
          </a:p>
          <a:p>
            <a:pPr>
              <a:buFont typeface="Wingdings" panose="05000000000000000000" pitchFamily="2" charset="2"/>
              <a:buChar char="ü"/>
            </a:pPr>
            <a:endParaRPr lang="sl-SI" i="1" dirty="0"/>
          </a:p>
          <a:p>
            <a:pPr marL="0" indent="0">
              <a:buNone/>
            </a:pPr>
            <a:endParaRPr lang="sl-SI" i="1" dirty="0" smtClean="0"/>
          </a:p>
          <a:p>
            <a:pPr marL="0" indent="0">
              <a:buNone/>
            </a:pPr>
            <a:r>
              <a:rPr lang="sl-SI" i="1" dirty="0" smtClean="0"/>
              <a:t>„Narediti dobro delo pomeni narediti to v točno določenem trenutku. Splošno dobro je izgovor norcev in lopov. (William Blake)</a:t>
            </a:r>
            <a:endParaRPr lang="sl-SI" i="1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Izbor institucij, „sodelavcev v okolju“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2671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vsebine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sl-SI" dirty="0" smtClean="0"/>
              <a:t>ESS in drugi projekti (prijave, partnerstva)</a:t>
            </a:r>
          </a:p>
          <a:p>
            <a:r>
              <a:rPr lang="sl-SI" dirty="0" smtClean="0"/>
              <a:t>Ravnatelj in šola s svojim poslanstvom</a:t>
            </a:r>
          </a:p>
          <a:p>
            <a:r>
              <a:rPr lang="sl-SI" dirty="0" smtClean="0"/>
              <a:t>Nadarjeni</a:t>
            </a:r>
          </a:p>
          <a:p>
            <a:r>
              <a:rPr lang="sl-SI" dirty="0" smtClean="0"/>
              <a:t>Institucije, s katerimi sodelujemo</a:t>
            </a:r>
          </a:p>
          <a:p>
            <a:r>
              <a:rPr lang="sl-SI" dirty="0" smtClean="0"/>
              <a:t>Starši</a:t>
            </a:r>
          </a:p>
          <a:p>
            <a:endParaRPr lang="sl-SI" dirty="0"/>
          </a:p>
          <a:p>
            <a:pPr>
              <a:buFont typeface="Wingdings" panose="05000000000000000000" pitchFamily="2" charset="2"/>
              <a:buChar char="ü"/>
            </a:pPr>
            <a:r>
              <a:rPr lang="sl-SI" dirty="0" smtClean="0"/>
              <a:t>Velikokrat (običajno) denar ni potreben.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l-SI" i="1" dirty="0" smtClean="0"/>
              <a:t>„Prostovoljstvo je ena najdragocenejših preventivnih dejavnosti, ki zajema številna (vsa) področja človekovega razvoja in potrebuje malo denarja.“  (M. </a:t>
            </a:r>
            <a:r>
              <a:rPr lang="sl-SI" i="1" dirty="0" err="1" smtClean="0"/>
              <a:t>Čerče</a:t>
            </a:r>
            <a:r>
              <a:rPr lang="sl-SI" i="1" dirty="0" smtClean="0"/>
              <a:t>)</a:t>
            </a: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Iskanje finančne podpore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8566082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vsebine 1"/>
          <p:cNvSpPr>
            <a:spLocks noGrp="1"/>
          </p:cNvSpPr>
          <p:nvPr>
            <p:ph sz="quarter" idx="10"/>
          </p:nvPr>
        </p:nvSpPr>
        <p:spPr>
          <a:xfrm>
            <a:off x="1" y="1879599"/>
            <a:ext cx="5029199" cy="4174067"/>
          </a:xfrm>
        </p:spPr>
        <p:txBody>
          <a:bodyPr/>
          <a:lstStyle/>
          <a:p>
            <a:r>
              <a:rPr lang="sl-SI" dirty="0" smtClean="0"/>
              <a:t>(Ustne in pisne) pohvale v razredu pred sošolci</a:t>
            </a:r>
          </a:p>
          <a:p>
            <a:r>
              <a:rPr lang="sl-SI" dirty="0" smtClean="0"/>
              <a:t>Pohvala s strani ravnatelja </a:t>
            </a:r>
          </a:p>
          <a:p>
            <a:r>
              <a:rPr lang="sl-SI" dirty="0" smtClean="0"/>
              <a:t>Zapis na šolskem FB, letopis, informativni dan, publikacije šole </a:t>
            </a:r>
          </a:p>
          <a:p>
            <a:r>
              <a:rPr lang="sl-SI" dirty="0" smtClean="0"/>
              <a:t>Poročanje in predstavljanje v medijih, okolju</a:t>
            </a:r>
            <a:endParaRPr lang="sl-SI" dirty="0"/>
          </a:p>
          <a:p>
            <a:r>
              <a:rPr lang="sl-SI" dirty="0" smtClean="0"/>
              <a:t>Izid knjige Z roko v roki </a:t>
            </a:r>
          </a:p>
          <a:p>
            <a:endParaRPr lang="sl-SI" dirty="0" smtClean="0"/>
          </a:p>
          <a:p>
            <a:pPr marL="0" indent="0">
              <a:buNone/>
            </a:pPr>
            <a:endParaRPr lang="sl-SI" dirty="0" smtClean="0"/>
          </a:p>
          <a:p>
            <a:r>
              <a:rPr lang="sl-SI" dirty="0" smtClean="0"/>
              <a:t>Udeležba na konferencah, posvetih, simpozijih</a:t>
            </a:r>
          </a:p>
          <a:p>
            <a:r>
              <a:rPr lang="sl-SI" dirty="0" smtClean="0"/>
              <a:t>Priznanje in nagrada Gimnazije Slovenj Gradec</a:t>
            </a:r>
          </a:p>
          <a:p>
            <a:r>
              <a:rPr lang="sl-SI" dirty="0" smtClean="0"/>
              <a:t>Naj prostovoljec</a:t>
            </a:r>
          </a:p>
          <a:p>
            <a:endParaRPr lang="sl-SI" dirty="0" smtClean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Nagrada, priznanje</a:t>
            </a:r>
            <a:endParaRPr lang="sl-SI" dirty="0"/>
          </a:p>
        </p:txBody>
      </p:sp>
      <p:pic>
        <p:nvPicPr>
          <p:cNvPr id="4" name="Picture 2" descr="C:\Users\Uporabnik\Pictures\z-roko-v-roki-tekst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871075"/>
            <a:ext cx="129540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značba mesta vsebine 1"/>
          <p:cNvSpPr txBox="1">
            <a:spLocks/>
          </p:cNvSpPr>
          <p:nvPr/>
        </p:nvSpPr>
        <p:spPr>
          <a:xfrm>
            <a:off x="4965930" y="1678316"/>
            <a:ext cx="3246418" cy="417406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Tw Cen MT Condensed" panose="020B0606020104020203" pitchFamily="34" charset="-18"/>
                <a:ea typeface="+mn-ea"/>
                <a:cs typeface="+mn-cs"/>
              </a:defRPr>
            </a:lvl1pPr>
            <a:lvl2pPr marL="8001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Tw Cen MT Condensed" panose="020B0606020104020203" pitchFamily="34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Tw Cen MT Condensed" panose="020B0606020104020203" pitchFamily="34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Tw Cen MT Condensed" panose="020B0606020104020203" pitchFamily="34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Tw Cen MT Condensed" panose="020B0606020104020203" pitchFamily="34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sl-SI" i="1" dirty="0" smtClean="0"/>
              <a:t>„Z roko v roki in ne z roko ob roki niti z roko proti roki je nekaj najbolj plemenitega, kar lahko človek ponudi Drugemu in Sebi. Kajti človek je vedno bil in bo tudi ostal socialno bitje.“</a:t>
            </a:r>
          </a:p>
          <a:p>
            <a:pPr marL="0" indent="0">
              <a:buNone/>
            </a:pPr>
            <a:r>
              <a:rPr lang="sl-SI" i="1" dirty="0" smtClean="0"/>
              <a:t>		(M. </a:t>
            </a:r>
            <a:r>
              <a:rPr lang="sl-SI" i="1" dirty="0" err="1" smtClean="0"/>
              <a:t>Čerče</a:t>
            </a:r>
            <a:r>
              <a:rPr lang="sl-SI" i="1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1950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vsebine 1"/>
          <p:cNvSpPr>
            <a:spLocks noGrp="1"/>
          </p:cNvSpPr>
          <p:nvPr>
            <p:ph sz="quarter" idx="10"/>
          </p:nvPr>
        </p:nvSpPr>
        <p:spPr>
          <a:xfrm>
            <a:off x="1" y="1879600"/>
            <a:ext cx="5201727" cy="1217284"/>
          </a:xfrm>
        </p:spPr>
        <p:txBody>
          <a:bodyPr/>
          <a:lstStyle/>
          <a:p>
            <a:pPr marL="0" indent="0">
              <a:buNone/>
            </a:pPr>
            <a:r>
              <a:rPr lang="sl-SI" dirty="0" smtClean="0"/>
              <a:t>„Resnično bogastvo človeka je dobro, ki ga stori na svetu.“</a:t>
            </a:r>
          </a:p>
          <a:p>
            <a:pPr marL="0" indent="0">
              <a:buNone/>
            </a:pPr>
            <a:r>
              <a:rPr lang="sl-SI" dirty="0" smtClean="0"/>
              <a:t>	(Mohamed)</a:t>
            </a:r>
            <a:endParaRPr lang="sl-SI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Namesto zaključka</a:t>
            </a:r>
            <a:endParaRPr lang="sl-SI" dirty="0"/>
          </a:p>
        </p:txBody>
      </p:sp>
      <p:sp>
        <p:nvSpPr>
          <p:cNvPr id="4" name="Označba mesta vsebine 1"/>
          <p:cNvSpPr txBox="1">
            <a:spLocks/>
          </p:cNvSpPr>
          <p:nvPr/>
        </p:nvSpPr>
        <p:spPr>
          <a:xfrm>
            <a:off x="5756" y="4257610"/>
            <a:ext cx="5201727" cy="121728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Tw Cen MT Condensed" panose="020B0606020104020203" pitchFamily="34" charset="-18"/>
                <a:ea typeface="+mn-ea"/>
                <a:cs typeface="+mn-cs"/>
              </a:defRPr>
            </a:lvl1pPr>
            <a:lvl2pPr marL="8001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Tw Cen MT Condensed" panose="020B0606020104020203" pitchFamily="34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Tw Cen MT Condensed" panose="020B0606020104020203" pitchFamily="34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Tw Cen MT Condensed" panose="020B0606020104020203" pitchFamily="34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Tw Cen MT Condensed" panose="020B0606020104020203" pitchFamily="34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sl-SI" dirty="0" smtClean="0"/>
              <a:t>„Ena prijazna beseda lahko greje tri zimske mesece.“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sl-SI" dirty="0" smtClean="0"/>
              <a:t>	(japonski pregovor)</a:t>
            </a:r>
            <a:endParaRPr lang="sl-SI" dirty="0"/>
          </a:p>
        </p:txBody>
      </p:sp>
      <p:sp>
        <p:nvSpPr>
          <p:cNvPr id="5" name="Označba mesta vsebine 1"/>
          <p:cNvSpPr txBox="1">
            <a:spLocks/>
          </p:cNvSpPr>
          <p:nvPr/>
        </p:nvSpPr>
        <p:spPr>
          <a:xfrm>
            <a:off x="3508070" y="2868757"/>
            <a:ext cx="5201727" cy="121728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Tw Cen MT Condensed" panose="020B0606020104020203" pitchFamily="34" charset="-18"/>
                <a:ea typeface="+mn-ea"/>
                <a:cs typeface="+mn-cs"/>
              </a:defRPr>
            </a:lvl1pPr>
            <a:lvl2pPr marL="8001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Tw Cen MT Condensed" panose="020B0606020104020203" pitchFamily="34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Tw Cen MT Condensed" panose="020B0606020104020203" pitchFamily="34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Tw Cen MT Condensed" panose="020B0606020104020203" pitchFamily="34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Tw Cen MT Condensed" panose="020B0606020104020203" pitchFamily="34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sl-SI" dirty="0" smtClean="0"/>
              <a:t>„Roke, ki pomagajo, so več vredne kot roke, sklenjene v molitev.“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sl-SI" dirty="0" smtClean="0"/>
              <a:t>	(</a:t>
            </a:r>
            <a:r>
              <a:rPr lang="sl-SI" dirty="0" err="1" smtClean="0"/>
              <a:t>Paramhans</a:t>
            </a:r>
            <a:r>
              <a:rPr lang="sl-SI" dirty="0" smtClean="0"/>
              <a:t> </a:t>
            </a:r>
            <a:r>
              <a:rPr lang="sl-SI" dirty="0" err="1" smtClean="0"/>
              <a:t>Swami</a:t>
            </a:r>
            <a:r>
              <a:rPr lang="sl-SI" dirty="0" smtClean="0"/>
              <a:t> </a:t>
            </a:r>
            <a:r>
              <a:rPr lang="sl-SI" dirty="0" err="1" smtClean="0"/>
              <a:t>Maheswarananda</a:t>
            </a:r>
            <a:r>
              <a:rPr lang="sl-SI" dirty="0" smtClean="0"/>
              <a:t>)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477630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8626" y="365125"/>
            <a:ext cx="8396816" cy="1325563"/>
          </a:xfrm>
        </p:spPr>
        <p:txBody>
          <a:bodyPr/>
          <a:lstStyle/>
          <a:p>
            <a:r>
              <a:rPr lang="sl-SI" dirty="0" smtClean="0"/>
              <a:t>Cilji mentorja</a:t>
            </a:r>
            <a:endParaRPr lang="sl-SI" dirty="0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sl-SI"/>
          </a:p>
        </p:txBody>
      </p:sp>
      <p:pic>
        <p:nvPicPr>
          <p:cNvPr id="6" name="Picture 2" descr="http://beta3.finance.si/pics/cache_OE/OE03_uvodnik_smerokaz_ss.1303058218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43150" y="2332487"/>
            <a:ext cx="3709987" cy="2786063"/>
          </a:xfrm>
        </p:spPr>
      </p:pic>
      <p:pic>
        <p:nvPicPr>
          <p:cNvPr id="7" name="Picture 2" descr="http://beta3.finance.si/pics/cache_OE/OE03_uvodnik_smerokaz_ss.13030582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15678" y="2126801"/>
            <a:ext cx="3143251" cy="2360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54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vsebine 1"/>
          <p:cNvSpPr>
            <a:spLocks noGrp="1"/>
          </p:cNvSpPr>
          <p:nvPr>
            <p:ph sz="quarter" idx="10"/>
          </p:nvPr>
        </p:nvSpPr>
        <p:spPr>
          <a:xfrm>
            <a:off x="-51764" y="1742539"/>
            <a:ext cx="8396816" cy="4267998"/>
          </a:xfrm>
        </p:spPr>
        <p:txBody>
          <a:bodyPr/>
          <a:lstStyle/>
          <a:p>
            <a:pPr marL="0" indent="0">
              <a:buNone/>
            </a:pPr>
            <a:r>
              <a:rPr lang="sl-SI" dirty="0" smtClean="0"/>
              <a:t>     spoštovanje sebe in drugih					vzajemnost</a:t>
            </a:r>
          </a:p>
          <a:p>
            <a:pPr marL="0" indent="0">
              <a:buNone/>
            </a:pPr>
            <a:r>
              <a:rPr lang="sl-SI" dirty="0" smtClean="0"/>
              <a:t>				sodelovanje</a:t>
            </a:r>
            <a:endParaRPr lang="sl-SI" dirty="0"/>
          </a:p>
          <a:p>
            <a:pPr marL="0" indent="0">
              <a:buNone/>
            </a:pPr>
            <a:r>
              <a:rPr lang="sl-SI" dirty="0" smtClean="0"/>
              <a:t>     strpnost						poslušanje	</a:t>
            </a:r>
          </a:p>
          <a:p>
            <a:pPr marL="0" indent="0">
              <a:buNone/>
            </a:pPr>
            <a:r>
              <a:rPr lang="sl-SI" dirty="0" smtClean="0"/>
              <a:t>			medsebojna pomoč</a:t>
            </a:r>
          </a:p>
          <a:p>
            <a:pPr marL="0" indent="0">
              <a:buNone/>
            </a:pPr>
            <a:r>
              <a:rPr lang="sl-SI" dirty="0" smtClean="0"/>
              <a:t>   	  sobivanje									    razumevanje drugih			mirnost in harmonija</a:t>
            </a:r>
          </a:p>
          <a:p>
            <a:pPr marL="0" indent="0">
              <a:buNone/>
            </a:pPr>
            <a:r>
              <a:rPr lang="sl-SI" dirty="0" smtClean="0"/>
              <a:t>     ljubezen				</a:t>
            </a:r>
            <a:r>
              <a:rPr lang="sl-SI" dirty="0"/>
              <a:t>	</a:t>
            </a:r>
            <a:r>
              <a:rPr lang="sl-SI" dirty="0" smtClean="0"/>
              <a:t>srčnost	</a:t>
            </a:r>
          </a:p>
          <a:p>
            <a:pPr marL="0" indent="0">
              <a:buNone/>
            </a:pPr>
            <a:r>
              <a:rPr lang="sl-SI" dirty="0"/>
              <a:t>	</a:t>
            </a:r>
            <a:r>
              <a:rPr lang="sl-SI" dirty="0" smtClean="0"/>
              <a:t>	telesno in duševno zdravje			 empatija	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u</a:t>
            </a:r>
            <a:r>
              <a:rPr lang="sl-SI" dirty="0" smtClean="0"/>
              <a:t>čenje in spoznavanje		      aktivnost		reševanje problemov</a:t>
            </a:r>
          </a:p>
          <a:p>
            <a:pPr marL="0" indent="0">
              <a:buNone/>
            </a:pPr>
            <a:r>
              <a:rPr lang="sl-SI" dirty="0" smtClean="0"/>
              <a:t>			…	</a:t>
            </a:r>
          </a:p>
          <a:p>
            <a:pPr marL="0" indent="0">
              <a:buNone/>
            </a:pPr>
            <a:r>
              <a:rPr lang="sl-SI" dirty="0"/>
              <a:t> </a:t>
            </a:r>
            <a:r>
              <a:rPr lang="sl-SI" dirty="0" smtClean="0"/>
              <a:t>             </a:t>
            </a:r>
            <a:r>
              <a:rPr lang="sl-SI" i="1" dirty="0" smtClean="0"/>
              <a:t>spontanost		    neodvisnost	 	želim</a:t>
            </a:r>
            <a:endParaRPr lang="sl-SI" i="1" dirty="0"/>
          </a:p>
          <a:p>
            <a:pPr marL="0" indent="0">
              <a:buNone/>
            </a:pPr>
            <a:endParaRPr lang="sl-SI" dirty="0" smtClean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Vrednote in prioritete mentorja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52515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vsebine 1"/>
          <p:cNvSpPr>
            <a:spLocks noGrp="1"/>
          </p:cNvSpPr>
          <p:nvPr>
            <p:ph sz="quarter" idx="10"/>
          </p:nvPr>
        </p:nvSpPr>
        <p:spPr>
          <a:xfrm>
            <a:off x="1" y="1664904"/>
            <a:ext cx="8396816" cy="4796287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sl-SI" dirty="0" smtClean="0"/>
              <a:t>Čim večja skupina; da ima čim več dijakov tekom šolanja </a:t>
            </a:r>
            <a:r>
              <a:rPr lang="sl-SI" i="1" dirty="0" smtClean="0"/>
              <a:t>priložnost, ki jo zmorejo </a:t>
            </a:r>
            <a:r>
              <a:rPr lang="sl-SI" dirty="0" smtClean="0"/>
              <a:t>izbrati.</a:t>
            </a:r>
          </a:p>
          <a:p>
            <a:pPr marL="0" indent="0">
              <a:buNone/>
            </a:pPr>
            <a:r>
              <a:rPr lang="sl-SI" dirty="0" smtClean="0"/>
              <a:t>	(vsak dijak je aktiven enkrat ali dvakrat)</a:t>
            </a:r>
            <a:endParaRPr lang="sl-SI" dirty="0"/>
          </a:p>
          <a:p>
            <a:pPr marL="0" indent="0">
              <a:buNone/>
            </a:pPr>
            <a:endParaRPr lang="sl-SI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sl-SI" dirty="0" smtClean="0"/>
              <a:t>Ožja skupina prostovoljcev, ki se razvija in postajajo „mentorji“.</a:t>
            </a:r>
          </a:p>
          <a:p>
            <a:pPr marL="457200" lvl="1" indent="0">
              <a:buNone/>
            </a:pPr>
            <a:r>
              <a:rPr lang="sl-SI" dirty="0" smtClean="0"/>
              <a:t>	(dijak je v prostovoljstvo aktivno vključen več let)</a:t>
            </a:r>
          </a:p>
          <a:p>
            <a:pPr marL="457200" lvl="1" indent="0">
              <a:buNone/>
            </a:pPr>
            <a:endParaRPr lang="sl-SI" dirty="0"/>
          </a:p>
          <a:p>
            <a:pPr marL="457200" lvl="1" indent="0">
              <a:buNone/>
            </a:pPr>
            <a:endParaRPr lang="sl-SI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sl-SI" dirty="0" smtClean="0"/>
              <a:t>Izbira dijakov ne glede na učni uspeh in aktivnost v razredu.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l-SI" dirty="0" smtClean="0"/>
              <a:t>Posebna pozornost je namenjena prezrtim dijakom, čustveno-vedenjsko bolj zahtevnim in učno srednje uspešnim.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l-SI" dirty="0" smtClean="0"/>
              <a:t>Sodelovanje s šolsko svetovalno službo in učitelji na šoli.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l-SI" dirty="0" smtClean="0"/>
              <a:t>Informiranje o aktivnostih in osnovni šoli in nadarjenostih dijakov (samoocena na vprašalniku).</a:t>
            </a: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Izbira (dijakov) prostovoljcev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865750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vsebine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sl-SI" dirty="0" smtClean="0"/>
              <a:t>Dijakom (poučevanje, ena ura ali več o prostovoljstvu pri psihologiji)</a:t>
            </a:r>
          </a:p>
          <a:p>
            <a:r>
              <a:rPr lang="sl-SI" dirty="0" smtClean="0"/>
              <a:t>Učiteljem (pedagoške konference, letopis, FB, spletna </a:t>
            </a:r>
            <a:r>
              <a:rPr lang="sl-SI" dirty="0"/>
              <a:t>stran </a:t>
            </a:r>
            <a:endParaRPr lang="sl-SI" dirty="0" smtClean="0"/>
          </a:p>
          <a:p>
            <a:pPr marL="0" indent="0">
              <a:buNone/>
            </a:pPr>
            <a:r>
              <a:rPr lang="sl-SI" dirty="0"/>
              <a:t>	</a:t>
            </a:r>
            <a:r>
              <a:rPr lang="sl-SI" dirty="0" smtClean="0">
                <a:hlinkClick r:id="rId2"/>
              </a:rPr>
              <a:t>http</a:t>
            </a:r>
            <a:r>
              <a:rPr lang="sl-SI" dirty="0">
                <a:hlinkClick r:id="rId2"/>
              </a:rPr>
              <a:t>://</a:t>
            </a:r>
            <a:r>
              <a:rPr lang="sl-SI" dirty="0" smtClean="0">
                <a:hlinkClick r:id="rId2"/>
              </a:rPr>
              <a:t>www.gim.sc-sg.si/index.php/aprojekti/prostovoljstvo.html</a:t>
            </a:r>
            <a:r>
              <a:rPr lang="sl-SI" dirty="0" smtClean="0"/>
              <a:t>)</a:t>
            </a:r>
          </a:p>
          <a:p>
            <a:r>
              <a:rPr lang="sl-SI" dirty="0" smtClean="0"/>
              <a:t>Staršem (informativni dan, predstavitve po osnovnih šolah, roditeljski sestanki, </a:t>
            </a:r>
            <a:r>
              <a:rPr lang="sl-SI" dirty="0"/>
              <a:t>letopis, FB, spletna </a:t>
            </a:r>
            <a:r>
              <a:rPr lang="sl-SI" dirty="0" smtClean="0"/>
              <a:t>stran idr.)</a:t>
            </a:r>
          </a:p>
          <a:p>
            <a:pPr marL="0" indent="0">
              <a:buNone/>
            </a:pPr>
            <a:endParaRPr lang="sl-SI" dirty="0"/>
          </a:p>
          <a:p>
            <a:pPr>
              <a:buFont typeface="Wingdings" panose="05000000000000000000" pitchFamily="2" charset="2"/>
              <a:buChar char="ü"/>
            </a:pPr>
            <a:r>
              <a:rPr lang="sl-SI" dirty="0" smtClean="0"/>
              <a:t>Vsebina (znanje)</a:t>
            </a:r>
            <a:r>
              <a:rPr lang="sl-SI" i="1" dirty="0" smtClean="0"/>
              <a:t> </a:t>
            </a:r>
            <a:r>
              <a:rPr lang="sl-SI" dirty="0" smtClean="0"/>
              <a:t>in primeri dobre prakse.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l-SI" dirty="0" smtClean="0"/>
              <a:t>Za predstavitev prosim za zadosti časa (ne na hitro). </a:t>
            </a:r>
          </a:p>
          <a:p>
            <a:pPr marL="0" indent="0" algn="ctr">
              <a:buNone/>
            </a:pPr>
            <a:r>
              <a:rPr lang="sl-SI" dirty="0" smtClean="0"/>
              <a:t>„Ker je zares pomembno, si tudi vzamem dovolj časa, sicer raje izberem drugo priložnost.“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l-SI" dirty="0" smtClean="0"/>
              <a:t>Vedno in povsod, saj je nekaj samoumevnega, kot prosim in hvala.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l-SI" dirty="0" smtClean="0"/>
              <a:t>Fotografiranje.</a:t>
            </a:r>
          </a:p>
          <a:p>
            <a:pPr marL="0" indent="0">
              <a:buNone/>
            </a:pPr>
            <a:endParaRPr lang="sl-SI" dirty="0"/>
          </a:p>
          <a:p>
            <a:pPr>
              <a:buFont typeface="Wingdings" panose="05000000000000000000" pitchFamily="2" charset="2"/>
              <a:buChar char="ü"/>
            </a:pPr>
            <a:endParaRPr lang="sl-SI" dirty="0" smtClean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Predstavitev prostovoljstva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62611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vsebine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sl-SI" dirty="0" smtClean="0"/>
              <a:t>Konkretna priprava z dijaki</a:t>
            </a:r>
          </a:p>
          <a:p>
            <a:r>
              <a:rPr lang="sl-SI" dirty="0" smtClean="0"/>
              <a:t>Predstavitev ciljev in načrt dela</a:t>
            </a:r>
          </a:p>
          <a:p>
            <a:r>
              <a:rPr lang="sl-SI" dirty="0" smtClean="0"/>
              <a:t>Predvidevanje možnih zapletov, zadreg in vnaprejšnja priprava reševanja problemov</a:t>
            </a:r>
          </a:p>
          <a:p>
            <a:r>
              <a:rPr lang="sl-SI" dirty="0" smtClean="0"/>
              <a:t>Predpriprava z vizualizacijo po korakih (dvig motivacije in samozaupanja prostovoljcev)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 smtClean="0"/>
          </a:p>
          <a:p>
            <a:r>
              <a:rPr lang="sl-SI" dirty="0" smtClean="0"/>
              <a:t>Pogovor z institucijo, sodelavcem v okolju o „skupnem“ cilju.</a:t>
            </a:r>
          </a:p>
          <a:p>
            <a:pPr marL="0" indent="0">
              <a:buNone/>
            </a:pPr>
            <a:endParaRPr lang="sl-SI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Načrtovanje aktivnosti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231001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vsebine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sl-SI" dirty="0" smtClean="0"/>
              <a:t>Modelno učenje</a:t>
            </a:r>
          </a:p>
          <a:p>
            <a:r>
              <a:rPr lang="sl-SI" dirty="0" smtClean="0"/>
              <a:t>Reševanje sprotnih problemov, usmerjanje, spodbujanje, (mentorstvo)</a:t>
            </a:r>
            <a:endParaRPr lang="sl-SI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Izvedba aktivnosti, prostovoljstva</a:t>
            </a:r>
          </a:p>
        </p:txBody>
      </p:sp>
    </p:spTree>
    <p:extLst>
      <p:ext uri="{BB962C8B-B14F-4D97-AF65-F5344CB8AC3E}">
        <p14:creationId xmlns:p14="http://schemas.microsoft.com/office/powerpoint/2010/main" val="3779252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vsebine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smtClean="0"/>
              <a:t>Okvirni letni načrt dela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l-SI" i="1" dirty="0" smtClean="0"/>
              <a:t>„Ker je zares pomembno, načrtujem vsaj dobro polovico aktivnosti vnaprej.“ … „Da se ne bi zgodilo, da bi zmanjkalo časa.“</a:t>
            </a:r>
          </a:p>
          <a:p>
            <a:pPr marL="0" indent="0">
              <a:buNone/>
            </a:pPr>
            <a:endParaRPr lang="sl-SI" i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sl-SI" i="1" dirty="0" smtClean="0"/>
              <a:t>„Največja napaka je, da ne narediš ničesar, kar lahko narediš le malo.“</a:t>
            </a:r>
          </a:p>
          <a:p>
            <a:pPr marL="0" indent="0">
              <a:buNone/>
            </a:pPr>
            <a:r>
              <a:rPr lang="sl-SI" i="1" dirty="0" smtClean="0"/>
              <a:t>				(Sydney Smith)</a:t>
            </a:r>
          </a:p>
          <a:p>
            <a:pPr>
              <a:buFont typeface="Wingdings" panose="05000000000000000000" pitchFamily="2" charset="2"/>
              <a:buChar char="ü"/>
            </a:pPr>
            <a:endParaRPr lang="sl-SI" i="1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Časovno načrtovanje aktivnosti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290872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vsebine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sl-SI" dirty="0" smtClean="0"/>
              <a:t>Koroški dom starostnikov Slovenj Grade</a:t>
            </a:r>
          </a:p>
          <a:p>
            <a:pPr marL="0" indent="0">
              <a:buNone/>
            </a:pPr>
            <a:endParaRPr lang="sl-SI" dirty="0"/>
          </a:p>
          <a:p>
            <a:r>
              <a:rPr lang="sl-SI" dirty="0" smtClean="0"/>
              <a:t>Osnovne šole v okolju</a:t>
            </a:r>
          </a:p>
          <a:p>
            <a:r>
              <a:rPr lang="sl-SI" dirty="0" smtClean="0"/>
              <a:t>Krizni center za otroke in mladostnike</a:t>
            </a:r>
          </a:p>
          <a:p>
            <a:r>
              <a:rPr lang="sl-SI" dirty="0" smtClean="0"/>
              <a:t>Društvo paraplegikov</a:t>
            </a:r>
          </a:p>
          <a:p>
            <a:r>
              <a:rPr lang="sl-SI" dirty="0" smtClean="0"/>
              <a:t>Unicef (izdelovanje punčk iz cunj)</a:t>
            </a:r>
          </a:p>
          <a:p>
            <a:r>
              <a:rPr lang="sl-SI" dirty="0" smtClean="0"/>
              <a:t>Simbioza</a:t>
            </a:r>
          </a:p>
          <a:p>
            <a:r>
              <a:rPr lang="sl-SI" dirty="0" smtClean="0"/>
              <a:t>Igraj se z mano in Koroška galerija likovnih umetnosti</a:t>
            </a:r>
          </a:p>
          <a:p>
            <a:r>
              <a:rPr lang="sl-SI" dirty="0" smtClean="0"/>
              <a:t>Ekološko društvo </a:t>
            </a:r>
          </a:p>
          <a:p>
            <a:r>
              <a:rPr lang="sl-SI" dirty="0" smtClean="0"/>
              <a:t>Otroški oddelek Bolnišnice</a:t>
            </a:r>
          </a:p>
          <a:p>
            <a:pPr marL="0" indent="0">
              <a:buNone/>
            </a:pPr>
            <a:r>
              <a:rPr lang="sl-SI" dirty="0" smtClean="0"/>
              <a:t>…</a:t>
            </a:r>
            <a:endParaRPr lang="sl-SI" dirty="0"/>
          </a:p>
          <a:p>
            <a:pPr>
              <a:buFont typeface="Wingdings" panose="05000000000000000000" pitchFamily="2" charset="2"/>
              <a:buChar char="ü"/>
            </a:pPr>
            <a:r>
              <a:rPr lang="sl-SI" dirty="0" smtClean="0"/>
              <a:t>Samoiniciativnost, pobuda za sodelovanje z moje strani </a:t>
            </a:r>
            <a:r>
              <a:rPr lang="sl-SI" i="1" dirty="0" smtClean="0"/>
              <a:t>(nasproti „nič se ne dogaja“)</a:t>
            </a:r>
            <a:endParaRPr lang="sl-SI" i="1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Izbor institucij, „sodelavcev v okolju“</a:t>
            </a:r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301" y="2199736"/>
            <a:ext cx="2406975" cy="1147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068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Officeova 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ova tema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ova 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ovenska Filantropija predloga" id="{4E8E23FC-DB59-48F7-89DC-F0051EF2F89C}" vid="{5BAEDEEB-38A5-4A74-B224-8BA82D7B1AB1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Slovenska Filantropija predloga</Template>
  <TotalTime>149</TotalTime>
  <Words>510</Words>
  <Application>Microsoft Office PowerPoint</Application>
  <PresentationFormat>Diaprojekcija na zaslonu (4:3)</PresentationFormat>
  <Paragraphs>107</Paragraphs>
  <Slides>13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13</vt:i4>
      </vt:variant>
    </vt:vector>
  </HeadingPairs>
  <TitlesOfParts>
    <vt:vector size="18" baseType="lpstr">
      <vt:lpstr>Arial</vt:lpstr>
      <vt:lpstr>Calibri</vt:lpstr>
      <vt:lpstr>Tw Cen MT Condensed</vt:lpstr>
      <vt:lpstr>Wingdings</vt:lpstr>
      <vt:lpstr>Officeova tema</vt:lpstr>
      <vt:lpstr>Mentorstvo mladim prostovoljcem   dr. Mojca Čerče, univ. dipl. psih. Gimnazija Slovenj Gradec  11. Slovenski kongres prostovoljstva </vt:lpstr>
      <vt:lpstr>Cilji mentorja</vt:lpstr>
      <vt:lpstr>Vrednote in prioritete mentorja</vt:lpstr>
      <vt:lpstr>Izbira (dijakov) prostovoljcev</vt:lpstr>
      <vt:lpstr>Predstavitev prostovoljstva</vt:lpstr>
      <vt:lpstr>Načrtovanje aktivnosti</vt:lpstr>
      <vt:lpstr>Izvedba aktivnosti, prostovoljstva</vt:lpstr>
      <vt:lpstr>Časovno načrtovanje aktivnosti</vt:lpstr>
      <vt:lpstr>Izbor institucij, „sodelavcev v okolju“</vt:lpstr>
      <vt:lpstr>Izbor institucij, „sodelavcev v okolju“</vt:lpstr>
      <vt:lpstr>Iskanje finančne podpore</vt:lpstr>
      <vt:lpstr>Nagrada, priznanje</vt:lpstr>
      <vt:lpstr>Namesto zaključka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Uporabnik</dc:creator>
  <cp:lastModifiedBy>Nevenka Gladek</cp:lastModifiedBy>
  <cp:revision>33</cp:revision>
  <dcterms:created xsi:type="dcterms:W3CDTF">2017-11-12T09:05:21Z</dcterms:created>
  <dcterms:modified xsi:type="dcterms:W3CDTF">2017-12-04T10:58:41Z</dcterms:modified>
</cp:coreProperties>
</file>