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7" r:id="rId3"/>
    <p:sldId id="259" r:id="rId4"/>
    <p:sldId id="261" r:id="rId5"/>
    <p:sldId id="258" r:id="rId6"/>
    <p:sldId id="260" r:id="rId7"/>
    <p:sldId id="269" r:id="rId8"/>
    <p:sldId id="266" r:id="rId9"/>
    <p:sldId id="267" r:id="rId10"/>
    <p:sldId id="268" r:id="rId11"/>
    <p:sldId id="264" r:id="rId1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8E5"/>
    <a:srgbClr val="ECF3FA"/>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3" d="100"/>
          <a:sy n="73" d="100"/>
        </p:scale>
        <p:origin x="1194" y="78"/>
      </p:cViewPr>
      <p:guideLst>
        <p:guide orient="horz" pos="2160"/>
        <p:guide pos="2880"/>
      </p:guideLst>
    </p:cSldViewPr>
  </p:slideViewPr>
  <p:notesTextViewPr>
    <p:cViewPr>
      <p:scale>
        <a:sx n="1" d="1"/>
        <a:sy n="1" d="1"/>
      </p:scale>
      <p:origin x="0" y="0"/>
    </p:cViewPr>
  </p:notesTextViewPr>
  <p:notesViewPr>
    <p:cSldViewPr snapToGrid="0">
      <p:cViewPr varScale="1">
        <p:scale>
          <a:sx n="86" d="100"/>
          <a:sy n="86" d="100"/>
        </p:scale>
        <p:origin x="314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1F55F-9295-4920-9CCB-089DEEF69C4E}"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sl-SI"/>
        </a:p>
      </dgm:t>
    </dgm:pt>
    <dgm:pt modelId="{31A2A8DD-1D36-4375-9B71-99879ED0F559}">
      <dgm:prSet phldrT="[besedilo]"/>
      <dgm:spPr/>
      <dgm:t>
        <a:bodyPr/>
        <a:lstStyle/>
        <a:p>
          <a:r>
            <a:rPr lang="sl-SI" b="1" dirty="0" smtClean="0"/>
            <a:t>komunikacija</a:t>
          </a:r>
          <a:endParaRPr lang="sl-SI" b="1" dirty="0"/>
        </a:p>
      </dgm:t>
    </dgm:pt>
    <dgm:pt modelId="{50A903E7-3C86-4900-96F8-686216CD6299}" type="parTrans" cxnId="{20988B21-C26B-407A-8947-69E5C60E3FF1}">
      <dgm:prSet/>
      <dgm:spPr/>
      <dgm:t>
        <a:bodyPr/>
        <a:lstStyle/>
        <a:p>
          <a:endParaRPr lang="sl-SI"/>
        </a:p>
      </dgm:t>
    </dgm:pt>
    <dgm:pt modelId="{1EA5105B-3750-420B-9548-C1D0635BF07E}" type="sibTrans" cxnId="{20988B21-C26B-407A-8947-69E5C60E3FF1}">
      <dgm:prSet/>
      <dgm:spPr/>
      <dgm:t>
        <a:bodyPr/>
        <a:lstStyle/>
        <a:p>
          <a:endParaRPr lang="sl-SI"/>
        </a:p>
      </dgm:t>
    </dgm:pt>
    <dgm:pt modelId="{042F8A62-B39A-4F68-8F77-DA6D045BD3BC}">
      <dgm:prSet phldrT="[besedilo]"/>
      <dgm:spPr/>
      <dgm:t>
        <a:bodyPr/>
        <a:lstStyle/>
        <a:p>
          <a:r>
            <a:rPr lang="sl-SI" b="1" dirty="0" smtClean="0"/>
            <a:t>ekipa</a:t>
          </a:r>
          <a:endParaRPr lang="sl-SI" b="1" dirty="0"/>
        </a:p>
      </dgm:t>
    </dgm:pt>
    <dgm:pt modelId="{ECD6E347-E63F-4E33-A534-B7F2DD870DCD}" type="parTrans" cxnId="{8C240B42-026B-4E7F-87BC-CEF76B073DA3}">
      <dgm:prSet/>
      <dgm:spPr/>
      <dgm:t>
        <a:bodyPr/>
        <a:lstStyle/>
        <a:p>
          <a:endParaRPr lang="sl-SI"/>
        </a:p>
      </dgm:t>
    </dgm:pt>
    <dgm:pt modelId="{D207D43F-B4A2-419E-8ED2-B3ACA0C88A4E}" type="sibTrans" cxnId="{8C240B42-026B-4E7F-87BC-CEF76B073DA3}">
      <dgm:prSet/>
      <dgm:spPr/>
      <dgm:t>
        <a:bodyPr/>
        <a:lstStyle/>
        <a:p>
          <a:endParaRPr lang="sl-SI"/>
        </a:p>
      </dgm:t>
    </dgm:pt>
    <dgm:pt modelId="{94598629-B974-435C-8EAF-7860CDDBAA1E}">
      <dgm:prSet phldrT="[besedilo]"/>
      <dgm:spPr/>
      <dgm:t>
        <a:bodyPr/>
        <a:lstStyle/>
        <a:p>
          <a:r>
            <a:rPr lang="sl-SI" b="1" dirty="0" smtClean="0"/>
            <a:t>spoštovanje</a:t>
          </a:r>
          <a:endParaRPr lang="sl-SI" b="1" dirty="0"/>
        </a:p>
      </dgm:t>
    </dgm:pt>
    <dgm:pt modelId="{62F4FF49-32F2-4854-8E7E-AEFDBD6E6330}" type="parTrans" cxnId="{70938072-5F63-4AD8-8D3D-8378D382855B}">
      <dgm:prSet/>
      <dgm:spPr/>
      <dgm:t>
        <a:bodyPr/>
        <a:lstStyle/>
        <a:p>
          <a:endParaRPr lang="sl-SI"/>
        </a:p>
      </dgm:t>
    </dgm:pt>
    <dgm:pt modelId="{2617E959-A51C-4BEE-8644-A6BAF057C818}" type="sibTrans" cxnId="{70938072-5F63-4AD8-8D3D-8378D382855B}">
      <dgm:prSet/>
      <dgm:spPr/>
      <dgm:t>
        <a:bodyPr/>
        <a:lstStyle/>
        <a:p>
          <a:endParaRPr lang="sl-SI"/>
        </a:p>
      </dgm:t>
    </dgm:pt>
    <dgm:pt modelId="{775B00E9-5845-4FB8-9E85-8832174EAAAA}">
      <dgm:prSet phldrT="[besedilo]"/>
      <dgm:spPr/>
      <dgm:t>
        <a:bodyPr/>
        <a:lstStyle/>
        <a:p>
          <a:r>
            <a:rPr lang="sl-SI" b="1" dirty="0" smtClean="0"/>
            <a:t>ekipa</a:t>
          </a:r>
          <a:endParaRPr lang="sl-SI" b="1" dirty="0"/>
        </a:p>
      </dgm:t>
    </dgm:pt>
    <dgm:pt modelId="{0B7F7763-F88B-45DA-B671-B419DE4FC5B9}" type="parTrans" cxnId="{CF8FCE86-DBB1-4794-A36E-B411535A4AC4}">
      <dgm:prSet/>
      <dgm:spPr/>
      <dgm:t>
        <a:bodyPr/>
        <a:lstStyle/>
        <a:p>
          <a:endParaRPr lang="sl-SI"/>
        </a:p>
      </dgm:t>
    </dgm:pt>
    <dgm:pt modelId="{6E33439E-7509-441D-A7A0-3F958EE08859}" type="sibTrans" cxnId="{CF8FCE86-DBB1-4794-A36E-B411535A4AC4}">
      <dgm:prSet/>
      <dgm:spPr/>
      <dgm:t>
        <a:bodyPr/>
        <a:lstStyle/>
        <a:p>
          <a:endParaRPr lang="sl-SI"/>
        </a:p>
      </dgm:t>
    </dgm:pt>
    <dgm:pt modelId="{E510F92E-1EED-408D-8DA7-703D0A8D4FB6}" type="pres">
      <dgm:prSet presAssocID="{FB91F55F-9295-4920-9CCB-089DEEF69C4E}" presName="cycle" presStyleCnt="0">
        <dgm:presLayoutVars>
          <dgm:dir/>
          <dgm:resizeHandles val="exact"/>
        </dgm:presLayoutVars>
      </dgm:prSet>
      <dgm:spPr/>
    </dgm:pt>
    <dgm:pt modelId="{1A030AE8-B85E-4050-874B-BE7EBD9C6EE6}" type="pres">
      <dgm:prSet presAssocID="{31A2A8DD-1D36-4375-9B71-99879ED0F559}" presName="dummy" presStyleCnt="0"/>
      <dgm:spPr/>
    </dgm:pt>
    <dgm:pt modelId="{FFAC5C62-C3A4-4158-9E36-54B2C75352A9}" type="pres">
      <dgm:prSet presAssocID="{31A2A8DD-1D36-4375-9B71-99879ED0F559}" presName="node" presStyleLbl="revTx" presStyleIdx="0" presStyleCnt="4">
        <dgm:presLayoutVars>
          <dgm:bulletEnabled val="1"/>
        </dgm:presLayoutVars>
      </dgm:prSet>
      <dgm:spPr/>
    </dgm:pt>
    <dgm:pt modelId="{73A1BD61-5D5F-4542-94E4-44BFE2DE3218}" type="pres">
      <dgm:prSet presAssocID="{1EA5105B-3750-420B-9548-C1D0635BF07E}" presName="sibTrans" presStyleLbl="node1" presStyleIdx="0" presStyleCnt="4"/>
      <dgm:spPr/>
    </dgm:pt>
    <dgm:pt modelId="{BA927D44-F0C6-4031-94D3-094027FE53EF}" type="pres">
      <dgm:prSet presAssocID="{042F8A62-B39A-4F68-8F77-DA6D045BD3BC}" presName="dummy" presStyleCnt="0"/>
      <dgm:spPr/>
    </dgm:pt>
    <dgm:pt modelId="{7F1AFAC4-92EC-401E-8538-AD6E2CFB9EDA}" type="pres">
      <dgm:prSet presAssocID="{042F8A62-B39A-4F68-8F77-DA6D045BD3BC}" presName="node" presStyleLbl="revTx" presStyleIdx="1" presStyleCnt="4">
        <dgm:presLayoutVars>
          <dgm:bulletEnabled val="1"/>
        </dgm:presLayoutVars>
      </dgm:prSet>
      <dgm:spPr/>
    </dgm:pt>
    <dgm:pt modelId="{73241441-F6D5-45A8-8AD4-01FDB9115971}" type="pres">
      <dgm:prSet presAssocID="{D207D43F-B4A2-419E-8ED2-B3ACA0C88A4E}" presName="sibTrans" presStyleLbl="node1" presStyleIdx="1" presStyleCnt="4"/>
      <dgm:spPr/>
    </dgm:pt>
    <dgm:pt modelId="{36BA56D5-B9CD-400E-823A-4A5DD352D3A1}" type="pres">
      <dgm:prSet presAssocID="{94598629-B974-435C-8EAF-7860CDDBAA1E}" presName="dummy" presStyleCnt="0"/>
      <dgm:spPr/>
    </dgm:pt>
    <dgm:pt modelId="{6E2E3241-834C-43A2-B1DB-468BBCB65E7F}" type="pres">
      <dgm:prSet presAssocID="{94598629-B974-435C-8EAF-7860CDDBAA1E}" presName="node" presStyleLbl="revTx" presStyleIdx="2" presStyleCnt="4">
        <dgm:presLayoutVars>
          <dgm:bulletEnabled val="1"/>
        </dgm:presLayoutVars>
      </dgm:prSet>
      <dgm:spPr/>
    </dgm:pt>
    <dgm:pt modelId="{6CAD64D0-DB6D-4582-9370-01BA2F387BBD}" type="pres">
      <dgm:prSet presAssocID="{2617E959-A51C-4BEE-8644-A6BAF057C818}" presName="sibTrans" presStyleLbl="node1" presStyleIdx="2" presStyleCnt="4"/>
      <dgm:spPr/>
    </dgm:pt>
    <dgm:pt modelId="{AEB3E0C6-A296-4E25-9C9D-EBF7B1789565}" type="pres">
      <dgm:prSet presAssocID="{775B00E9-5845-4FB8-9E85-8832174EAAAA}" presName="dummy" presStyleCnt="0"/>
      <dgm:spPr/>
    </dgm:pt>
    <dgm:pt modelId="{9587A6EA-B39E-4573-905A-DF5E1DE875C3}" type="pres">
      <dgm:prSet presAssocID="{775B00E9-5845-4FB8-9E85-8832174EAAAA}" presName="node" presStyleLbl="revTx" presStyleIdx="3" presStyleCnt="4">
        <dgm:presLayoutVars>
          <dgm:bulletEnabled val="1"/>
        </dgm:presLayoutVars>
      </dgm:prSet>
      <dgm:spPr/>
    </dgm:pt>
    <dgm:pt modelId="{F563E01D-79D2-49A7-98DB-8D1663429A8C}" type="pres">
      <dgm:prSet presAssocID="{6E33439E-7509-441D-A7A0-3F958EE08859}" presName="sibTrans" presStyleLbl="node1" presStyleIdx="3" presStyleCnt="4"/>
      <dgm:spPr/>
    </dgm:pt>
  </dgm:ptLst>
  <dgm:cxnLst>
    <dgm:cxn modelId="{96C149F0-D95A-424B-92E8-0EDCA5FA3C19}" type="presOf" srcId="{FB91F55F-9295-4920-9CCB-089DEEF69C4E}" destId="{E510F92E-1EED-408D-8DA7-703D0A8D4FB6}" srcOrd="0" destOrd="0" presId="urn:microsoft.com/office/officeart/2005/8/layout/cycle1"/>
    <dgm:cxn modelId="{C6EA9810-CD27-4CCA-97A9-DF9FEA7B8ACD}" type="presOf" srcId="{31A2A8DD-1D36-4375-9B71-99879ED0F559}" destId="{FFAC5C62-C3A4-4158-9E36-54B2C75352A9}" srcOrd="0" destOrd="0" presId="urn:microsoft.com/office/officeart/2005/8/layout/cycle1"/>
    <dgm:cxn modelId="{CE4B9BFA-4D48-4245-8B75-EA09940BA79B}" type="presOf" srcId="{2617E959-A51C-4BEE-8644-A6BAF057C818}" destId="{6CAD64D0-DB6D-4582-9370-01BA2F387BBD}" srcOrd="0" destOrd="0" presId="urn:microsoft.com/office/officeart/2005/8/layout/cycle1"/>
    <dgm:cxn modelId="{CF8FCE86-DBB1-4794-A36E-B411535A4AC4}" srcId="{FB91F55F-9295-4920-9CCB-089DEEF69C4E}" destId="{775B00E9-5845-4FB8-9E85-8832174EAAAA}" srcOrd="3" destOrd="0" parTransId="{0B7F7763-F88B-45DA-B671-B419DE4FC5B9}" sibTransId="{6E33439E-7509-441D-A7A0-3F958EE08859}"/>
    <dgm:cxn modelId="{8C240B42-026B-4E7F-87BC-CEF76B073DA3}" srcId="{FB91F55F-9295-4920-9CCB-089DEEF69C4E}" destId="{042F8A62-B39A-4F68-8F77-DA6D045BD3BC}" srcOrd="1" destOrd="0" parTransId="{ECD6E347-E63F-4E33-A534-B7F2DD870DCD}" sibTransId="{D207D43F-B4A2-419E-8ED2-B3ACA0C88A4E}"/>
    <dgm:cxn modelId="{499DFEB7-2487-459D-A595-E9672C006C42}" type="presOf" srcId="{042F8A62-B39A-4F68-8F77-DA6D045BD3BC}" destId="{7F1AFAC4-92EC-401E-8538-AD6E2CFB9EDA}" srcOrd="0" destOrd="0" presId="urn:microsoft.com/office/officeart/2005/8/layout/cycle1"/>
    <dgm:cxn modelId="{20988B21-C26B-407A-8947-69E5C60E3FF1}" srcId="{FB91F55F-9295-4920-9CCB-089DEEF69C4E}" destId="{31A2A8DD-1D36-4375-9B71-99879ED0F559}" srcOrd="0" destOrd="0" parTransId="{50A903E7-3C86-4900-96F8-686216CD6299}" sibTransId="{1EA5105B-3750-420B-9548-C1D0635BF07E}"/>
    <dgm:cxn modelId="{E6CC23D4-621A-4FA6-9846-0582ACBD3513}" type="presOf" srcId="{6E33439E-7509-441D-A7A0-3F958EE08859}" destId="{F563E01D-79D2-49A7-98DB-8D1663429A8C}" srcOrd="0" destOrd="0" presId="urn:microsoft.com/office/officeart/2005/8/layout/cycle1"/>
    <dgm:cxn modelId="{70938072-5F63-4AD8-8D3D-8378D382855B}" srcId="{FB91F55F-9295-4920-9CCB-089DEEF69C4E}" destId="{94598629-B974-435C-8EAF-7860CDDBAA1E}" srcOrd="2" destOrd="0" parTransId="{62F4FF49-32F2-4854-8E7E-AEFDBD6E6330}" sibTransId="{2617E959-A51C-4BEE-8644-A6BAF057C818}"/>
    <dgm:cxn modelId="{2610E421-3A09-4DAB-A0B0-67D14FDA78F4}" type="presOf" srcId="{775B00E9-5845-4FB8-9E85-8832174EAAAA}" destId="{9587A6EA-B39E-4573-905A-DF5E1DE875C3}" srcOrd="0" destOrd="0" presId="urn:microsoft.com/office/officeart/2005/8/layout/cycle1"/>
    <dgm:cxn modelId="{A0442A81-7960-44CC-B32C-9FF8929638E7}" type="presOf" srcId="{1EA5105B-3750-420B-9548-C1D0635BF07E}" destId="{73A1BD61-5D5F-4542-94E4-44BFE2DE3218}" srcOrd="0" destOrd="0" presId="urn:microsoft.com/office/officeart/2005/8/layout/cycle1"/>
    <dgm:cxn modelId="{348851BD-BCB7-4A7F-A475-E01166BF8AE4}" type="presOf" srcId="{94598629-B974-435C-8EAF-7860CDDBAA1E}" destId="{6E2E3241-834C-43A2-B1DB-468BBCB65E7F}" srcOrd="0" destOrd="0" presId="urn:microsoft.com/office/officeart/2005/8/layout/cycle1"/>
    <dgm:cxn modelId="{58C55A26-3DD8-4B24-8E9B-753F51812992}" type="presOf" srcId="{D207D43F-B4A2-419E-8ED2-B3ACA0C88A4E}" destId="{73241441-F6D5-45A8-8AD4-01FDB9115971}" srcOrd="0" destOrd="0" presId="urn:microsoft.com/office/officeart/2005/8/layout/cycle1"/>
    <dgm:cxn modelId="{1FC6ED49-5261-4A5A-A422-5DCF071287FF}" type="presParOf" srcId="{E510F92E-1EED-408D-8DA7-703D0A8D4FB6}" destId="{1A030AE8-B85E-4050-874B-BE7EBD9C6EE6}" srcOrd="0" destOrd="0" presId="urn:microsoft.com/office/officeart/2005/8/layout/cycle1"/>
    <dgm:cxn modelId="{B36DE632-9D20-4255-A105-F5F4B1C2B123}" type="presParOf" srcId="{E510F92E-1EED-408D-8DA7-703D0A8D4FB6}" destId="{FFAC5C62-C3A4-4158-9E36-54B2C75352A9}" srcOrd="1" destOrd="0" presId="urn:microsoft.com/office/officeart/2005/8/layout/cycle1"/>
    <dgm:cxn modelId="{494D539B-21F0-4CE8-9970-392659831D70}" type="presParOf" srcId="{E510F92E-1EED-408D-8DA7-703D0A8D4FB6}" destId="{73A1BD61-5D5F-4542-94E4-44BFE2DE3218}" srcOrd="2" destOrd="0" presId="urn:microsoft.com/office/officeart/2005/8/layout/cycle1"/>
    <dgm:cxn modelId="{1877A999-6C8F-40D9-B724-38577716085B}" type="presParOf" srcId="{E510F92E-1EED-408D-8DA7-703D0A8D4FB6}" destId="{BA927D44-F0C6-4031-94D3-094027FE53EF}" srcOrd="3" destOrd="0" presId="urn:microsoft.com/office/officeart/2005/8/layout/cycle1"/>
    <dgm:cxn modelId="{9252A89C-6E7F-4971-A999-78ECC595CBEE}" type="presParOf" srcId="{E510F92E-1EED-408D-8DA7-703D0A8D4FB6}" destId="{7F1AFAC4-92EC-401E-8538-AD6E2CFB9EDA}" srcOrd="4" destOrd="0" presId="urn:microsoft.com/office/officeart/2005/8/layout/cycle1"/>
    <dgm:cxn modelId="{43D6481F-0061-4558-A738-E25E00EC547E}" type="presParOf" srcId="{E510F92E-1EED-408D-8DA7-703D0A8D4FB6}" destId="{73241441-F6D5-45A8-8AD4-01FDB9115971}" srcOrd="5" destOrd="0" presId="urn:microsoft.com/office/officeart/2005/8/layout/cycle1"/>
    <dgm:cxn modelId="{FD8F859D-0876-464F-9F13-BA3CAE9E1989}" type="presParOf" srcId="{E510F92E-1EED-408D-8DA7-703D0A8D4FB6}" destId="{36BA56D5-B9CD-400E-823A-4A5DD352D3A1}" srcOrd="6" destOrd="0" presId="urn:microsoft.com/office/officeart/2005/8/layout/cycle1"/>
    <dgm:cxn modelId="{31B418A0-5E59-4514-B0A2-3C79BB5AC38D}" type="presParOf" srcId="{E510F92E-1EED-408D-8DA7-703D0A8D4FB6}" destId="{6E2E3241-834C-43A2-B1DB-468BBCB65E7F}" srcOrd="7" destOrd="0" presId="urn:microsoft.com/office/officeart/2005/8/layout/cycle1"/>
    <dgm:cxn modelId="{A3BF596D-B5DD-4C48-8365-F4261A0FE623}" type="presParOf" srcId="{E510F92E-1EED-408D-8DA7-703D0A8D4FB6}" destId="{6CAD64D0-DB6D-4582-9370-01BA2F387BBD}" srcOrd="8" destOrd="0" presId="urn:microsoft.com/office/officeart/2005/8/layout/cycle1"/>
    <dgm:cxn modelId="{62F6D730-D4F3-4699-B6C4-E71A7D57ABDD}" type="presParOf" srcId="{E510F92E-1EED-408D-8DA7-703D0A8D4FB6}" destId="{AEB3E0C6-A296-4E25-9C9D-EBF7B1789565}" srcOrd="9" destOrd="0" presId="urn:microsoft.com/office/officeart/2005/8/layout/cycle1"/>
    <dgm:cxn modelId="{29F623FB-FEEB-4B99-852D-3D86495B10F9}" type="presParOf" srcId="{E510F92E-1EED-408D-8DA7-703D0A8D4FB6}" destId="{9587A6EA-B39E-4573-905A-DF5E1DE875C3}" srcOrd="10" destOrd="0" presId="urn:microsoft.com/office/officeart/2005/8/layout/cycle1"/>
    <dgm:cxn modelId="{7EBD368A-3773-4B75-9B86-81EEE39F2B3C}" type="presParOf" srcId="{E510F92E-1EED-408D-8DA7-703D0A8D4FB6}" destId="{F563E01D-79D2-49A7-98DB-8D1663429A8C}"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5C62-C3A4-4158-9E36-54B2C75352A9}">
      <dsp:nvSpPr>
        <dsp:cNvPr id="0" name=""/>
        <dsp:cNvSpPr/>
      </dsp:nvSpPr>
      <dsp:spPr>
        <a:xfrm>
          <a:off x="1478466" y="45788"/>
          <a:ext cx="731264" cy="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l-SI" sz="1000" b="1" kern="1200" dirty="0" smtClean="0"/>
            <a:t>komunikacija</a:t>
          </a:r>
          <a:endParaRPr lang="sl-SI" sz="1000" b="1" kern="1200" dirty="0"/>
        </a:p>
      </dsp:txBody>
      <dsp:txXfrm>
        <a:off x="1478466" y="45788"/>
        <a:ext cx="731264" cy="731264"/>
      </dsp:txXfrm>
    </dsp:sp>
    <dsp:sp modelId="{73A1BD61-5D5F-4542-94E4-44BFE2DE3218}">
      <dsp:nvSpPr>
        <dsp:cNvPr id="0" name=""/>
        <dsp:cNvSpPr/>
      </dsp:nvSpPr>
      <dsp:spPr>
        <a:xfrm>
          <a:off x="191491" y="-97"/>
          <a:ext cx="2064125" cy="2064125"/>
        </a:xfrm>
        <a:prstGeom prst="circularArrow">
          <a:avLst>
            <a:gd name="adj1" fmla="val 6908"/>
            <a:gd name="adj2" fmla="val 465850"/>
            <a:gd name="adj3" fmla="val 547320"/>
            <a:gd name="adj4" fmla="val 20586830"/>
            <a:gd name="adj5" fmla="val 806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AFAC4-92EC-401E-8538-AD6E2CFB9EDA}">
      <dsp:nvSpPr>
        <dsp:cNvPr id="0" name=""/>
        <dsp:cNvSpPr/>
      </dsp:nvSpPr>
      <dsp:spPr>
        <a:xfrm>
          <a:off x="1478466" y="1286878"/>
          <a:ext cx="731264" cy="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l-SI" sz="1000" b="1" kern="1200" dirty="0" smtClean="0"/>
            <a:t>ekipa</a:t>
          </a:r>
          <a:endParaRPr lang="sl-SI" sz="1000" b="1" kern="1200" dirty="0"/>
        </a:p>
      </dsp:txBody>
      <dsp:txXfrm>
        <a:off x="1478466" y="1286878"/>
        <a:ext cx="731264" cy="731264"/>
      </dsp:txXfrm>
    </dsp:sp>
    <dsp:sp modelId="{73241441-F6D5-45A8-8AD4-01FDB9115971}">
      <dsp:nvSpPr>
        <dsp:cNvPr id="0" name=""/>
        <dsp:cNvSpPr/>
      </dsp:nvSpPr>
      <dsp:spPr>
        <a:xfrm>
          <a:off x="191491" y="-97"/>
          <a:ext cx="2064125" cy="2064125"/>
        </a:xfrm>
        <a:prstGeom prst="circularArrow">
          <a:avLst>
            <a:gd name="adj1" fmla="val 6908"/>
            <a:gd name="adj2" fmla="val 465850"/>
            <a:gd name="adj3" fmla="val 5947320"/>
            <a:gd name="adj4" fmla="val 4386830"/>
            <a:gd name="adj5" fmla="val 80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E3241-834C-43A2-B1DB-468BBCB65E7F}">
      <dsp:nvSpPr>
        <dsp:cNvPr id="0" name=""/>
        <dsp:cNvSpPr/>
      </dsp:nvSpPr>
      <dsp:spPr>
        <a:xfrm>
          <a:off x="237376" y="1286878"/>
          <a:ext cx="731264" cy="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l-SI" sz="1000" b="1" kern="1200" dirty="0" smtClean="0"/>
            <a:t>spoštovanje</a:t>
          </a:r>
          <a:endParaRPr lang="sl-SI" sz="1000" b="1" kern="1200" dirty="0"/>
        </a:p>
      </dsp:txBody>
      <dsp:txXfrm>
        <a:off x="237376" y="1286878"/>
        <a:ext cx="731264" cy="731264"/>
      </dsp:txXfrm>
    </dsp:sp>
    <dsp:sp modelId="{6CAD64D0-DB6D-4582-9370-01BA2F387BBD}">
      <dsp:nvSpPr>
        <dsp:cNvPr id="0" name=""/>
        <dsp:cNvSpPr/>
      </dsp:nvSpPr>
      <dsp:spPr>
        <a:xfrm>
          <a:off x="191491" y="-97"/>
          <a:ext cx="2064125" cy="2064125"/>
        </a:xfrm>
        <a:prstGeom prst="circularArrow">
          <a:avLst>
            <a:gd name="adj1" fmla="val 6908"/>
            <a:gd name="adj2" fmla="val 465850"/>
            <a:gd name="adj3" fmla="val 11347320"/>
            <a:gd name="adj4" fmla="val 9786830"/>
            <a:gd name="adj5" fmla="val 806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7A6EA-B39E-4573-905A-DF5E1DE875C3}">
      <dsp:nvSpPr>
        <dsp:cNvPr id="0" name=""/>
        <dsp:cNvSpPr/>
      </dsp:nvSpPr>
      <dsp:spPr>
        <a:xfrm>
          <a:off x="237376" y="45788"/>
          <a:ext cx="731264" cy="731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l-SI" sz="1000" b="1" kern="1200" dirty="0" smtClean="0"/>
            <a:t>ekipa</a:t>
          </a:r>
          <a:endParaRPr lang="sl-SI" sz="1000" b="1" kern="1200" dirty="0"/>
        </a:p>
      </dsp:txBody>
      <dsp:txXfrm>
        <a:off x="237376" y="45788"/>
        <a:ext cx="731264" cy="731264"/>
      </dsp:txXfrm>
    </dsp:sp>
    <dsp:sp modelId="{F563E01D-79D2-49A7-98DB-8D1663429A8C}">
      <dsp:nvSpPr>
        <dsp:cNvPr id="0" name=""/>
        <dsp:cNvSpPr/>
      </dsp:nvSpPr>
      <dsp:spPr>
        <a:xfrm>
          <a:off x="191491" y="-97"/>
          <a:ext cx="2064125" cy="2064125"/>
        </a:xfrm>
        <a:prstGeom prst="circularArrow">
          <a:avLst>
            <a:gd name="adj1" fmla="val 6908"/>
            <a:gd name="adj2" fmla="val 465850"/>
            <a:gd name="adj3" fmla="val 16747320"/>
            <a:gd name="adj4" fmla="val 15186830"/>
            <a:gd name="adj5" fmla="val 806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4FA807-BA15-4B01-8FB8-62EE3347C983}" type="datetimeFigureOut">
              <a:rPr lang="sl-SI" smtClean="0"/>
              <a:pPr/>
              <a:t>4. 12. 2017</a:t>
            </a:fld>
            <a:endParaRPr lang="sl-SI"/>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476DB1-A9D0-4B80-908C-8310E600BBD4}" type="slidenum">
              <a:rPr lang="sl-SI" smtClean="0"/>
              <a:pPr/>
              <a:t>‹#›</a:t>
            </a:fld>
            <a:endParaRPr lang="sl-SI"/>
          </a:p>
        </p:txBody>
      </p:sp>
    </p:spTree>
    <p:extLst>
      <p:ext uri="{BB962C8B-B14F-4D97-AF65-F5344CB8AC3E}">
        <p14:creationId xmlns:p14="http://schemas.microsoft.com/office/powerpoint/2010/main" val="41921808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18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3"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Tree>
    <p:extLst>
      <p:ext uri="{BB962C8B-B14F-4D97-AF65-F5344CB8AC3E}">
        <p14:creationId xmlns:p14="http://schemas.microsoft.com/office/powerpoint/2010/main" val="7711409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o besedilo">
    <p:spTree>
      <p:nvGrpSpPr>
        <p:cNvPr id="1" name=""/>
        <p:cNvGrpSpPr/>
        <p:nvPr/>
      </p:nvGrpSpPr>
      <p:grpSpPr>
        <a:xfrm>
          <a:off x="0" y="0"/>
          <a:ext cx="0" cy="0"/>
          <a:chOff x="0" y="0"/>
          <a:chExt cx="0" cy="0"/>
        </a:xfrm>
      </p:grpSpPr>
      <p:sp>
        <p:nvSpPr>
          <p:cNvPr id="18" name="Označba mesta besedila 17"/>
          <p:cNvSpPr>
            <a:spLocks noGrp="1"/>
          </p:cNvSpPr>
          <p:nvPr>
            <p:ph type="body" sz="quarter" idx="20"/>
          </p:nvPr>
        </p:nvSpPr>
        <p:spPr>
          <a:xfrm>
            <a:off x="0" y="365124"/>
            <a:ext cx="8399463" cy="5688537"/>
          </a:xfrm>
          <a:prstGeom prst="rect">
            <a:avLst/>
          </a:prstGeom>
        </p:spPr>
        <p:txBody>
          <a:bodyPr/>
          <a:lstStyle>
            <a:lvl1pPr marL="0" indent="0">
              <a:buSzPct val="80000"/>
              <a:buFontTx/>
              <a:buNone/>
              <a:defRPr/>
            </a:lvl1pPr>
          </a:lstStyle>
          <a:p>
            <a:pPr lvl="0"/>
            <a:r>
              <a:rPr lang="sl-SI" smtClean="0"/>
              <a:t>Uredite sloge besedila matrice</a:t>
            </a:r>
          </a:p>
        </p:txBody>
      </p:sp>
    </p:spTree>
    <p:extLst>
      <p:ext uri="{BB962C8B-B14F-4D97-AF65-F5344CB8AC3E}">
        <p14:creationId xmlns:p14="http://schemas.microsoft.com/office/powerpoint/2010/main" val="20531590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2" name="Označba mesta vsebine 11"/>
          <p:cNvSpPr>
            <a:spLocks noGrp="1"/>
          </p:cNvSpPr>
          <p:nvPr>
            <p:ph sz="quarter" idx="10"/>
          </p:nvPr>
        </p:nvSpPr>
        <p:spPr>
          <a:xfrm>
            <a:off x="1" y="1879599"/>
            <a:ext cx="8396816" cy="4174067"/>
          </a:xfrm>
          <a:prstGeom prst="rect">
            <a:avLst/>
          </a:prstGeom>
        </p:spPr>
        <p:txBody>
          <a:bodyPr/>
          <a:lstStyle>
            <a:lvl1pPr marL="342900" indent="-342900">
              <a:buSzPct val="80000"/>
              <a:buFont typeface="Wingdings" panose="05000000000000000000" pitchFamily="2" charset="2"/>
              <a:buChar char="§"/>
              <a:defRPr/>
            </a:lvl1pPr>
          </a:lstStyle>
          <a:p>
            <a:pPr lvl="0"/>
            <a:r>
              <a:rPr lang="sl-SI" dirty="0" smtClean="0"/>
              <a:t>Uredite sloge besedila matrice</a:t>
            </a:r>
          </a:p>
        </p:txBody>
      </p:sp>
      <p:sp>
        <p:nvSpPr>
          <p:cNvPr id="15"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Tree>
    <p:extLst>
      <p:ext uri="{BB962C8B-B14F-4D97-AF65-F5344CB8AC3E}">
        <p14:creationId xmlns:p14="http://schemas.microsoft.com/office/powerpoint/2010/main" val="645377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slov in slika">
    <p:spTree>
      <p:nvGrpSpPr>
        <p:cNvPr id="1" name=""/>
        <p:cNvGrpSpPr/>
        <p:nvPr/>
      </p:nvGrpSpPr>
      <p:grpSpPr>
        <a:xfrm>
          <a:off x="0" y="0"/>
          <a:ext cx="0" cy="0"/>
          <a:chOff x="0" y="0"/>
          <a:chExt cx="0" cy="0"/>
        </a:xfrm>
      </p:grpSpPr>
      <p:sp>
        <p:nvSpPr>
          <p:cNvPr id="15" name="Označba mesta slike 14"/>
          <p:cNvSpPr>
            <a:spLocks noGrp="1"/>
          </p:cNvSpPr>
          <p:nvPr>
            <p:ph type="pic" sz="quarter" idx="11"/>
          </p:nvPr>
        </p:nvSpPr>
        <p:spPr>
          <a:xfrm>
            <a:off x="1" y="1879599"/>
            <a:ext cx="8396815" cy="3530602"/>
          </a:xfrm>
          <a:prstGeom prst="rect">
            <a:avLst/>
          </a:prstGeom>
        </p:spPr>
        <p:txBody>
          <a:bodyPr anchor="t"/>
          <a:lstStyle>
            <a:lvl1pPr algn="l">
              <a:defRPr/>
            </a:lvl1pPr>
          </a:lstStyle>
          <a:p>
            <a:r>
              <a:rPr lang="sl-SI" smtClean="0"/>
              <a:t>Kliknite ikono, če želite dodati sliko</a:t>
            </a:r>
            <a:endParaRPr lang="sl-SI" dirty="0"/>
          </a:p>
        </p:txBody>
      </p:sp>
      <p:sp>
        <p:nvSpPr>
          <p:cNvPr id="18"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
        <p:nvSpPr>
          <p:cNvPr id="20" name="Označba mesta besedila 19"/>
          <p:cNvSpPr>
            <a:spLocks noGrp="1"/>
          </p:cNvSpPr>
          <p:nvPr>
            <p:ph type="body" sz="quarter" idx="12"/>
          </p:nvPr>
        </p:nvSpPr>
        <p:spPr>
          <a:xfrm>
            <a:off x="0" y="5554663"/>
            <a:ext cx="8396288" cy="498475"/>
          </a:xfrm>
          <a:prstGeom prst="rect">
            <a:avLst/>
          </a:prstGeom>
        </p:spPr>
        <p:txBody>
          <a:bodyPr/>
          <a:lstStyle/>
          <a:p>
            <a:pPr lvl="0"/>
            <a:r>
              <a:rPr lang="sl-SI" dirty="0" smtClean="0"/>
              <a:t>Uredite sloge besedila matrice</a:t>
            </a:r>
          </a:p>
        </p:txBody>
      </p:sp>
    </p:spTree>
    <p:extLst>
      <p:ext uri="{BB962C8B-B14F-4D97-AF65-F5344CB8AC3E}">
        <p14:creationId xmlns:p14="http://schemas.microsoft.com/office/powerpoint/2010/main" val="1863514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in dve sliki">
    <p:spTree>
      <p:nvGrpSpPr>
        <p:cNvPr id="1" name=""/>
        <p:cNvGrpSpPr/>
        <p:nvPr/>
      </p:nvGrpSpPr>
      <p:grpSpPr>
        <a:xfrm>
          <a:off x="0" y="0"/>
          <a:ext cx="0" cy="0"/>
          <a:chOff x="0" y="0"/>
          <a:chExt cx="0" cy="0"/>
        </a:xfrm>
      </p:grpSpPr>
      <p:sp>
        <p:nvSpPr>
          <p:cNvPr id="13" name="Označba mesta slike 12"/>
          <p:cNvSpPr>
            <a:spLocks noGrp="1"/>
          </p:cNvSpPr>
          <p:nvPr>
            <p:ph type="pic" sz="quarter" idx="12"/>
          </p:nvPr>
        </p:nvSpPr>
        <p:spPr>
          <a:xfrm>
            <a:off x="1" y="1879600"/>
            <a:ext cx="4106332" cy="3530601"/>
          </a:xfrm>
          <a:prstGeom prst="rect">
            <a:avLst/>
          </a:prstGeom>
          <a:ln w="76200">
            <a:noFill/>
          </a:ln>
        </p:spPr>
        <p:txBody>
          <a:bodyPr/>
          <a:lstStyle/>
          <a:p>
            <a:r>
              <a:rPr lang="sl-SI" smtClean="0"/>
              <a:t>Kliknite ikono, če želite dodati sliko</a:t>
            </a:r>
            <a:endParaRPr lang="sl-SI" dirty="0"/>
          </a:p>
        </p:txBody>
      </p:sp>
      <p:sp>
        <p:nvSpPr>
          <p:cNvPr id="17"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
        <p:nvSpPr>
          <p:cNvPr id="19" name="Označba mesta slike 12"/>
          <p:cNvSpPr>
            <a:spLocks noGrp="1"/>
          </p:cNvSpPr>
          <p:nvPr>
            <p:ph type="pic" sz="quarter" idx="13"/>
          </p:nvPr>
        </p:nvSpPr>
        <p:spPr>
          <a:xfrm>
            <a:off x="4290484" y="1879600"/>
            <a:ext cx="4106332" cy="3530601"/>
          </a:xfrm>
          <a:prstGeom prst="rect">
            <a:avLst/>
          </a:prstGeom>
          <a:ln w="76200">
            <a:noFill/>
          </a:ln>
        </p:spPr>
        <p:txBody>
          <a:bodyPr/>
          <a:lstStyle/>
          <a:p>
            <a:r>
              <a:rPr lang="sl-SI" smtClean="0"/>
              <a:t>Kliknite ikono, če želite dodati sliko</a:t>
            </a:r>
            <a:endParaRPr lang="sl-SI" dirty="0"/>
          </a:p>
        </p:txBody>
      </p:sp>
      <p:sp>
        <p:nvSpPr>
          <p:cNvPr id="20" name="Označba mesta besedila 19"/>
          <p:cNvSpPr>
            <a:spLocks noGrp="1"/>
          </p:cNvSpPr>
          <p:nvPr>
            <p:ph type="body" sz="quarter" idx="14"/>
          </p:nvPr>
        </p:nvSpPr>
        <p:spPr>
          <a:xfrm>
            <a:off x="0" y="5554663"/>
            <a:ext cx="4106333" cy="498475"/>
          </a:xfrm>
          <a:prstGeom prst="rect">
            <a:avLst/>
          </a:prstGeom>
        </p:spPr>
        <p:txBody>
          <a:bodyPr/>
          <a:lstStyle/>
          <a:p>
            <a:pPr lvl="0"/>
            <a:r>
              <a:rPr lang="sl-SI" smtClean="0"/>
              <a:t>Uredite sloge besedila matrice</a:t>
            </a:r>
          </a:p>
        </p:txBody>
      </p:sp>
      <p:sp>
        <p:nvSpPr>
          <p:cNvPr id="21" name="Označba mesta besedila 19"/>
          <p:cNvSpPr>
            <a:spLocks noGrp="1"/>
          </p:cNvSpPr>
          <p:nvPr>
            <p:ph type="body" sz="quarter" idx="15"/>
          </p:nvPr>
        </p:nvSpPr>
        <p:spPr>
          <a:xfrm>
            <a:off x="4290483" y="5554662"/>
            <a:ext cx="4106333" cy="498475"/>
          </a:xfrm>
          <a:prstGeom prst="rect">
            <a:avLst/>
          </a:prstGeom>
        </p:spPr>
        <p:txBody>
          <a:bodyPr/>
          <a:lstStyle/>
          <a:p>
            <a:pPr lvl="0"/>
            <a:r>
              <a:rPr lang="sl-SI" smtClean="0"/>
              <a:t>Uredite sloge besedila matrice</a:t>
            </a:r>
          </a:p>
        </p:txBody>
      </p:sp>
    </p:spTree>
    <p:extLst>
      <p:ext uri="{BB962C8B-B14F-4D97-AF65-F5344CB8AC3E}">
        <p14:creationId xmlns:p14="http://schemas.microsoft.com/office/powerpoint/2010/main" val="27308663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besedilo in slika">
    <p:spTree>
      <p:nvGrpSpPr>
        <p:cNvPr id="1" name=""/>
        <p:cNvGrpSpPr/>
        <p:nvPr/>
      </p:nvGrpSpPr>
      <p:grpSpPr>
        <a:xfrm>
          <a:off x="0" y="0"/>
          <a:ext cx="0" cy="0"/>
          <a:chOff x="0" y="0"/>
          <a:chExt cx="0" cy="0"/>
        </a:xfrm>
      </p:grpSpPr>
      <p:sp>
        <p:nvSpPr>
          <p:cNvPr id="7"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
        <p:nvSpPr>
          <p:cNvPr id="12" name="Označba mesta slike 5"/>
          <p:cNvSpPr>
            <a:spLocks noGrp="1"/>
          </p:cNvSpPr>
          <p:nvPr>
            <p:ph type="pic" sz="quarter" idx="13"/>
          </p:nvPr>
        </p:nvSpPr>
        <p:spPr>
          <a:xfrm>
            <a:off x="4369307" y="1879600"/>
            <a:ext cx="1839045" cy="1504421"/>
          </a:xfrm>
          <a:prstGeom prst="rect">
            <a:avLst/>
          </a:prstGeom>
          <a:ln w="57150">
            <a:noFill/>
          </a:ln>
        </p:spPr>
        <p:txBody>
          <a:bodyPr/>
          <a:lstStyle/>
          <a:p>
            <a:r>
              <a:rPr lang="sl-SI" smtClean="0"/>
              <a:t>Kliknite ikono, če želite dodati sliko</a:t>
            </a:r>
            <a:endParaRPr lang="sl-SI"/>
          </a:p>
        </p:txBody>
      </p:sp>
      <p:sp>
        <p:nvSpPr>
          <p:cNvPr id="13" name="Označba mesta slike 5"/>
          <p:cNvSpPr>
            <a:spLocks noGrp="1"/>
          </p:cNvSpPr>
          <p:nvPr>
            <p:ph type="pic" sz="quarter" idx="14"/>
          </p:nvPr>
        </p:nvSpPr>
        <p:spPr>
          <a:xfrm>
            <a:off x="6557771" y="1879600"/>
            <a:ext cx="1839045" cy="1504421"/>
          </a:xfrm>
          <a:prstGeom prst="rect">
            <a:avLst/>
          </a:prstGeom>
          <a:ln w="76200">
            <a:noFill/>
          </a:ln>
        </p:spPr>
        <p:txBody>
          <a:bodyPr/>
          <a:lstStyle/>
          <a:p>
            <a:r>
              <a:rPr lang="sl-SI" smtClean="0"/>
              <a:t>Kliknite ikono, če želite dodati sliko</a:t>
            </a:r>
            <a:endParaRPr lang="sl-SI"/>
          </a:p>
        </p:txBody>
      </p:sp>
      <p:sp>
        <p:nvSpPr>
          <p:cNvPr id="15" name="Označba mesta slike 5"/>
          <p:cNvSpPr>
            <a:spLocks noGrp="1"/>
          </p:cNvSpPr>
          <p:nvPr>
            <p:ph type="pic" sz="quarter" idx="19"/>
          </p:nvPr>
        </p:nvSpPr>
        <p:spPr>
          <a:xfrm>
            <a:off x="4369307" y="4059768"/>
            <a:ext cx="1839045" cy="1504421"/>
          </a:xfrm>
          <a:prstGeom prst="rect">
            <a:avLst/>
          </a:prstGeom>
        </p:spPr>
        <p:txBody>
          <a:bodyPr/>
          <a:lstStyle/>
          <a:p>
            <a:r>
              <a:rPr lang="sl-SI" smtClean="0"/>
              <a:t>Kliknite ikono, če želite dodati sliko</a:t>
            </a:r>
            <a:endParaRPr lang="sl-SI"/>
          </a:p>
        </p:txBody>
      </p:sp>
      <p:sp>
        <p:nvSpPr>
          <p:cNvPr id="16" name="Označba mesta slike 5"/>
          <p:cNvSpPr>
            <a:spLocks noGrp="1"/>
          </p:cNvSpPr>
          <p:nvPr>
            <p:ph type="pic" sz="quarter" idx="20"/>
          </p:nvPr>
        </p:nvSpPr>
        <p:spPr>
          <a:xfrm>
            <a:off x="6557771" y="4059768"/>
            <a:ext cx="1839045" cy="1504421"/>
          </a:xfrm>
          <a:prstGeom prst="rect">
            <a:avLst/>
          </a:prstGeom>
        </p:spPr>
        <p:txBody>
          <a:bodyPr/>
          <a:lstStyle/>
          <a:p>
            <a:r>
              <a:rPr lang="sl-SI" smtClean="0"/>
              <a:t>Kliknite ikono, če želite dodati sliko</a:t>
            </a:r>
            <a:endParaRPr lang="sl-SI"/>
          </a:p>
        </p:txBody>
      </p:sp>
      <p:sp>
        <p:nvSpPr>
          <p:cNvPr id="17" name="Označba mesta besedila 16"/>
          <p:cNvSpPr>
            <a:spLocks noGrp="1"/>
          </p:cNvSpPr>
          <p:nvPr>
            <p:ph type="body" sz="quarter" idx="23"/>
          </p:nvPr>
        </p:nvSpPr>
        <p:spPr>
          <a:xfrm>
            <a:off x="4369307" y="3479800"/>
            <a:ext cx="1838325" cy="304800"/>
          </a:xfrm>
          <a:prstGeom prst="rect">
            <a:avLst/>
          </a:prstGeom>
        </p:spPr>
        <p:txBody>
          <a:bodyPr/>
          <a:lstStyle>
            <a:lvl1pPr>
              <a:buFontTx/>
              <a:buNone/>
              <a:defRPr sz="1200"/>
            </a:lvl1pPr>
            <a:lvl2pPr marL="457200" indent="0">
              <a:buFontTx/>
              <a:buNone/>
              <a:defRPr/>
            </a:lvl2pPr>
            <a:lvl5pPr>
              <a:defRPr sz="1000"/>
            </a:lvl5pPr>
          </a:lstStyle>
          <a:p>
            <a:pPr lvl="0"/>
            <a:r>
              <a:rPr lang="sl-SI" smtClean="0"/>
              <a:t>Uredite sloge besedila matrice</a:t>
            </a:r>
          </a:p>
        </p:txBody>
      </p:sp>
      <p:sp>
        <p:nvSpPr>
          <p:cNvPr id="18" name="Označba mesta besedila 16"/>
          <p:cNvSpPr>
            <a:spLocks noGrp="1"/>
          </p:cNvSpPr>
          <p:nvPr>
            <p:ph type="body" sz="quarter" idx="24"/>
          </p:nvPr>
        </p:nvSpPr>
        <p:spPr>
          <a:xfrm>
            <a:off x="6558491" y="3479800"/>
            <a:ext cx="1838325" cy="304800"/>
          </a:xfrm>
          <a:prstGeom prst="rect">
            <a:avLst/>
          </a:prstGeom>
        </p:spPr>
        <p:txBody>
          <a:bodyPr/>
          <a:lstStyle>
            <a:lvl1pPr>
              <a:buFontTx/>
              <a:buNone/>
              <a:defRPr sz="1200"/>
            </a:lvl1pPr>
            <a:lvl2pPr marL="457200" indent="0">
              <a:buFontTx/>
              <a:buNone/>
              <a:defRPr/>
            </a:lvl2pPr>
            <a:lvl5pPr>
              <a:defRPr sz="1000"/>
            </a:lvl5pPr>
          </a:lstStyle>
          <a:p>
            <a:pPr lvl="0"/>
            <a:r>
              <a:rPr lang="sl-SI" smtClean="0"/>
              <a:t>Uredite sloge besedila matrice</a:t>
            </a:r>
          </a:p>
        </p:txBody>
      </p:sp>
      <p:sp>
        <p:nvSpPr>
          <p:cNvPr id="19" name="Označba mesta besedila 16"/>
          <p:cNvSpPr>
            <a:spLocks noGrp="1"/>
          </p:cNvSpPr>
          <p:nvPr>
            <p:ph type="body" sz="quarter" idx="27"/>
          </p:nvPr>
        </p:nvSpPr>
        <p:spPr>
          <a:xfrm>
            <a:off x="4369306" y="5745420"/>
            <a:ext cx="1838325" cy="304800"/>
          </a:xfrm>
          <a:prstGeom prst="rect">
            <a:avLst/>
          </a:prstGeom>
        </p:spPr>
        <p:txBody>
          <a:bodyPr/>
          <a:lstStyle>
            <a:lvl1pPr>
              <a:buFontTx/>
              <a:buNone/>
              <a:defRPr sz="1200"/>
            </a:lvl1pPr>
            <a:lvl2pPr marL="457200" indent="0">
              <a:buFontTx/>
              <a:buNone/>
              <a:defRPr/>
            </a:lvl2pPr>
            <a:lvl5pPr>
              <a:defRPr sz="1000"/>
            </a:lvl5pPr>
          </a:lstStyle>
          <a:p>
            <a:pPr lvl="0"/>
            <a:r>
              <a:rPr lang="sl-SI" smtClean="0"/>
              <a:t>Uredite sloge besedila matrice</a:t>
            </a:r>
          </a:p>
        </p:txBody>
      </p:sp>
      <p:sp>
        <p:nvSpPr>
          <p:cNvPr id="20" name="Označba mesta besedila 16"/>
          <p:cNvSpPr>
            <a:spLocks noGrp="1"/>
          </p:cNvSpPr>
          <p:nvPr>
            <p:ph type="body" sz="quarter" idx="29"/>
          </p:nvPr>
        </p:nvSpPr>
        <p:spPr>
          <a:xfrm>
            <a:off x="6557771" y="5745420"/>
            <a:ext cx="1838325" cy="304800"/>
          </a:xfrm>
          <a:prstGeom prst="rect">
            <a:avLst/>
          </a:prstGeom>
        </p:spPr>
        <p:txBody>
          <a:bodyPr/>
          <a:lstStyle>
            <a:lvl1pPr>
              <a:buFontTx/>
              <a:buNone/>
              <a:defRPr sz="1200"/>
            </a:lvl1pPr>
            <a:lvl2pPr marL="457200" indent="0">
              <a:buFontTx/>
              <a:buNone/>
              <a:defRPr/>
            </a:lvl2pPr>
            <a:lvl5pPr>
              <a:defRPr sz="1000"/>
            </a:lvl5pPr>
          </a:lstStyle>
          <a:p>
            <a:pPr lvl="0"/>
            <a:r>
              <a:rPr lang="sl-SI" smtClean="0"/>
              <a:t>Uredite sloge besedila matrice</a:t>
            </a:r>
          </a:p>
        </p:txBody>
      </p:sp>
      <p:sp>
        <p:nvSpPr>
          <p:cNvPr id="21" name="Označba mesta besedila 26"/>
          <p:cNvSpPr>
            <a:spLocks noGrp="1"/>
          </p:cNvSpPr>
          <p:nvPr>
            <p:ph type="body" sz="quarter" idx="30"/>
          </p:nvPr>
        </p:nvSpPr>
        <p:spPr>
          <a:xfrm>
            <a:off x="-1" y="1879600"/>
            <a:ext cx="4123267" cy="4170619"/>
          </a:xfrm>
          <a:prstGeom prst="rect">
            <a:avLst/>
          </a:prstGeom>
        </p:spPr>
        <p:txBody>
          <a:bodyPr/>
          <a:lstStyle>
            <a:lvl1pPr marL="0" indent="0">
              <a:buSzPct val="80000"/>
              <a:buFontTx/>
              <a:buNone/>
              <a:defRPr/>
            </a:lvl1pPr>
          </a:lstStyle>
          <a:p>
            <a:pPr lvl="0"/>
            <a:r>
              <a:rPr lang="sl-SI" smtClean="0"/>
              <a:t>Uredite sloge besedila matrice</a:t>
            </a:r>
          </a:p>
        </p:txBody>
      </p:sp>
    </p:spTree>
    <p:extLst>
      <p:ext uri="{BB962C8B-B14F-4D97-AF65-F5344CB8AC3E}">
        <p14:creationId xmlns:p14="http://schemas.microsoft.com/office/powerpoint/2010/main" val="1861284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aslov, besedilo in slika">
    <p:spTree>
      <p:nvGrpSpPr>
        <p:cNvPr id="1" name=""/>
        <p:cNvGrpSpPr/>
        <p:nvPr/>
      </p:nvGrpSpPr>
      <p:grpSpPr>
        <a:xfrm>
          <a:off x="0" y="0"/>
          <a:ext cx="0" cy="0"/>
          <a:chOff x="0" y="0"/>
          <a:chExt cx="0" cy="0"/>
        </a:xfrm>
      </p:grpSpPr>
      <p:sp>
        <p:nvSpPr>
          <p:cNvPr id="8" name="Označba mesta besedila 7"/>
          <p:cNvSpPr>
            <a:spLocks noGrp="1"/>
          </p:cNvSpPr>
          <p:nvPr>
            <p:ph type="body" sz="quarter" idx="14"/>
          </p:nvPr>
        </p:nvSpPr>
        <p:spPr>
          <a:xfrm>
            <a:off x="1" y="1879600"/>
            <a:ext cx="4106332" cy="4174063"/>
          </a:xfrm>
          <a:prstGeom prst="rect">
            <a:avLst/>
          </a:prstGeom>
        </p:spPr>
        <p:txBody>
          <a:bodyPr/>
          <a:lstStyle>
            <a:lvl1pPr marL="342900" indent="-342900">
              <a:buSzPct val="80000"/>
              <a:buFont typeface="Wingdings" panose="05000000000000000000" pitchFamily="2" charset="2"/>
              <a:buChar char="§"/>
              <a:defRPr/>
            </a:lvl1pPr>
          </a:lstStyle>
          <a:p>
            <a:pPr lvl="0"/>
            <a:r>
              <a:rPr lang="sl-SI" smtClean="0"/>
              <a:t>Uredite sloge besedila matrice</a:t>
            </a:r>
          </a:p>
        </p:txBody>
      </p:sp>
      <p:sp>
        <p:nvSpPr>
          <p:cNvPr id="11"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
        <p:nvSpPr>
          <p:cNvPr id="14" name="Označba mesta slike 13"/>
          <p:cNvSpPr>
            <a:spLocks noGrp="1"/>
          </p:cNvSpPr>
          <p:nvPr>
            <p:ph type="pic" sz="quarter" idx="15"/>
          </p:nvPr>
        </p:nvSpPr>
        <p:spPr>
          <a:xfrm>
            <a:off x="4292600" y="1876740"/>
            <a:ext cx="4104216" cy="4174063"/>
          </a:xfrm>
          <a:prstGeom prst="rect">
            <a:avLst/>
          </a:prstGeom>
        </p:spPr>
        <p:txBody>
          <a:bodyPr/>
          <a:lstStyle/>
          <a:p>
            <a:r>
              <a:rPr lang="sl-SI" smtClean="0"/>
              <a:t>Kliknite ikono, če želite dodati sliko</a:t>
            </a:r>
            <a:endParaRPr lang="sl-SI"/>
          </a:p>
        </p:txBody>
      </p:sp>
    </p:spTree>
    <p:extLst>
      <p:ext uri="{BB962C8B-B14F-4D97-AF65-F5344CB8AC3E}">
        <p14:creationId xmlns:p14="http://schemas.microsoft.com/office/powerpoint/2010/main" val="18612842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ava odseka">
    <p:spTree>
      <p:nvGrpSpPr>
        <p:cNvPr id="1" name=""/>
        <p:cNvGrpSpPr/>
        <p:nvPr/>
      </p:nvGrpSpPr>
      <p:grpSpPr>
        <a:xfrm>
          <a:off x="0" y="0"/>
          <a:ext cx="0" cy="0"/>
          <a:chOff x="0" y="0"/>
          <a:chExt cx="0" cy="0"/>
        </a:xfrm>
      </p:grpSpPr>
      <p:sp>
        <p:nvSpPr>
          <p:cNvPr id="4" name="Title 1"/>
          <p:cNvSpPr>
            <a:spLocks noGrp="1"/>
          </p:cNvSpPr>
          <p:nvPr>
            <p:ph type="ctrTitle"/>
          </p:nvPr>
        </p:nvSpPr>
        <p:spPr>
          <a:xfrm>
            <a:off x="0" y="1811867"/>
            <a:ext cx="5628929" cy="2268029"/>
          </a:xfrm>
          <a:prstGeom prst="rect">
            <a:avLst/>
          </a:prstGeom>
        </p:spPr>
        <p:txBody>
          <a:bodyPr anchor="ctr">
            <a:normAutofit/>
          </a:bodyPr>
          <a:lstStyle>
            <a:lvl1pPr algn="l">
              <a:defRPr sz="5400" b="1">
                <a:solidFill>
                  <a:schemeClr val="accent1"/>
                </a:solidFill>
                <a:latin typeface="Tw Cen MT Condensed" panose="020B0606020104020203" pitchFamily="34" charset="-18"/>
              </a:defRPr>
            </a:lvl1pPr>
          </a:lstStyle>
          <a:p>
            <a:r>
              <a:rPr lang="sl-SI" dirty="0" smtClean="0"/>
              <a:t>Uredite slog naslova matrice</a:t>
            </a:r>
            <a:endParaRPr lang="en-US" dirty="0"/>
          </a:p>
        </p:txBody>
      </p:sp>
      <p:sp>
        <p:nvSpPr>
          <p:cNvPr id="7" name="Označba mesta slike 6"/>
          <p:cNvSpPr>
            <a:spLocks noGrp="1"/>
          </p:cNvSpPr>
          <p:nvPr>
            <p:ph type="pic" sz="quarter" idx="10" hasCustomPrompt="1"/>
          </p:nvPr>
        </p:nvSpPr>
        <p:spPr>
          <a:xfrm>
            <a:off x="0" y="480243"/>
            <a:ext cx="5628930" cy="1154156"/>
          </a:xfrm>
          <a:prstGeom prst="rect">
            <a:avLst/>
          </a:prstGeom>
        </p:spPr>
        <p:txBody>
          <a:bodyPr/>
          <a:lstStyle>
            <a:lvl1pPr>
              <a:defRPr/>
            </a:lvl1pPr>
          </a:lstStyle>
          <a:p>
            <a:r>
              <a:rPr lang="sl-SI" dirty="0" smtClean="0"/>
              <a:t>Logotip</a:t>
            </a:r>
            <a:endParaRPr lang="sl-SI" dirty="0"/>
          </a:p>
        </p:txBody>
      </p:sp>
      <p:sp>
        <p:nvSpPr>
          <p:cNvPr id="19" name="Subtitle 2"/>
          <p:cNvSpPr>
            <a:spLocks noGrp="1"/>
          </p:cNvSpPr>
          <p:nvPr>
            <p:ph type="subTitle" idx="1"/>
          </p:nvPr>
        </p:nvSpPr>
        <p:spPr>
          <a:xfrm>
            <a:off x="0" y="4238337"/>
            <a:ext cx="5628929" cy="334962"/>
          </a:xfrm>
          <a:prstGeom prst="rect">
            <a:avLst/>
          </a:prstGeom>
        </p:spPr>
        <p:txBody>
          <a:bodyPr anchor="ctr">
            <a:norm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Tree>
    <p:extLst>
      <p:ext uri="{BB962C8B-B14F-4D97-AF65-F5344CB8AC3E}">
        <p14:creationId xmlns:p14="http://schemas.microsoft.com/office/powerpoint/2010/main" val="12759305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8" name="Označba mesta vsebine 7"/>
          <p:cNvSpPr>
            <a:spLocks noGrp="1"/>
          </p:cNvSpPr>
          <p:nvPr>
            <p:ph sz="quarter" idx="15"/>
          </p:nvPr>
        </p:nvSpPr>
        <p:spPr>
          <a:xfrm>
            <a:off x="1" y="1879597"/>
            <a:ext cx="4106331" cy="4174066"/>
          </a:xfrm>
          <a:prstGeom prst="rect">
            <a:avLst/>
          </a:prstGeom>
        </p:spPr>
        <p:txBody>
          <a:bodyPr/>
          <a:lstStyle>
            <a:lvl1pPr marL="0" indent="0">
              <a:buSzPct val="80000"/>
              <a:buFontTx/>
              <a:buNone/>
              <a:defRPr/>
            </a:lvl1pPr>
          </a:lstStyle>
          <a:p>
            <a:pPr lvl="0"/>
            <a:r>
              <a:rPr lang="sl-SI" smtClean="0"/>
              <a:t>Uredite sloge besedila matrice</a:t>
            </a:r>
          </a:p>
        </p:txBody>
      </p:sp>
      <p:sp>
        <p:nvSpPr>
          <p:cNvPr id="13"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
        <p:nvSpPr>
          <p:cNvPr id="15" name="Označba mesta vsebine 7"/>
          <p:cNvSpPr>
            <a:spLocks noGrp="1"/>
          </p:cNvSpPr>
          <p:nvPr>
            <p:ph sz="quarter" idx="18"/>
          </p:nvPr>
        </p:nvSpPr>
        <p:spPr>
          <a:xfrm>
            <a:off x="4290485" y="1879597"/>
            <a:ext cx="4106331" cy="4174066"/>
          </a:xfrm>
          <a:prstGeom prst="rect">
            <a:avLst/>
          </a:prstGeom>
        </p:spPr>
        <p:txBody>
          <a:bodyPr/>
          <a:lstStyle>
            <a:lvl1pPr marL="0" indent="0">
              <a:buSzPct val="80000"/>
              <a:buFontTx/>
              <a:buNone/>
              <a:defRPr/>
            </a:lvl1pPr>
          </a:lstStyle>
          <a:p>
            <a:pPr lvl="0"/>
            <a:r>
              <a:rPr lang="sl-SI" smtClean="0"/>
              <a:t>Uredite sloge besedila matrice</a:t>
            </a:r>
          </a:p>
        </p:txBody>
      </p:sp>
    </p:spTree>
    <p:extLst>
      <p:ext uri="{BB962C8B-B14F-4D97-AF65-F5344CB8AC3E}">
        <p14:creationId xmlns:p14="http://schemas.microsoft.com/office/powerpoint/2010/main" val="5773905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5" name="Označba mesta vsebine 7"/>
          <p:cNvSpPr>
            <a:spLocks noGrp="1"/>
          </p:cNvSpPr>
          <p:nvPr>
            <p:ph sz="quarter" idx="15"/>
          </p:nvPr>
        </p:nvSpPr>
        <p:spPr>
          <a:xfrm>
            <a:off x="3177" y="2666999"/>
            <a:ext cx="4103155" cy="3386663"/>
          </a:xfrm>
          <a:prstGeom prst="rect">
            <a:avLst/>
          </a:prstGeom>
        </p:spPr>
        <p:txBody>
          <a:bodyPr/>
          <a:lstStyle>
            <a:lvl1pPr marL="0" indent="0">
              <a:buSzPct val="80000"/>
              <a:buFontTx/>
              <a:buNone/>
              <a:defRPr/>
            </a:lvl1pPr>
          </a:lstStyle>
          <a:p>
            <a:pPr lvl="0"/>
            <a:r>
              <a:rPr lang="sl-SI" smtClean="0"/>
              <a:t>Uredite sloge besedila matrice</a:t>
            </a:r>
          </a:p>
        </p:txBody>
      </p:sp>
      <p:sp>
        <p:nvSpPr>
          <p:cNvPr id="8" name="Označba mesta besedila 7"/>
          <p:cNvSpPr>
            <a:spLocks noGrp="1"/>
          </p:cNvSpPr>
          <p:nvPr>
            <p:ph type="body" sz="quarter" idx="17"/>
          </p:nvPr>
        </p:nvSpPr>
        <p:spPr>
          <a:xfrm>
            <a:off x="-1" y="1861343"/>
            <a:ext cx="4106333" cy="635000"/>
          </a:xfrm>
          <a:prstGeom prst="rect">
            <a:avLst/>
          </a:prstGeom>
        </p:spPr>
        <p:txBody>
          <a:bodyPr/>
          <a:lstStyle/>
          <a:p>
            <a:pPr lvl="0"/>
            <a:r>
              <a:rPr lang="sl-SI" smtClean="0"/>
              <a:t>Uredite sloge besedila matrice</a:t>
            </a:r>
          </a:p>
        </p:txBody>
      </p:sp>
      <p:sp>
        <p:nvSpPr>
          <p:cNvPr id="13" name="Naslov 1"/>
          <p:cNvSpPr>
            <a:spLocks noGrp="1"/>
          </p:cNvSpPr>
          <p:nvPr>
            <p:ph type="title"/>
          </p:nvPr>
        </p:nvSpPr>
        <p:spPr>
          <a:xfrm>
            <a:off x="0" y="365125"/>
            <a:ext cx="8396816" cy="1325563"/>
          </a:xfrm>
          <a:prstGeom prst="rect">
            <a:avLst/>
          </a:prstGeom>
        </p:spPr>
        <p:txBody>
          <a:bodyPr anchor="ctr"/>
          <a:lstStyle/>
          <a:p>
            <a:r>
              <a:rPr lang="sl-SI" smtClean="0"/>
              <a:t>Uredite slog naslova matrice</a:t>
            </a:r>
            <a:endParaRPr lang="sl-SI" dirty="0"/>
          </a:p>
        </p:txBody>
      </p:sp>
      <p:sp>
        <p:nvSpPr>
          <p:cNvPr id="14" name="Označba mesta besedila 7"/>
          <p:cNvSpPr>
            <a:spLocks noGrp="1"/>
          </p:cNvSpPr>
          <p:nvPr>
            <p:ph type="body" sz="quarter" idx="18"/>
          </p:nvPr>
        </p:nvSpPr>
        <p:spPr>
          <a:xfrm>
            <a:off x="4290483" y="1861343"/>
            <a:ext cx="4106333" cy="635000"/>
          </a:xfrm>
          <a:prstGeom prst="rect">
            <a:avLst/>
          </a:prstGeom>
        </p:spPr>
        <p:txBody>
          <a:bodyPr/>
          <a:lstStyle/>
          <a:p>
            <a:pPr lvl="0"/>
            <a:r>
              <a:rPr lang="sl-SI" smtClean="0"/>
              <a:t>Uredite sloge besedila matrice</a:t>
            </a:r>
          </a:p>
        </p:txBody>
      </p:sp>
      <p:sp>
        <p:nvSpPr>
          <p:cNvPr id="15" name="Označba mesta vsebine 7"/>
          <p:cNvSpPr>
            <a:spLocks noGrp="1"/>
          </p:cNvSpPr>
          <p:nvPr>
            <p:ph sz="quarter" idx="19"/>
          </p:nvPr>
        </p:nvSpPr>
        <p:spPr>
          <a:xfrm>
            <a:off x="4293661" y="2666998"/>
            <a:ext cx="4103155" cy="3386663"/>
          </a:xfrm>
          <a:prstGeom prst="rect">
            <a:avLst/>
          </a:prstGeom>
        </p:spPr>
        <p:txBody>
          <a:bodyPr/>
          <a:lstStyle>
            <a:lvl1pPr marL="0" indent="0">
              <a:buSzPct val="80000"/>
              <a:buFontTx/>
              <a:buNone/>
              <a:defRPr/>
            </a:lvl1pPr>
          </a:lstStyle>
          <a:p>
            <a:pPr lvl="0"/>
            <a:r>
              <a:rPr lang="sl-SI" smtClean="0"/>
              <a:t>Uredite sloge besedila matrice</a:t>
            </a:r>
          </a:p>
        </p:txBody>
      </p:sp>
    </p:spTree>
    <p:extLst>
      <p:ext uri="{BB962C8B-B14F-4D97-AF65-F5344CB8AC3E}">
        <p14:creationId xmlns:p14="http://schemas.microsoft.com/office/powerpoint/2010/main" val="32638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Slika 5" descr="Filantropija_fon2.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400" y="0"/>
            <a:ext cx="96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7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75" r:id="rId6"/>
    <p:sldLayoutId id="2147483664" r:id="rId7"/>
    <p:sldLayoutId id="2147483668" r:id="rId8"/>
    <p:sldLayoutId id="2147483671" r:id="rId9"/>
    <p:sldLayoutId id="2147483669" r:id="rId10"/>
    <p:sldLayoutId id="214748367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solidFill>
          <a:latin typeface="Tw Cen MT Condensed" panose="020B0606020104020203" pitchFamily="34" charset="-18"/>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000" kern="1200">
          <a:solidFill>
            <a:schemeClr val="tx1"/>
          </a:solidFill>
          <a:latin typeface="Tw Cen MT Condensed" panose="020B0606020104020203" pitchFamily="34" charset="-18"/>
          <a:ea typeface="+mn-ea"/>
          <a:cs typeface="+mn-cs"/>
        </a:defRPr>
      </a:lvl1pPr>
      <a:lvl2pPr marL="800100" indent="-3429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rotWithShape="1">
          <a:blip r:embed="rId2" cstate="print">
            <a:extLst>
              <a:ext uri="{28A0092B-C50C-407E-A947-70E740481C1C}">
                <a14:useLocalDpi xmlns:a14="http://schemas.microsoft.com/office/drawing/2010/main" val="0"/>
              </a:ext>
            </a:extLst>
          </a:blip>
          <a:srcRect l="27637" t="31047" r="27098" b="60000"/>
          <a:stretch/>
        </p:blipFill>
        <p:spPr>
          <a:xfrm>
            <a:off x="6888724" y="6227060"/>
            <a:ext cx="2255276" cy="630940"/>
          </a:xfrm>
          <a:prstGeom prst="rect">
            <a:avLst/>
          </a:prstGeom>
        </p:spPr>
      </p:pic>
      <p:sp>
        <p:nvSpPr>
          <p:cNvPr id="2" name="Naslov 1"/>
          <p:cNvSpPr>
            <a:spLocks noGrp="1"/>
          </p:cNvSpPr>
          <p:nvPr>
            <p:ph type="ctrTitle" idx="4294967295"/>
          </p:nvPr>
        </p:nvSpPr>
        <p:spPr>
          <a:xfrm>
            <a:off x="-2" y="2269066"/>
            <a:ext cx="5760721" cy="2268029"/>
          </a:xfrm>
          <a:prstGeom prst="rect">
            <a:avLst/>
          </a:prstGeom>
        </p:spPr>
        <p:txBody>
          <a:bodyPr/>
          <a:lstStyle/>
          <a:p>
            <a:r>
              <a:rPr lang="sl-SI" dirty="0" smtClean="0"/>
              <a:t>PROSTOVOLJSTVO na Mednarodnem filmskem festivalu Kino Otok – Isola Cinema</a:t>
            </a:r>
            <a:br>
              <a:rPr lang="sl-SI" dirty="0" smtClean="0"/>
            </a:br>
            <a:endParaRPr lang="sl-SI" dirty="0"/>
          </a:p>
        </p:txBody>
      </p:sp>
      <p:sp>
        <p:nvSpPr>
          <p:cNvPr id="3" name="Podnaslov 2"/>
          <p:cNvSpPr>
            <a:spLocks noGrp="1"/>
          </p:cNvSpPr>
          <p:nvPr>
            <p:ph type="subTitle" idx="4294967295"/>
          </p:nvPr>
        </p:nvSpPr>
        <p:spPr>
          <a:xfrm>
            <a:off x="0" y="4695535"/>
            <a:ext cx="4986866" cy="986808"/>
          </a:xfrm>
          <a:prstGeom prst="rect">
            <a:avLst/>
          </a:prstGeom>
        </p:spPr>
        <p:txBody>
          <a:bodyPr>
            <a:normAutofit fontScale="92500" lnSpcReduction="20000"/>
          </a:bodyPr>
          <a:lstStyle/>
          <a:p>
            <a:r>
              <a:rPr lang="sl-SI" dirty="0" smtClean="0"/>
              <a:t>Tanja Hladnik, direktorica, in Andreja Kranjec, prostovoljka</a:t>
            </a:r>
          </a:p>
          <a:p>
            <a:endParaRPr lang="sl-SI" dirty="0" smtClean="0"/>
          </a:p>
          <a:p>
            <a:r>
              <a:rPr lang="sl-SI" dirty="0" smtClean="0"/>
              <a:t>11. slovenski kongres prostovoljstva, Ljubljana, 5. december 2017</a:t>
            </a:r>
          </a:p>
          <a:p>
            <a:endParaRPr lang="sl-SI" dirty="0"/>
          </a:p>
        </p:txBody>
      </p:sp>
    </p:spTree>
    <p:extLst>
      <p:ext uri="{BB962C8B-B14F-4D97-AF65-F5344CB8AC3E}">
        <p14:creationId xmlns:p14="http://schemas.microsoft.com/office/powerpoint/2010/main" val="91937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p:txBody>
          <a:bodyPr/>
          <a:lstStyle/>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pPr marL="0" indent="0">
              <a:buNone/>
            </a:pPr>
            <a:r>
              <a:rPr lang="sl-SI" dirty="0" smtClean="0"/>
              <a:t>Zelo dobro obiskane projekcije dajejo festivalski ekipi zagon za nadaljnje delo. </a:t>
            </a:r>
            <a:endParaRPr lang="sl-SI" dirty="0"/>
          </a:p>
        </p:txBody>
      </p:sp>
      <p:sp>
        <p:nvSpPr>
          <p:cNvPr id="3" name="Naslov 2"/>
          <p:cNvSpPr>
            <a:spLocks noGrp="1"/>
          </p:cNvSpPr>
          <p:nvPr>
            <p:ph type="title"/>
          </p:nvPr>
        </p:nvSpPr>
        <p:spPr/>
        <p:txBody>
          <a:bodyPr/>
          <a:lstStyle/>
          <a:p>
            <a:endParaRPr lang="sl-SI"/>
          </a:p>
        </p:txBody>
      </p:sp>
      <p:pic>
        <p:nvPicPr>
          <p:cNvPr id="4" name="Slika 3"/>
          <p:cNvPicPr>
            <a:picLocks noChangeAspect="1"/>
          </p:cNvPicPr>
          <p:nvPr/>
        </p:nvPicPr>
        <p:blipFill>
          <a:blip r:embed="rId2"/>
          <a:stretch>
            <a:fillRect/>
          </a:stretch>
        </p:blipFill>
        <p:spPr>
          <a:xfrm>
            <a:off x="-1" y="365125"/>
            <a:ext cx="7592865" cy="5369469"/>
          </a:xfrm>
          <a:prstGeom prst="rect">
            <a:avLst/>
          </a:prstGeom>
        </p:spPr>
      </p:pic>
    </p:spTree>
    <p:extLst>
      <p:ext uri="{BB962C8B-B14F-4D97-AF65-F5344CB8AC3E}">
        <p14:creationId xmlns:p14="http://schemas.microsoft.com/office/powerpoint/2010/main" val="288325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a:xfrm>
            <a:off x="1" y="1879599"/>
            <a:ext cx="8396816" cy="4233818"/>
          </a:xfrm>
        </p:spPr>
        <p:txBody>
          <a:bodyPr/>
          <a:lstStyle/>
          <a:p>
            <a:r>
              <a:rPr lang="sl-SI" dirty="0" smtClean="0"/>
              <a:t>14. mednarodni filmski festival Kino Otok – Isola Cinema bo v Izoli in drugih krajih po Sloveniji potekal od 30. maja do 3. junija 2018. Prijazno vabljeni, da se nam pridružite. </a:t>
            </a:r>
          </a:p>
          <a:p>
            <a:pPr marL="0" indent="0">
              <a:buNone/>
            </a:pPr>
            <a:endParaRPr lang="sl-SI" dirty="0" smtClean="0"/>
          </a:p>
          <a:p>
            <a:r>
              <a:rPr lang="sl-SI" dirty="0" smtClean="0"/>
              <a:t>www.isolacinema.org</a:t>
            </a:r>
          </a:p>
          <a:p>
            <a:r>
              <a:rPr lang="sl-SI" dirty="0"/>
              <a:t>https://</a:t>
            </a:r>
            <a:r>
              <a:rPr lang="sl-SI" dirty="0" smtClean="0"/>
              <a:t>www.facebook.com/kino.otok</a:t>
            </a:r>
          </a:p>
          <a:p>
            <a:r>
              <a:rPr lang="sl-SI" dirty="0"/>
              <a:t>https://</a:t>
            </a:r>
            <a:r>
              <a:rPr lang="sl-SI" dirty="0" smtClean="0"/>
              <a:t>www.instagram.com/kinootok_isolacinema</a:t>
            </a:r>
          </a:p>
          <a:p>
            <a:pPr marL="0" indent="0">
              <a:buNone/>
            </a:pPr>
            <a:endParaRPr lang="sl-SI" dirty="0" smtClean="0"/>
          </a:p>
          <a:p>
            <a:r>
              <a:rPr lang="sl-SI" dirty="0" smtClean="0"/>
              <a:t>tanja.hladnik@isolacinema.org, kranjec.andreja@gmail.com</a:t>
            </a:r>
            <a:endParaRPr lang="sl-SI" dirty="0"/>
          </a:p>
          <a:p>
            <a:endParaRPr lang="sl-SI" dirty="0"/>
          </a:p>
        </p:txBody>
      </p:sp>
      <p:sp>
        <p:nvSpPr>
          <p:cNvPr id="3" name="Naslov 2"/>
          <p:cNvSpPr>
            <a:spLocks noGrp="1"/>
          </p:cNvSpPr>
          <p:nvPr>
            <p:ph type="title"/>
          </p:nvPr>
        </p:nvSpPr>
        <p:spPr/>
        <p:txBody>
          <a:bodyPr/>
          <a:lstStyle/>
          <a:p>
            <a:r>
              <a:rPr lang="sl-SI" dirty="0" smtClean="0"/>
              <a:t>Hvala za pozornost!</a:t>
            </a:r>
            <a:endParaRPr lang="sl-SI" dirty="0"/>
          </a:p>
        </p:txBody>
      </p:sp>
      <p:pic>
        <p:nvPicPr>
          <p:cNvPr id="4" name="Slika 3"/>
          <p:cNvPicPr>
            <a:picLocks noChangeAspect="1"/>
          </p:cNvPicPr>
          <p:nvPr/>
        </p:nvPicPr>
        <p:blipFill rotWithShape="1">
          <a:blip r:embed="rId2" cstate="print">
            <a:extLst>
              <a:ext uri="{28A0092B-C50C-407E-A947-70E740481C1C}">
                <a14:useLocalDpi xmlns:a14="http://schemas.microsoft.com/office/drawing/2010/main" val="0"/>
              </a:ext>
            </a:extLst>
          </a:blip>
          <a:srcRect l="27637" t="31047" r="27098" b="60000"/>
          <a:stretch/>
        </p:blipFill>
        <p:spPr>
          <a:xfrm>
            <a:off x="6888724" y="6227060"/>
            <a:ext cx="2255276" cy="630940"/>
          </a:xfrm>
          <a:prstGeom prst="rect">
            <a:avLst/>
          </a:prstGeom>
        </p:spPr>
      </p:pic>
    </p:spTree>
    <p:extLst>
      <p:ext uri="{BB962C8B-B14F-4D97-AF65-F5344CB8AC3E}">
        <p14:creationId xmlns:p14="http://schemas.microsoft.com/office/powerpoint/2010/main" val="3111659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a:xfrm>
            <a:off x="1" y="1879600"/>
            <a:ext cx="8396816" cy="2052320"/>
          </a:xfrm>
        </p:spPr>
        <p:txBody>
          <a:bodyPr/>
          <a:lstStyle/>
          <a:p>
            <a:r>
              <a:rPr lang="sl-SI" dirty="0" smtClean="0"/>
              <a:t>od 2004 v Izoli in Ljubljani, 14. izdaja v letu 2018</a:t>
            </a:r>
          </a:p>
          <a:p>
            <a:r>
              <a:rPr lang="sl-SI" dirty="0" smtClean="0"/>
              <a:t>vsako leto 70-80 prostovoljcev iz Slovenije in tujine, 3.400 delovnih ur</a:t>
            </a:r>
          </a:p>
          <a:p>
            <a:r>
              <a:rPr lang="sl-SI" dirty="0" smtClean="0"/>
              <a:t>članstvo v Slovenski mreži prostovoljskih organizacij</a:t>
            </a:r>
          </a:p>
          <a:p>
            <a:r>
              <a:rPr lang="sl-SI" dirty="0"/>
              <a:t>m</a:t>
            </a:r>
            <a:r>
              <a:rPr lang="sl-SI" dirty="0" smtClean="0"/>
              <a:t>ednarodni prostovoljski tabori v sodelovanju z Zavodom Voluntariat</a:t>
            </a:r>
          </a:p>
          <a:p>
            <a:r>
              <a:rPr lang="sl-SI" dirty="0"/>
              <a:t>p</a:t>
            </a:r>
            <a:r>
              <a:rPr lang="sl-SI" dirty="0" smtClean="0"/>
              <a:t>rojekti Evropske prostovoljne službe (EVS)</a:t>
            </a:r>
          </a:p>
          <a:p>
            <a:endParaRPr lang="sl-SI" dirty="0" smtClean="0"/>
          </a:p>
          <a:p>
            <a:pPr marL="0" indent="0">
              <a:buNone/>
            </a:pPr>
            <a:endParaRPr lang="sl-SI" dirty="0"/>
          </a:p>
        </p:txBody>
      </p:sp>
      <p:sp>
        <p:nvSpPr>
          <p:cNvPr id="3" name="Naslov 2"/>
          <p:cNvSpPr>
            <a:spLocks noGrp="1"/>
          </p:cNvSpPr>
          <p:nvPr>
            <p:ph type="title"/>
          </p:nvPr>
        </p:nvSpPr>
        <p:spPr/>
        <p:txBody>
          <a:bodyPr/>
          <a:lstStyle/>
          <a:p>
            <a:r>
              <a:rPr lang="sl-SI" dirty="0" smtClean="0"/>
              <a:t>„Brez prostovoljcev Kino Otoka ne bi bilo!“</a:t>
            </a:r>
            <a:endParaRPr lang="sl-SI" dirty="0"/>
          </a:p>
        </p:txBody>
      </p:sp>
      <p:pic>
        <p:nvPicPr>
          <p:cNvPr id="5" name="Slika 4"/>
          <p:cNvPicPr>
            <a:picLocks noChangeAspect="1"/>
          </p:cNvPicPr>
          <p:nvPr/>
        </p:nvPicPr>
        <p:blipFill rotWithShape="1">
          <a:blip r:embed="rId2" cstate="print">
            <a:extLst>
              <a:ext uri="{28A0092B-C50C-407E-A947-70E740481C1C}">
                <a14:useLocalDpi xmlns:a14="http://schemas.microsoft.com/office/drawing/2010/main" val="0"/>
              </a:ext>
            </a:extLst>
          </a:blip>
          <a:srcRect t="5419"/>
          <a:stretch/>
        </p:blipFill>
        <p:spPr>
          <a:xfrm>
            <a:off x="-1" y="4075610"/>
            <a:ext cx="3975743" cy="2508069"/>
          </a:xfrm>
          <a:prstGeom prst="rect">
            <a:avLst/>
          </a:prstGeom>
        </p:spPr>
      </p:pic>
      <p:pic>
        <p:nvPicPr>
          <p:cNvPr id="7" name="Slika 6"/>
          <p:cNvPicPr>
            <a:picLocks noChangeAspect="1"/>
          </p:cNvPicPr>
          <p:nvPr/>
        </p:nvPicPr>
        <p:blipFill rotWithShape="1">
          <a:blip r:embed="rId3" cstate="print">
            <a:extLst>
              <a:ext uri="{28A0092B-C50C-407E-A947-70E740481C1C}">
                <a14:useLocalDpi xmlns:a14="http://schemas.microsoft.com/office/drawing/2010/main" val="0"/>
              </a:ext>
            </a:extLst>
          </a:blip>
          <a:srcRect l="6428" t="4893" r="7572" b="12393"/>
          <a:stretch/>
        </p:blipFill>
        <p:spPr>
          <a:xfrm>
            <a:off x="4198408" y="4075610"/>
            <a:ext cx="3911547" cy="2508068"/>
          </a:xfrm>
          <a:prstGeom prst="rect">
            <a:avLst/>
          </a:prstGeom>
        </p:spPr>
      </p:pic>
    </p:spTree>
    <p:extLst>
      <p:ext uri="{BB962C8B-B14F-4D97-AF65-F5344CB8AC3E}">
        <p14:creationId xmlns:p14="http://schemas.microsoft.com/office/powerpoint/2010/main" val="405561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p:txBody>
          <a:bodyPr/>
          <a:lstStyle/>
          <a:p>
            <a:pPr marL="0" indent="0">
              <a:buNone/>
            </a:pPr>
            <a:r>
              <a:rPr lang="sl-SI" dirty="0" smtClean="0"/>
              <a:t>„Povečanje </a:t>
            </a:r>
            <a:r>
              <a:rPr lang="sl-SI" dirty="0"/>
              <a:t>dostopnosti kulturno-umetniških vsebin, posebej svetovnega avtorskega filma, </a:t>
            </a:r>
            <a:r>
              <a:rPr lang="sl-SI" dirty="0" smtClean="0"/>
              <a:t>prek zagotavljanja </a:t>
            </a:r>
            <a:r>
              <a:rPr lang="sl-SI" dirty="0"/>
              <a:t>žive interakcije med ustvarjalci in občinstvom vseh generacij </a:t>
            </a:r>
            <a:r>
              <a:rPr lang="sl-SI" dirty="0" smtClean="0"/>
              <a:t>ter </a:t>
            </a:r>
            <a:r>
              <a:rPr lang="sl-SI" dirty="0">
                <a:solidFill>
                  <a:srgbClr val="5B9BD5"/>
                </a:solidFill>
              </a:rPr>
              <a:t>izobraževanja mladih, ki želijo vstopiti na profesionalno področje kulturnih </a:t>
            </a:r>
            <a:r>
              <a:rPr lang="sl-SI" dirty="0" smtClean="0">
                <a:solidFill>
                  <a:srgbClr val="5B9BD5"/>
                </a:solidFill>
              </a:rPr>
              <a:t>in ustvarjalnih industrij</a:t>
            </a:r>
            <a:r>
              <a:rPr lang="sl-SI" dirty="0"/>
              <a:t>. </a:t>
            </a:r>
            <a:r>
              <a:rPr lang="sl-SI" dirty="0" smtClean="0"/>
              <a:t>Izboljšanje okolja za delovanje NVO v kulturi prek zagovorništva kulture pri oblikovanju javnih politik.“</a:t>
            </a:r>
          </a:p>
          <a:p>
            <a:pPr marL="0" indent="0">
              <a:buNone/>
            </a:pPr>
            <a:endParaRPr lang="sl-SI" dirty="0" smtClean="0"/>
          </a:p>
          <a:p>
            <a:r>
              <a:rPr lang="sl-SI" dirty="0" smtClean="0"/>
              <a:t>neformalno praktično usposabljanje na naslednjih področjih:</a:t>
            </a:r>
          </a:p>
          <a:p>
            <a:pPr marL="0" indent="0">
              <a:spcBef>
                <a:spcPts val="0"/>
              </a:spcBef>
              <a:buNone/>
            </a:pPr>
            <a:r>
              <a:rPr lang="sl-SI" dirty="0" smtClean="0">
                <a:solidFill>
                  <a:schemeClr val="accent1"/>
                </a:solidFill>
              </a:rPr>
              <a:t>priprava programa </a:t>
            </a:r>
            <a:r>
              <a:rPr lang="sl-SI" dirty="0" smtClean="0"/>
              <a:t>(prevajanje filmov ipd.); </a:t>
            </a:r>
            <a:r>
              <a:rPr lang="sl-SI" dirty="0" smtClean="0">
                <a:solidFill>
                  <a:schemeClr val="accent1"/>
                </a:solidFill>
              </a:rPr>
              <a:t>odnosi z javnostmi </a:t>
            </a:r>
            <a:r>
              <a:rPr lang="sl-SI" dirty="0" smtClean="0"/>
              <a:t>(urejanje spletne strani in družbenih medijev ipd.); </a:t>
            </a:r>
            <a:r>
              <a:rPr lang="sl-SI" dirty="0" smtClean="0">
                <a:solidFill>
                  <a:schemeClr val="accent1"/>
                </a:solidFill>
              </a:rPr>
              <a:t>služba za goste</a:t>
            </a:r>
            <a:r>
              <a:rPr lang="sl-SI" dirty="0" smtClean="0"/>
              <a:t>; </a:t>
            </a:r>
            <a:r>
              <a:rPr lang="sl-SI" dirty="0" smtClean="0">
                <a:solidFill>
                  <a:schemeClr val="accent1"/>
                </a:solidFill>
              </a:rPr>
              <a:t>koordiniranje festivalskih </a:t>
            </a:r>
            <a:r>
              <a:rPr lang="sl-SI" dirty="0">
                <a:solidFill>
                  <a:schemeClr val="accent1"/>
                </a:solidFill>
              </a:rPr>
              <a:t>prizorišč in logistike </a:t>
            </a:r>
            <a:r>
              <a:rPr lang="sl-SI" dirty="0" smtClean="0">
                <a:solidFill>
                  <a:schemeClr val="accent1"/>
                </a:solidFill>
              </a:rPr>
              <a:t>festivala</a:t>
            </a:r>
            <a:r>
              <a:rPr lang="sl-SI" dirty="0" smtClean="0"/>
              <a:t>; </a:t>
            </a:r>
            <a:r>
              <a:rPr lang="sl-SI" dirty="0" smtClean="0">
                <a:solidFill>
                  <a:schemeClr val="accent1"/>
                </a:solidFill>
              </a:rPr>
              <a:t>koordiniranje festivalskega kampa</a:t>
            </a:r>
            <a:r>
              <a:rPr lang="sl-SI" dirty="0" smtClean="0"/>
              <a:t>; </a:t>
            </a:r>
            <a:r>
              <a:rPr lang="sl-SI" dirty="0" smtClean="0">
                <a:solidFill>
                  <a:schemeClr val="accent1"/>
                </a:solidFill>
              </a:rPr>
              <a:t>foto </a:t>
            </a:r>
            <a:r>
              <a:rPr lang="sl-SI" dirty="0">
                <a:solidFill>
                  <a:schemeClr val="accent1"/>
                </a:solidFill>
              </a:rPr>
              <a:t>in video </a:t>
            </a:r>
            <a:r>
              <a:rPr lang="sl-SI" dirty="0" smtClean="0">
                <a:solidFill>
                  <a:schemeClr val="accent1"/>
                </a:solidFill>
              </a:rPr>
              <a:t>dokumentiranje festivala</a:t>
            </a:r>
            <a:r>
              <a:rPr lang="sl-SI" dirty="0" smtClean="0"/>
              <a:t>; </a:t>
            </a:r>
            <a:r>
              <a:rPr lang="sl-SI" dirty="0" smtClean="0">
                <a:solidFill>
                  <a:schemeClr val="accent1"/>
                </a:solidFill>
              </a:rPr>
              <a:t>pomoči </a:t>
            </a:r>
            <a:r>
              <a:rPr lang="sl-SI" dirty="0">
                <a:solidFill>
                  <a:schemeClr val="accent1"/>
                </a:solidFill>
              </a:rPr>
              <a:t>v </a:t>
            </a:r>
            <a:r>
              <a:rPr lang="sl-SI" dirty="0" smtClean="0">
                <a:solidFill>
                  <a:schemeClr val="accent1"/>
                </a:solidFill>
              </a:rPr>
              <a:t>festivalski kuhinji</a:t>
            </a:r>
            <a:r>
              <a:rPr lang="sl-SI" dirty="0" smtClean="0"/>
              <a:t>; </a:t>
            </a:r>
            <a:r>
              <a:rPr lang="sl-SI" dirty="0" smtClean="0">
                <a:solidFill>
                  <a:schemeClr val="accent1"/>
                </a:solidFill>
              </a:rPr>
              <a:t>promocija</a:t>
            </a:r>
            <a:r>
              <a:rPr lang="sl-SI" dirty="0" smtClean="0"/>
              <a:t> (pisanje besedil, distribucija materialov ipd.); </a:t>
            </a:r>
            <a:r>
              <a:rPr lang="sl-SI" dirty="0" smtClean="0">
                <a:solidFill>
                  <a:schemeClr val="accent1"/>
                </a:solidFill>
              </a:rPr>
              <a:t>idr. </a:t>
            </a:r>
          </a:p>
          <a:p>
            <a:r>
              <a:rPr lang="sl-SI" dirty="0" smtClean="0"/>
              <a:t>opravljanje obvezne študijske prakse</a:t>
            </a:r>
          </a:p>
          <a:p>
            <a:r>
              <a:rPr lang="sl-SI" dirty="0"/>
              <a:t>v</a:t>
            </a:r>
            <a:r>
              <a:rPr lang="sl-SI" dirty="0" smtClean="0"/>
              <a:t>ključitev v programe ZRSZ, npr. Usposabljanje na delovnem mestu</a:t>
            </a:r>
            <a:endParaRPr lang="sl-SI" dirty="0"/>
          </a:p>
          <a:p>
            <a:pPr marL="0" indent="0">
              <a:spcBef>
                <a:spcPts val="0"/>
              </a:spcBef>
              <a:buNone/>
            </a:pPr>
            <a:endParaRPr lang="sl-SI" dirty="0"/>
          </a:p>
        </p:txBody>
      </p:sp>
      <p:sp>
        <p:nvSpPr>
          <p:cNvPr id="3" name="Naslov 2"/>
          <p:cNvSpPr>
            <a:spLocks noGrp="1"/>
          </p:cNvSpPr>
          <p:nvPr>
            <p:ph type="title"/>
          </p:nvPr>
        </p:nvSpPr>
        <p:spPr/>
        <p:txBody>
          <a:bodyPr/>
          <a:lstStyle/>
          <a:p>
            <a:r>
              <a:rPr lang="sl-SI" dirty="0" smtClean="0"/>
              <a:t>Poslanstvo festivala in pristop k prostovoljstvu</a:t>
            </a:r>
            <a:endParaRPr lang="sl-SI" dirty="0"/>
          </a:p>
        </p:txBody>
      </p:sp>
    </p:spTree>
    <p:extLst>
      <p:ext uri="{BB962C8B-B14F-4D97-AF65-F5344CB8AC3E}">
        <p14:creationId xmlns:p14="http://schemas.microsoft.com/office/powerpoint/2010/main" val="1512384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p:txBody>
          <a:bodyPr/>
          <a:lstStyle/>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pPr marL="0" indent="0">
              <a:buNone/>
            </a:pPr>
            <a:r>
              <a:rPr lang="sl-SI" dirty="0" smtClean="0"/>
              <a:t>3.400 delovnih ur: 41 % organizacijsko delo, 19 % vsebinsko-programsko delo, 40 % drugo. </a:t>
            </a:r>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363" y="4487529"/>
            <a:ext cx="1988164" cy="1325442"/>
          </a:xfrm>
          <a:prstGeom prst="rect">
            <a:avLst/>
          </a:prstGeom>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6703" y="234406"/>
            <a:ext cx="3067619" cy="2045080"/>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87529"/>
            <a:ext cx="1988163" cy="1325442"/>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1606" y="2505724"/>
            <a:ext cx="2662717" cy="1775144"/>
          </a:xfrm>
          <a:prstGeom prst="rect">
            <a:avLst/>
          </a:prstGeom>
        </p:spPr>
      </p:pic>
      <p:pic>
        <p:nvPicPr>
          <p:cNvPr id="9" name="Slika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4170" y="2505724"/>
            <a:ext cx="2366859" cy="1775144"/>
          </a:xfrm>
          <a:prstGeom prst="rect">
            <a:avLst/>
          </a:prstGeom>
        </p:spPr>
      </p:pic>
      <p:pic>
        <p:nvPicPr>
          <p:cNvPr id="10" name="Slika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7825" y="234406"/>
            <a:ext cx="1533810" cy="2045080"/>
          </a:xfrm>
          <a:prstGeom prst="rect">
            <a:avLst/>
          </a:prstGeom>
        </p:spPr>
      </p:pic>
      <p:pic>
        <p:nvPicPr>
          <p:cNvPr id="11" name="Slika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505724"/>
            <a:ext cx="2651759" cy="1775144"/>
          </a:xfrm>
          <a:prstGeom prst="rect">
            <a:avLst/>
          </a:prstGeom>
        </p:spPr>
      </p:pic>
      <p:pic>
        <p:nvPicPr>
          <p:cNvPr id="12" name="Slika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234405"/>
            <a:ext cx="2743200" cy="2060079"/>
          </a:xfrm>
          <a:prstGeom prst="rect">
            <a:avLst/>
          </a:prstGeom>
        </p:spPr>
      </p:pic>
      <p:pic>
        <p:nvPicPr>
          <p:cNvPr id="13" name="Slika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6728" y="4487529"/>
            <a:ext cx="1975474" cy="1308431"/>
          </a:xfrm>
          <a:prstGeom prst="rect">
            <a:avLst/>
          </a:prstGeom>
        </p:spPr>
      </p:pic>
      <p:pic>
        <p:nvPicPr>
          <p:cNvPr id="15" name="Slika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4871" y="4487529"/>
            <a:ext cx="2022146" cy="1331186"/>
          </a:xfrm>
          <a:prstGeom prst="rect">
            <a:avLst/>
          </a:prstGeom>
        </p:spPr>
      </p:pic>
    </p:spTree>
    <p:extLst>
      <p:ext uri="{BB962C8B-B14F-4D97-AF65-F5344CB8AC3E}">
        <p14:creationId xmlns:p14="http://schemas.microsoft.com/office/powerpoint/2010/main" val="3605294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p:txBody>
          <a:bodyPr/>
          <a:lstStyle/>
          <a:p>
            <a:r>
              <a:rPr lang="sl-SI" dirty="0"/>
              <a:t>4</a:t>
            </a:r>
            <a:r>
              <a:rPr lang="sl-SI" dirty="0" smtClean="0"/>
              <a:t>-mesečni proces (februar–maj), vodi ga koordinator prostovoljcev:</a:t>
            </a:r>
          </a:p>
          <a:p>
            <a:pPr marL="0" indent="0">
              <a:spcBef>
                <a:spcPts val="0"/>
              </a:spcBef>
              <a:buNone/>
            </a:pPr>
            <a:r>
              <a:rPr lang="sl-SI" dirty="0"/>
              <a:t>j</a:t>
            </a:r>
            <a:r>
              <a:rPr lang="sl-SI" dirty="0" smtClean="0"/>
              <a:t>avni poziv; </a:t>
            </a:r>
            <a:r>
              <a:rPr lang="sl-SI" dirty="0" smtClean="0"/>
              <a:t>sprejemanje</a:t>
            </a:r>
            <a:r>
              <a:rPr lang="sl-SI" dirty="0" smtClean="0"/>
              <a:t> </a:t>
            </a:r>
            <a:r>
              <a:rPr lang="sl-SI" dirty="0" smtClean="0"/>
              <a:t>prijav; srečanja z interesenti; oblikovanje ekip po organizacijskih enotah in njihovih urnikov dela; sklenitev dogovora o prostovoljskem delu in zavarovanje</a:t>
            </a:r>
          </a:p>
          <a:p>
            <a:r>
              <a:rPr lang="sl-SI" dirty="0" smtClean="0"/>
              <a:t>nadomestila: </a:t>
            </a:r>
          </a:p>
          <a:p>
            <a:pPr marL="0" indent="0">
              <a:spcBef>
                <a:spcPts val="0"/>
              </a:spcBef>
              <a:buNone/>
            </a:pPr>
            <a:r>
              <a:rPr lang="sl-SI" dirty="0" smtClean="0"/>
              <a:t>prenočišče v festivalskem kampu ali pod streho; prehrana; festivalska akreditacija; navedba v katalogu festivala; potrdilo o sodelovanju; priporočilo; denarna nagrada (izjemoma)</a:t>
            </a:r>
          </a:p>
          <a:p>
            <a:pPr marL="0" indent="0">
              <a:spcBef>
                <a:spcPts val="0"/>
              </a:spcBef>
              <a:buNone/>
            </a:pPr>
            <a:endParaRPr lang="sl-SI" dirty="0" smtClean="0"/>
          </a:p>
          <a:p>
            <a:pPr marL="0" indent="0">
              <a:spcBef>
                <a:spcPts val="0"/>
              </a:spcBef>
              <a:buNone/>
            </a:pPr>
            <a:r>
              <a:rPr lang="sl-SI" dirty="0" smtClean="0">
                <a:solidFill>
                  <a:srgbClr val="5B9BD5"/>
                </a:solidFill>
              </a:rPr>
              <a:t>CILJI: </a:t>
            </a:r>
          </a:p>
          <a:p>
            <a:pPr marL="0" indent="0">
              <a:spcBef>
                <a:spcPts val="0"/>
              </a:spcBef>
              <a:buNone/>
            </a:pPr>
            <a:r>
              <a:rPr lang="sl-SI" dirty="0" smtClean="0"/>
              <a:t>Pozitivna učna izkušnja za vse sodelujoče, </a:t>
            </a:r>
          </a:p>
          <a:p>
            <a:pPr marL="0" indent="0">
              <a:spcBef>
                <a:spcPts val="0"/>
              </a:spcBef>
              <a:buNone/>
            </a:pPr>
            <a:r>
              <a:rPr lang="sl-SI" dirty="0" smtClean="0"/>
              <a:t>večletno sodelovanje, spremljanje razvoja prostovoljca, </a:t>
            </a:r>
          </a:p>
          <a:p>
            <a:pPr marL="0" indent="0">
              <a:spcBef>
                <a:spcPts val="0"/>
              </a:spcBef>
              <a:buNone/>
            </a:pPr>
            <a:r>
              <a:rPr lang="sl-SI" dirty="0" smtClean="0"/>
              <a:t>prehod iz prostovoljske v projektno </a:t>
            </a:r>
          </a:p>
          <a:p>
            <a:pPr marL="0" indent="0">
              <a:spcBef>
                <a:spcPts val="0"/>
              </a:spcBef>
              <a:buNone/>
            </a:pPr>
            <a:r>
              <a:rPr lang="sl-SI" dirty="0" smtClean="0"/>
              <a:t>ali stalno ekipo festivala.</a:t>
            </a:r>
            <a:endParaRPr lang="sl-SI" dirty="0">
              <a:solidFill>
                <a:srgbClr val="5B9BD5"/>
              </a:solidFill>
            </a:endParaRPr>
          </a:p>
          <a:p>
            <a:pPr marL="0" indent="0">
              <a:buNone/>
            </a:pPr>
            <a:r>
              <a:rPr lang="sl-SI" dirty="0"/>
              <a:t> </a:t>
            </a:r>
          </a:p>
        </p:txBody>
      </p:sp>
      <p:sp>
        <p:nvSpPr>
          <p:cNvPr id="3" name="Naslov 2"/>
          <p:cNvSpPr>
            <a:spLocks noGrp="1"/>
          </p:cNvSpPr>
          <p:nvPr>
            <p:ph type="title"/>
          </p:nvPr>
        </p:nvSpPr>
        <p:spPr/>
        <p:txBody>
          <a:bodyPr/>
          <a:lstStyle/>
          <a:p>
            <a:r>
              <a:rPr lang="sl-SI" dirty="0" smtClean="0"/>
              <a:t>Oblikovanje prostovoljske ekipe in nadomestila</a:t>
            </a:r>
            <a:endParaRPr lang="sl-SI" dirty="0"/>
          </a:p>
        </p:txBody>
      </p:sp>
      <p:pic>
        <p:nvPicPr>
          <p:cNvPr id="5" name="Slika 4"/>
          <p:cNvPicPr>
            <a:picLocks noChangeAspect="1"/>
          </p:cNvPicPr>
          <p:nvPr/>
        </p:nvPicPr>
        <p:blipFill>
          <a:blip r:embed="rId2"/>
          <a:stretch>
            <a:fillRect/>
          </a:stretch>
        </p:blipFill>
        <p:spPr>
          <a:xfrm>
            <a:off x="4586486" y="4104238"/>
            <a:ext cx="4127340" cy="2753761"/>
          </a:xfrm>
          <a:prstGeom prst="rect">
            <a:avLst/>
          </a:prstGeom>
        </p:spPr>
      </p:pic>
    </p:spTree>
    <p:extLst>
      <p:ext uri="{BB962C8B-B14F-4D97-AF65-F5344CB8AC3E}">
        <p14:creationId xmlns:p14="http://schemas.microsoft.com/office/powerpoint/2010/main" val="227001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a:xfrm>
            <a:off x="1" y="1879599"/>
            <a:ext cx="8396816" cy="1709542"/>
          </a:xfrm>
        </p:spPr>
        <p:txBody>
          <a:bodyPr/>
          <a:lstStyle/>
          <a:p>
            <a:r>
              <a:rPr lang="sl-SI" dirty="0" smtClean="0"/>
              <a:t>mentorstvo pred, med in po festivalu </a:t>
            </a:r>
          </a:p>
          <a:p>
            <a:r>
              <a:rPr lang="sl-SI" dirty="0"/>
              <a:t>k</a:t>
            </a:r>
            <a:r>
              <a:rPr lang="sl-SI" dirty="0" smtClean="0"/>
              <a:t>oordinator prostovoljcev</a:t>
            </a:r>
          </a:p>
          <a:p>
            <a:r>
              <a:rPr lang="sl-SI" dirty="0"/>
              <a:t>s</a:t>
            </a:r>
            <a:r>
              <a:rPr lang="sl-SI" dirty="0" smtClean="0"/>
              <a:t>trokovni mentorji – vodje festivalskih služb </a:t>
            </a:r>
          </a:p>
          <a:p>
            <a:r>
              <a:rPr lang="sl-SI" dirty="0" smtClean="0">
                <a:solidFill>
                  <a:srgbClr val="5B9BD5"/>
                </a:solidFill>
              </a:rPr>
              <a:t>moja </a:t>
            </a:r>
            <a:r>
              <a:rPr lang="sl-SI" dirty="0" smtClean="0">
                <a:solidFill>
                  <a:srgbClr val="5B9BD5"/>
                </a:solidFill>
              </a:rPr>
              <a:t>mentorska vloga</a:t>
            </a:r>
            <a:r>
              <a:rPr lang="sl-SI" dirty="0" smtClean="0">
                <a:solidFill>
                  <a:srgbClr val="5B9BD5"/>
                </a:solidFill>
              </a:rPr>
              <a:t>? </a:t>
            </a:r>
          </a:p>
          <a:p>
            <a:pPr marL="0" indent="0">
              <a:buNone/>
            </a:pPr>
            <a:endParaRPr lang="sl-SI" dirty="0">
              <a:solidFill>
                <a:srgbClr val="5B9BD5"/>
              </a:solidFill>
            </a:endParaRPr>
          </a:p>
        </p:txBody>
      </p:sp>
      <p:sp>
        <p:nvSpPr>
          <p:cNvPr id="3" name="Naslov 2"/>
          <p:cNvSpPr>
            <a:spLocks noGrp="1"/>
          </p:cNvSpPr>
          <p:nvPr>
            <p:ph type="title"/>
          </p:nvPr>
        </p:nvSpPr>
        <p:spPr/>
        <p:txBody>
          <a:bodyPr/>
          <a:lstStyle/>
          <a:p>
            <a:r>
              <a:rPr lang="sl-SI" dirty="0" smtClean="0"/>
              <a:t>Mentorstvo prostovoljcev na festivalu Kino Otok</a:t>
            </a:r>
            <a:endParaRPr lang="sl-SI" dirty="0"/>
          </a:p>
        </p:txBody>
      </p:sp>
      <p:sp>
        <p:nvSpPr>
          <p:cNvPr id="5" name="Označba mesta vsebine 1"/>
          <p:cNvSpPr txBox="1">
            <a:spLocks/>
          </p:cNvSpPr>
          <p:nvPr/>
        </p:nvSpPr>
        <p:spPr>
          <a:xfrm>
            <a:off x="0" y="3589142"/>
            <a:ext cx="8396816" cy="2960914"/>
          </a:xfrm>
          <a:prstGeom prst="rect">
            <a:avLst/>
          </a:prstGeom>
        </p:spPr>
        <p:txBody>
          <a:bodyPr/>
          <a:lstStyle>
            <a:lvl1pPr marL="342900" indent="-3429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1pPr>
            <a:lvl2pPr marL="800100" indent="-3429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sl-SI" dirty="0">
              <a:solidFill>
                <a:srgbClr val="5B9BD5"/>
              </a:solidFill>
            </a:endParaRPr>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589140"/>
            <a:ext cx="4903289" cy="3268859"/>
          </a:xfrm>
          <a:prstGeom prst="rect">
            <a:avLst/>
          </a:prstGeom>
        </p:spPr>
      </p:pic>
    </p:spTree>
    <p:extLst>
      <p:ext uri="{BB962C8B-B14F-4D97-AF65-F5344CB8AC3E}">
        <p14:creationId xmlns:p14="http://schemas.microsoft.com/office/powerpoint/2010/main" val="2809511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sz="quarter" idx="10"/>
            <p:extLst>
              <p:ext uri="{D42A27DB-BD31-4B8C-83A1-F6EECF244321}">
                <p14:modId xmlns:p14="http://schemas.microsoft.com/office/powerpoint/2010/main" val="475518644"/>
              </p:ext>
            </p:extLst>
          </p:nvPr>
        </p:nvGraphicFramePr>
        <p:xfrm>
          <a:off x="492035" y="3396343"/>
          <a:ext cx="2447108" cy="206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slov 2"/>
          <p:cNvSpPr>
            <a:spLocks noGrp="1"/>
          </p:cNvSpPr>
          <p:nvPr>
            <p:ph type="title"/>
          </p:nvPr>
        </p:nvSpPr>
        <p:spPr/>
        <p:txBody>
          <a:bodyPr/>
          <a:lstStyle/>
          <a:p>
            <a:r>
              <a:rPr lang="sl-SI" dirty="0" smtClean="0"/>
              <a:t>Mentorstvo prostovoljcev na festivalu Kino Otok</a:t>
            </a:r>
            <a:endParaRPr lang="sl-SI" dirty="0"/>
          </a:p>
        </p:txBody>
      </p:sp>
      <p:sp>
        <p:nvSpPr>
          <p:cNvPr id="5" name="Označba mesta vsebine 1"/>
          <p:cNvSpPr txBox="1">
            <a:spLocks/>
          </p:cNvSpPr>
          <p:nvPr/>
        </p:nvSpPr>
        <p:spPr>
          <a:xfrm>
            <a:off x="1" y="1879599"/>
            <a:ext cx="8396816" cy="4174067"/>
          </a:xfrm>
          <a:prstGeom prst="rect">
            <a:avLst/>
          </a:prstGeom>
        </p:spPr>
        <p:txBody>
          <a:bodyPr/>
          <a:lstStyle>
            <a:lvl1pPr marL="342900" indent="-3429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1pPr>
            <a:lvl2pPr marL="800100" indent="-3429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sl-SI" dirty="0" smtClean="0"/>
              <a:t> </a:t>
            </a:r>
            <a:endParaRPr lang="sl-SI" dirty="0"/>
          </a:p>
        </p:txBody>
      </p:sp>
      <p:sp>
        <p:nvSpPr>
          <p:cNvPr id="6" name="Označba mesta vsebine 1"/>
          <p:cNvSpPr txBox="1">
            <a:spLocks/>
          </p:cNvSpPr>
          <p:nvPr/>
        </p:nvSpPr>
        <p:spPr>
          <a:xfrm>
            <a:off x="152401" y="2031999"/>
            <a:ext cx="8396816" cy="4174067"/>
          </a:xfrm>
          <a:prstGeom prst="rect">
            <a:avLst/>
          </a:prstGeom>
        </p:spPr>
        <p:txBody>
          <a:bodyPr/>
          <a:lstStyle>
            <a:lvl1pPr marL="342900" indent="-3429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1pPr>
            <a:lvl2pPr marL="800100" indent="-3429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t>p</a:t>
            </a:r>
            <a:r>
              <a:rPr lang="sl-SI" dirty="0" smtClean="0"/>
              <a:t>ovezovanje, ustvarjanje skupnosti </a:t>
            </a:r>
          </a:p>
          <a:p>
            <a:r>
              <a:rPr lang="sl-SI" dirty="0" smtClean="0"/>
              <a:t>motivacija</a:t>
            </a:r>
          </a:p>
          <a:p>
            <a:r>
              <a:rPr lang="sl-SI" dirty="0" smtClean="0"/>
              <a:t>promocija skupnih ciljev in vrednot </a:t>
            </a:r>
          </a:p>
          <a:p>
            <a:endParaRPr lang="sl-SI" dirty="0" smtClean="0"/>
          </a:p>
          <a:p>
            <a:pPr marL="0" indent="0">
              <a:buNone/>
            </a:pPr>
            <a:endParaRPr lang="sl-SI" dirty="0" smtClean="0">
              <a:solidFill>
                <a:srgbClr val="5B9BD5"/>
              </a:solidFill>
            </a:endParaRPr>
          </a:p>
          <a:p>
            <a:pPr marL="0" indent="0">
              <a:buNone/>
            </a:pPr>
            <a:endParaRPr lang="sl-SI" dirty="0">
              <a:solidFill>
                <a:srgbClr val="5B9BD5"/>
              </a:solidFill>
            </a:endParaRPr>
          </a:p>
          <a:p>
            <a:pPr marL="0" indent="0">
              <a:buNone/>
            </a:pPr>
            <a:endParaRPr lang="sl-SI" dirty="0" smtClean="0">
              <a:solidFill>
                <a:srgbClr val="5B9BD5"/>
              </a:solidFill>
            </a:endParaRPr>
          </a:p>
          <a:p>
            <a:pPr marL="0" indent="0">
              <a:buNone/>
            </a:pPr>
            <a:endParaRPr lang="sl-SI" dirty="0">
              <a:solidFill>
                <a:srgbClr val="5B9BD5"/>
              </a:solidFill>
            </a:endParaRPr>
          </a:p>
          <a:p>
            <a:pPr marL="0" indent="0">
              <a:buNone/>
            </a:pPr>
            <a:endParaRPr lang="sl-SI" dirty="0" smtClean="0">
              <a:solidFill>
                <a:srgbClr val="5B9BD5"/>
              </a:solidFill>
            </a:endParaRPr>
          </a:p>
          <a:p>
            <a:pPr marL="0" indent="0">
              <a:buNone/>
            </a:pPr>
            <a:r>
              <a:rPr lang="sl-SI" dirty="0" smtClean="0">
                <a:solidFill>
                  <a:srgbClr val="5B9BD5"/>
                </a:solidFill>
              </a:rPr>
              <a:t>CILJ: </a:t>
            </a:r>
            <a:r>
              <a:rPr lang="sl-SI" dirty="0" smtClean="0"/>
              <a:t>Sproščeno in spodbudno okolje </a:t>
            </a:r>
          </a:p>
          <a:p>
            <a:pPr marL="0" indent="0">
              <a:spcBef>
                <a:spcPts val="0"/>
              </a:spcBef>
              <a:buNone/>
            </a:pPr>
            <a:r>
              <a:rPr lang="sl-SI" dirty="0" smtClean="0"/>
              <a:t>z jasno razdelitvijo nalog ter odgovornosti.</a:t>
            </a:r>
          </a:p>
          <a:p>
            <a:pPr marL="0" indent="0">
              <a:buNone/>
            </a:pPr>
            <a:endParaRPr lang="sl-SI" dirty="0" smtClean="0"/>
          </a:p>
          <a:p>
            <a:endParaRPr lang="sl-SI" dirty="0" smtClean="0"/>
          </a:p>
          <a:p>
            <a:pPr marL="0" indent="0">
              <a:buFont typeface="Wingdings" panose="05000000000000000000" pitchFamily="2" charset="2"/>
              <a:buNone/>
            </a:pPr>
            <a:r>
              <a:rPr lang="sl-SI" dirty="0" smtClean="0"/>
              <a:t> </a:t>
            </a:r>
            <a:endParaRPr lang="sl-SI" dirty="0"/>
          </a:p>
        </p:txBody>
      </p:sp>
      <p:sp>
        <p:nvSpPr>
          <p:cNvPr id="7" name="AutoShape 2"/>
          <p:cNvSpPr>
            <a:spLocks noChangeArrowheads="1"/>
          </p:cNvSpPr>
          <p:nvPr/>
        </p:nvSpPr>
        <p:spPr bwMode="auto">
          <a:xfrm>
            <a:off x="3984171" y="2032000"/>
            <a:ext cx="4412645" cy="3780972"/>
          </a:xfrm>
          <a:prstGeom prst="wedgeRoundRectCallout">
            <a:avLst>
              <a:gd name="adj1" fmla="val -2653"/>
              <a:gd name="adj2" fmla="val 60403"/>
              <a:gd name="adj3" fmla="val 16667"/>
            </a:avLst>
          </a:prstGeom>
          <a:solidFill>
            <a:srgbClr val="FFFFFF"/>
          </a:solidFill>
          <a:ln w="19050">
            <a:solidFill>
              <a:srgbClr val="5B9BD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Na festival Kino Otok sem se kot prostovoljka prijavila predvsem z željo po pridobivanju novih izkušenj in širjenju poznanstev. </a:t>
            </a:r>
            <a:endParaRPr kumimoji="0" lang="sl-SI" altLang="sl-SI" sz="1600" b="0" i="0" u="none" strike="noStrike" cap="none" normalizeH="0" baseline="0" dirty="0" smtClean="0">
              <a:ln>
                <a:noFill/>
              </a:ln>
              <a:solidFill>
                <a:srgbClr val="5B9BD5"/>
              </a:solidFill>
              <a:effectLst/>
              <a:latin typeface="Tw Cen MT Condensed" panose="020B0606020104020203" pitchFamily="34" charset="-18"/>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Že </a:t>
            </a: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davno me je </a:t>
            </a: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zanimalo tudi, </a:t>
            </a: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kdaj festival sploh postane festival, zadnja leta pa je moje zanimanje pritegnil tudi film. Na Kino Otoku sem torej lahko ubila dve muhi na en mah in potešila radovednost. Skrbela sem za festivalske akreditacije, ker pa sem večino časa preživela v </a:t>
            </a:r>
            <a:r>
              <a:rPr lang="sl-SI" altLang="sl-SI" sz="1600" dirty="0" smtClean="0">
                <a:solidFill>
                  <a:srgbClr val="5B9BD5"/>
                </a:solidFill>
                <a:latin typeface="Tw Cen MT Condensed" panose="020B0606020104020203" pitchFamily="34" charset="-18"/>
              </a:rPr>
              <a:t>medijskem središču</a:t>
            </a: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 </a:t>
            </a: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sem spremljala dogajanje in se po malem učila </a:t>
            </a:r>
            <a:r>
              <a:rPr lang="sl-SI" altLang="sl-SI" sz="1600" dirty="0" smtClean="0">
                <a:solidFill>
                  <a:srgbClr val="5B9BD5"/>
                </a:solidFill>
                <a:latin typeface="Tw Cen MT Condensed" panose="020B0606020104020203" pitchFamily="34" charset="-18"/>
              </a:rPr>
              <a:t>delovanja službe za odnose z javnostmi.</a:t>
            </a:r>
            <a:endParaRPr kumimoji="0" lang="sl-SI" altLang="sl-SI" sz="1600" b="0" i="0" u="none" strike="noStrike" cap="none" normalizeH="0" baseline="0" dirty="0" smtClean="0">
              <a:ln>
                <a:noFill/>
              </a:ln>
              <a:solidFill>
                <a:srgbClr val="5B9BD5"/>
              </a:solidFill>
              <a:effectLst/>
              <a:latin typeface="Tw Cen MT Condensed" panose="020B0606020104020203" pitchFamily="34" charset="-18"/>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sl-SI" altLang="sl-SI" sz="1600" b="0" i="0" u="none" strike="noStrike" cap="none" normalizeH="0" baseline="0" dirty="0" smtClean="0">
                <a:ln>
                  <a:noFill/>
                </a:ln>
                <a:solidFill>
                  <a:srgbClr val="5B9BD5"/>
                </a:solidFill>
                <a:effectLst/>
                <a:latin typeface="Tw Cen MT Condensed" panose="020B0606020104020203" pitchFamily="34" charset="-18"/>
              </a:rPr>
              <a:t>V času festivala sem se v ekipi počutila zelo domače in udobno, kar je zame osebno glavni pokazatelj dobre ekipe in mentorstva, ter festivalskega duha nasploh.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smtClean="0">
              <a:ln>
                <a:noFill/>
              </a:ln>
              <a:solidFill>
                <a:schemeClr val="tx1"/>
              </a:solidFill>
              <a:effectLst/>
              <a:latin typeface="Arial" panose="020B0604020202020204" pitchFamily="34" charset="0"/>
            </a:endParaRPr>
          </a:p>
        </p:txBody>
      </p:sp>
      <p:sp>
        <p:nvSpPr>
          <p:cNvPr id="8" name="Označba mesta vsebine 1"/>
          <p:cNvSpPr txBox="1">
            <a:spLocks/>
          </p:cNvSpPr>
          <p:nvPr/>
        </p:nvSpPr>
        <p:spPr>
          <a:xfrm>
            <a:off x="6190493" y="5957432"/>
            <a:ext cx="1870590" cy="570289"/>
          </a:xfrm>
          <a:prstGeom prst="rect">
            <a:avLst/>
          </a:prstGeom>
        </p:spPr>
        <p:txBody>
          <a:bodyPr/>
          <a:lstStyle>
            <a:lvl1pPr marL="342900" indent="-342900" algn="l" defTabSz="914400" rtl="0" eaLnBrk="1" latinLnBrk="0" hangingPunct="1">
              <a:lnSpc>
                <a:spcPct val="90000"/>
              </a:lnSpc>
              <a:spcBef>
                <a:spcPts val="10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1pPr>
            <a:lvl2pPr marL="800100" indent="-3429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
              <a:defRPr sz="2000" kern="1200">
                <a:solidFill>
                  <a:schemeClr val="tx1"/>
                </a:solidFill>
                <a:latin typeface="Tw Cen MT Condensed" panose="020B0606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sl-SI" sz="1600" dirty="0" smtClean="0"/>
              <a:t>Anastasiya Pruyidze, </a:t>
            </a:r>
          </a:p>
          <a:p>
            <a:pPr marL="0" indent="0">
              <a:lnSpc>
                <a:spcPct val="100000"/>
              </a:lnSpc>
              <a:spcBef>
                <a:spcPts val="0"/>
              </a:spcBef>
              <a:buNone/>
            </a:pPr>
            <a:r>
              <a:rPr lang="sl-SI" sz="1600" dirty="0" smtClean="0"/>
              <a:t>prostovoljka 2016 (in 2017)</a:t>
            </a:r>
          </a:p>
          <a:p>
            <a:pPr marL="0" indent="0">
              <a:buNone/>
            </a:pPr>
            <a:endParaRPr lang="sl-SI" dirty="0" smtClean="0"/>
          </a:p>
          <a:p>
            <a:endParaRPr lang="sl-SI" dirty="0" smtClean="0"/>
          </a:p>
          <a:p>
            <a:pPr marL="0" indent="0">
              <a:buFont typeface="Wingdings" panose="05000000000000000000" pitchFamily="2" charset="2"/>
              <a:buNone/>
            </a:pPr>
            <a:r>
              <a:rPr lang="sl-SI" dirty="0" smtClean="0"/>
              <a:t> </a:t>
            </a:r>
            <a:endParaRPr lang="sl-SI" dirty="0"/>
          </a:p>
        </p:txBody>
      </p:sp>
    </p:spTree>
    <p:extLst>
      <p:ext uri="{BB962C8B-B14F-4D97-AF65-F5344CB8AC3E}">
        <p14:creationId xmlns:p14="http://schemas.microsoft.com/office/powerpoint/2010/main" val="830344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p:txBody>
          <a:bodyPr/>
          <a:lstStyle/>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pPr marL="0" indent="0">
              <a:buNone/>
            </a:pPr>
            <a:r>
              <a:rPr lang="sl-SI" dirty="0" smtClean="0"/>
              <a:t>Druženje s prostovoljci v prostem času. </a:t>
            </a:r>
            <a:endParaRPr lang="sl-SI" dirty="0"/>
          </a:p>
        </p:txBody>
      </p:sp>
      <p:sp>
        <p:nvSpPr>
          <p:cNvPr id="3" name="Naslov 2"/>
          <p:cNvSpPr>
            <a:spLocks noGrp="1"/>
          </p:cNvSpPr>
          <p:nvPr>
            <p:ph type="title"/>
          </p:nvPr>
        </p:nvSpPr>
        <p:spPr/>
        <p:txBody>
          <a:bodyPr/>
          <a:lstStyle/>
          <a:p>
            <a:endParaRPr lang="sl-SI"/>
          </a:p>
        </p:txBody>
      </p:sp>
      <p:pic>
        <p:nvPicPr>
          <p:cNvPr id="4" name="Slika 3"/>
          <p:cNvPicPr>
            <a:picLocks noChangeAspect="1"/>
          </p:cNvPicPr>
          <p:nvPr/>
        </p:nvPicPr>
        <p:blipFill>
          <a:blip r:embed="rId2"/>
          <a:stretch>
            <a:fillRect/>
          </a:stretch>
        </p:blipFill>
        <p:spPr>
          <a:xfrm>
            <a:off x="-21810" y="365125"/>
            <a:ext cx="8031108" cy="5356406"/>
          </a:xfrm>
          <a:prstGeom prst="rect">
            <a:avLst/>
          </a:prstGeom>
        </p:spPr>
      </p:pic>
    </p:spTree>
    <p:extLst>
      <p:ext uri="{BB962C8B-B14F-4D97-AF65-F5344CB8AC3E}">
        <p14:creationId xmlns:p14="http://schemas.microsoft.com/office/powerpoint/2010/main" val="2662586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sz="quarter" idx="10"/>
          </p:nvPr>
        </p:nvSpPr>
        <p:spPr/>
        <p:txBody>
          <a:bodyPr/>
          <a:lstStyle/>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pPr marL="0" indent="0">
              <a:buNone/>
            </a:pPr>
            <a:r>
              <a:rPr lang="sl-SI" dirty="0" smtClean="0"/>
              <a:t>Festival je priložnost za druženje s prostovoljci in gosti z vsega sveta. </a:t>
            </a:r>
            <a:endParaRPr lang="sl-SI" dirty="0"/>
          </a:p>
        </p:txBody>
      </p:sp>
      <p:pic>
        <p:nvPicPr>
          <p:cNvPr id="4" name="Slika 3"/>
          <p:cNvPicPr>
            <a:picLocks noChangeAspect="1"/>
          </p:cNvPicPr>
          <p:nvPr/>
        </p:nvPicPr>
        <p:blipFill>
          <a:blip r:embed="rId2"/>
          <a:stretch>
            <a:fillRect/>
          </a:stretch>
        </p:blipFill>
        <p:spPr>
          <a:xfrm>
            <a:off x="0" y="365125"/>
            <a:ext cx="7158446" cy="5368835"/>
          </a:xfrm>
          <a:prstGeom prst="rect">
            <a:avLst/>
          </a:prstGeom>
        </p:spPr>
      </p:pic>
    </p:spTree>
    <p:extLst>
      <p:ext uri="{BB962C8B-B14F-4D97-AF65-F5344CB8AC3E}">
        <p14:creationId xmlns:p14="http://schemas.microsoft.com/office/powerpoint/2010/main" val="978833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ovenska Filantropija predloga" id="{4E8E23FC-DB59-48F7-89DC-F0051EF2F89C}" vid="{5BAEDEEB-38A5-4A74-B224-8BA82D7B1AB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Slovenska Filantropija predloga</Template>
  <TotalTime>306</TotalTime>
  <Words>612</Words>
  <Application>Microsoft Office PowerPoint</Application>
  <PresentationFormat>Diaprojekcija na zaslonu (4:3)</PresentationFormat>
  <Paragraphs>114</Paragraphs>
  <Slides>11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11</vt:i4>
      </vt:variant>
    </vt:vector>
  </HeadingPairs>
  <TitlesOfParts>
    <vt:vector size="16" baseType="lpstr">
      <vt:lpstr>Arial</vt:lpstr>
      <vt:lpstr>Calibri</vt:lpstr>
      <vt:lpstr>Tw Cen MT Condensed</vt:lpstr>
      <vt:lpstr>Wingdings</vt:lpstr>
      <vt:lpstr>Officeova tema</vt:lpstr>
      <vt:lpstr>PROSTOVOLJSTVO na Mednarodnem filmskem festivalu Kino Otok – Isola Cinema </vt:lpstr>
      <vt:lpstr>„Brez prostovoljcev Kino Otoka ne bi bilo!“</vt:lpstr>
      <vt:lpstr>Poslanstvo festivala in pristop k prostovoljstvu</vt:lpstr>
      <vt:lpstr>PowerPointova predstavitev</vt:lpstr>
      <vt:lpstr>Oblikovanje prostovoljske ekipe in nadomestila</vt:lpstr>
      <vt:lpstr>Mentorstvo prostovoljcev na festivalu Kino Otok</vt:lpstr>
      <vt:lpstr>Mentorstvo prostovoljcev na festivalu Kino Otok</vt:lpstr>
      <vt:lpstr>PowerPointova predstavitev</vt:lpstr>
      <vt:lpstr>PowerPointova predstavitev</vt:lpstr>
      <vt:lpstr>PowerPointova predstavitev</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Tanja</cp:lastModifiedBy>
  <cp:revision>70</cp:revision>
  <dcterms:created xsi:type="dcterms:W3CDTF">2017-11-12T09:05:21Z</dcterms:created>
  <dcterms:modified xsi:type="dcterms:W3CDTF">2017-12-04T09:31:24Z</dcterms:modified>
</cp:coreProperties>
</file>