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79476b6270eb534d98feefc2c00ea0f6" ContentType="image/png"/>
  <Default Extension="9d455508ce6a35a7c8c7876f045081fe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57" r:id="rId3"/>
    <p:sldId id="259" r:id="rId4"/>
    <p:sldId id="261" r:id="rId5"/>
    <p:sldId id="262" r:id="rId6"/>
    <p:sldId id="263" r:id="rId7"/>
    <p:sldId id="265" r:id="rId8"/>
    <p:sldId id="279" r:id="rId9"/>
    <p:sldId id="266" r:id="rId10"/>
    <p:sldId id="267" r:id="rId11"/>
    <p:sldId id="273" r:id="rId12"/>
    <p:sldId id="275" r:id="rId13"/>
    <p:sldId id="277" r:id="rId14"/>
  </p:sldIdLst>
  <p:sldSz cx="9144000" cy="5143500" type="screen16x9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43" autoAdjust="0"/>
  </p:normalViewPr>
  <p:slideViewPr>
    <p:cSldViewPr>
      <p:cViewPr varScale="1">
        <p:scale>
          <a:sx n="101" d="100"/>
          <a:sy n="101" d="100"/>
        </p:scale>
        <p:origin x="922" y="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D60B7-C37E-4693-B5DC-66C091E4553F}" type="datetimeFigureOut">
              <a:rPr lang="sl-SI" smtClean="0"/>
              <a:t>5. 12. 2019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F8AD7-4493-42EB-8BF0-135EA2FD1BD6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06071-617B-41FC-AC78-A2EDD9746FD3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1304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06071-617B-41FC-AC78-A2EDD9746FD3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6429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06071-617B-41FC-AC78-A2EDD9746FD3}" type="slidenum">
              <a:rPr lang="sl-SI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6725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F8AD7-4493-42EB-8BF0-135EA2FD1BD6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2987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06071-617B-41FC-AC78-A2EDD9746FD3}" type="slidenum">
              <a:rPr lang="sl-SI" smtClean="0"/>
              <a:pPr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153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5. 12. 2019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5. 12. 2019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5. 12. 2019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5. 12. 2019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5. 12. 2019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343"/>
            <a:ext cx="7772400" cy="110299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1B5E-67FA-4C86-9247-96F0EB36FCB2}" type="datetimeFigureOut">
              <a:rPr lang="sl-SI" smtClean="0"/>
              <a:t>5. 12. 2019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879C-D9AE-4C4F-A8FD-DECA5543C4C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1B5E-67FA-4C86-9247-96F0EB36FCB2}" type="datetimeFigureOut">
              <a:rPr lang="sl-SI" smtClean="0"/>
              <a:t>5. 12. 2019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879C-D9AE-4C4F-A8FD-DECA5543C4C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30469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180273"/>
            <a:ext cx="7772400" cy="11244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1B5E-67FA-4C86-9247-96F0EB36FCB2}" type="datetimeFigureOut">
              <a:rPr lang="sl-SI" smtClean="0"/>
              <a:t>5. 12. 2019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879C-D9AE-4C4F-A8FD-DECA5543C4C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1B5E-67FA-4C86-9247-96F0EB36FCB2}" type="datetimeFigureOut">
              <a:rPr lang="sl-SI" smtClean="0"/>
              <a:t>5. 12. 2019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879C-D9AE-4C4F-A8FD-DECA5543C4C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151573"/>
            <a:ext cx="4040188" cy="4800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1631633"/>
            <a:ext cx="4040188" cy="2963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6" y="1151573"/>
            <a:ext cx="4041775" cy="4800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6" y="1631633"/>
            <a:ext cx="4041775" cy="2963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1B5E-67FA-4C86-9247-96F0EB36FCB2}" type="datetimeFigureOut">
              <a:rPr lang="sl-SI" smtClean="0"/>
              <a:t>5. 12. 2019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879C-D9AE-4C4F-A8FD-DECA5543C4C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1B5E-67FA-4C86-9247-96F0EB36FCB2}" type="datetimeFigureOut">
              <a:rPr lang="sl-SI" smtClean="0"/>
              <a:t>5. 12. 2019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879C-D9AE-4C4F-A8FD-DECA5543C4C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treznik\FolderRedirection\RajnarJa\My Documents\Jasna\Promo podobe, materiali, logo\Logotipi\logo SF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297159"/>
            <a:ext cx="720080" cy="706158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534835"/>
            <a:ext cx="6120680" cy="2811208"/>
          </a:xfrm>
        </p:spPr>
        <p:txBody>
          <a:bodyPr/>
          <a:lstStyle/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5. 12. 2019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300192" y="4451158"/>
            <a:ext cx="2160240" cy="589949"/>
          </a:xfrm>
        </p:spPr>
        <p:txBody>
          <a:bodyPr/>
          <a:lstStyle/>
          <a:p>
            <a:endParaRPr lang="sl-SI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1B5E-67FA-4C86-9247-96F0EB36FCB2}" type="datetimeFigureOut">
              <a:rPr lang="sl-SI" smtClean="0"/>
              <a:t>5. 12. 2019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879C-D9AE-4C4F-A8FD-DECA5543C4C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04312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04312"/>
            <a:ext cx="5111750" cy="43905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1" y="1075849"/>
            <a:ext cx="3008313" cy="35190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1B5E-67FA-4C86-9247-96F0EB36FCB2}" type="datetimeFigureOut">
              <a:rPr lang="sl-SI" smtClean="0"/>
              <a:t>5. 12. 2019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879C-D9AE-4C4F-A8FD-DECA5543C4C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460058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4026218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1B5E-67FA-4C86-9247-96F0EB36FCB2}" type="datetimeFigureOut">
              <a:rPr lang="sl-SI" smtClean="0"/>
              <a:t>5. 12. 2019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879C-D9AE-4C4F-A8FD-DECA5543C4C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1B5E-67FA-4C86-9247-96F0EB36FCB2}" type="datetimeFigureOut">
              <a:rPr lang="sl-SI" smtClean="0"/>
              <a:t>5. 12. 2019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879C-D9AE-4C4F-A8FD-DECA5543C4C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05740"/>
            <a:ext cx="2057400" cy="4389120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05740"/>
            <a:ext cx="6019800" cy="4389120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1B5E-67FA-4C86-9247-96F0EB36FCB2}" type="datetimeFigureOut">
              <a:rPr lang="sl-SI" smtClean="0"/>
              <a:t>5. 12. 2019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879C-D9AE-4C4F-A8FD-DECA5543C4C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5. 12. 2019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5. 12. 2019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5. 12. 2019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5. 12. 2019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5. 12. 2019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5. 12. 2019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5. 12. 2019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45184-80ED-4EEE-94E2-90517B34E3EE}" type="datetimeFigureOut">
              <a:rPr lang="sl-SI" smtClean="0"/>
              <a:pPr/>
              <a:t>5. 12. 2019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4767739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1B5E-67FA-4C86-9247-96F0EB36FCB2}" type="datetimeFigureOut">
              <a:rPr lang="sl-SI" smtClean="0"/>
              <a:t>5. 12. 2019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4767739"/>
            <a:ext cx="2895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4767739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3879C-D9AE-4C4F-A8FD-DECA5543C4C1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9d455508ce6a35a7c8c7876f045081fe"/><Relationship Id="rId2" Type="http://schemas.openxmlformats.org/officeDocument/2006/relationships/image" Target="../media/image16.79476b6270eb534d98feefc2c00ea0f6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49449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FC327">
                  <a:shade val="30000"/>
                  <a:satMod val="115000"/>
                  <a:lumMod val="73000"/>
                  <a:lumOff val="27000"/>
                </a:srgbClr>
              </a:gs>
              <a:gs pos="31000">
                <a:srgbClr val="FFC327">
                  <a:shade val="67500"/>
                  <a:satMod val="115000"/>
                </a:srgbClr>
              </a:gs>
              <a:gs pos="100000">
                <a:srgbClr val="FFC327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925" y="4729206"/>
            <a:ext cx="353636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sl-SI" dirty="0" smtClean="0">
                <a:solidFill>
                  <a:schemeClr val="bg1"/>
                </a:solidFill>
              </a:rPr>
              <a:t>12. Slovenski kongres prostovoljstva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2449"/>
            <a:ext cx="8586954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l-SI" altLang="de-DE" sz="2500" dirty="0" smtClean="0">
              <a:solidFill>
                <a:schemeClr val="bg1"/>
              </a:solidFill>
            </a:endParaRPr>
          </a:p>
          <a:p>
            <a:pPr algn="ctr"/>
            <a:r>
              <a:rPr lang="sl-SI" altLang="de-DE" sz="2500" dirty="0" smtClean="0">
                <a:solidFill>
                  <a:schemeClr val="bg1"/>
                </a:solidFill>
              </a:rPr>
              <a:t>Preliminarni rezultati evalvacije medgeneracijskih </a:t>
            </a:r>
            <a:r>
              <a:rPr lang="sl-SI" altLang="de-DE" sz="2500" dirty="0">
                <a:solidFill>
                  <a:schemeClr val="bg1"/>
                </a:solidFill>
              </a:rPr>
              <a:t>programov Slovenske Filantropije</a:t>
            </a:r>
            <a:r>
              <a:rPr lang="sl-SI" altLang="sl-SI" sz="2500" dirty="0">
                <a:solidFill>
                  <a:schemeClr val="bg1"/>
                </a:solidFill>
              </a:rPr>
              <a:t/>
            </a:r>
            <a:br>
              <a:rPr lang="sl-SI" altLang="sl-SI" sz="2500" dirty="0">
                <a:solidFill>
                  <a:schemeClr val="bg1"/>
                </a:solidFill>
              </a:rPr>
            </a:br>
            <a:endParaRPr lang="sl-SI" altLang="de-DE" sz="2500" dirty="0" smtClean="0">
              <a:solidFill>
                <a:schemeClr val="bg1"/>
              </a:solidFill>
            </a:endParaRPr>
          </a:p>
          <a:p>
            <a:pPr algn="ctr"/>
            <a:r>
              <a:rPr lang="sl-SI" altLang="de-DE" sz="2500" dirty="0" smtClean="0">
                <a:solidFill>
                  <a:srgbClr val="0070C0"/>
                </a:solidFill>
              </a:rPr>
              <a:t>„</a:t>
            </a:r>
            <a:r>
              <a:rPr lang="sl-SI" altLang="de-DE" sz="3200" dirty="0" smtClean="0">
                <a:solidFill>
                  <a:srgbClr val="0070C0"/>
                </a:solidFill>
              </a:rPr>
              <a:t>Kako vključenost prostovoljcev in uporabnikov v medgeneracijske programe vpliva na njihovo kakovost življenja„</a:t>
            </a:r>
          </a:p>
          <a:p>
            <a:pPr algn="ctr"/>
            <a:endParaRPr lang="sl-SI" altLang="de-DE" sz="2500" dirty="0">
              <a:solidFill>
                <a:srgbClr val="0070C0"/>
              </a:solidFill>
            </a:endParaRPr>
          </a:p>
          <a:p>
            <a:pPr algn="ctr"/>
            <a:r>
              <a:rPr lang="en-AU" altLang="sl-SI" sz="2000" dirty="0">
                <a:solidFill>
                  <a:schemeClr val="bg1"/>
                </a:solidFill>
              </a:rPr>
              <a:t/>
            </a:r>
            <a:br>
              <a:rPr lang="en-AU" altLang="sl-SI" sz="2000" dirty="0">
                <a:solidFill>
                  <a:schemeClr val="bg1"/>
                </a:solidFill>
              </a:rPr>
            </a:br>
            <a:r>
              <a:rPr lang="sl-SI" altLang="sl-SI" sz="2000" dirty="0">
                <a:solidFill>
                  <a:schemeClr val="bg1"/>
                </a:solidFill>
              </a:rPr>
              <a:t>dr. B</a:t>
            </a:r>
            <a:r>
              <a:rPr lang="en-AU" altLang="sl-SI" sz="2000" dirty="0" err="1">
                <a:solidFill>
                  <a:schemeClr val="bg1"/>
                </a:solidFill>
              </a:rPr>
              <a:t>arbara</a:t>
            </a:r>
            <a:r>
              <a:rPr lang="en-AU" altLang="sl-SI" sz="2000" dirty="0">
                <a:solidFill>
                  <a:schemeClr val="bg1"/>
                </a:solidFill>
              </a:rPr>
              <a:t> </a:t>
            </a:r>
            <a:r>
              <a:rPr lang="en-AU" altLang="sl-SI" sz="2000" dirty="0" smtClean="0">
                <a:solidFill>
                  <a:schemeClr val="bg1"/>
                </a:solidFill>
              </a:rPr>
              <a:t>Lužar</a:t>
            </a:r>
            <a:endParaRPr lang="sl-SI" altLang="sl-SI" sz="2000" dirty="0">
              <a:solidFill>
                <a:schemeClr val="bg1"/>
              </a:solidFill>
            </a:endParaRPr>
          </a:p>
          <a:p>
            <a:pPr algn="ctr"/>
            <a:r>
              <a:rPr lang="sl-SI" altLang="sl-SI" sz="2000" dirty="0" smtClean="0">
                <a:solidFill>
                  <a:schemeClr val="bg1"/>
                </a:solidFill>
              </a:rPr>
              <a:t>strokovni vodja </a:t>
            </a:r>
            <a:r>
              <a:rPr lang="sl-SI" altLang="sl-SI" sz="2000" dirty="0">
                <a:solidFill>
                  <a:schemeClr val="bg1"/>
                </a:solidFill>
              </a:rPr>
              <a:t>Hiše Sadeži družbe </a:t>
            </a:r>
            <a:r>
              <a:rPr lang="sl-SI" altLang="sl-SI" sz="2000" dirty="0" smtClean="0">
                <a:solidFill>
                  <a:schemeClr val="bg1"/>
                </a:solidFill>
              </a:rPr>
              <a:t>Žalec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8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slov 1"/>
          <p:cNvSpPr txBox="1">
            <a:spLocks/>
          </p:cNvSpPr>
          <p:nvPr/>
        </p:nvSpPr>
        <p:spPr bwMode="auto">
          <a:xfrm>
            <a:off x="167110" y="141257"/>
            <a:ext cx="8760071" cy="52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sl-SI" altLang="en-US" sz="2100" b="1" dirty="0">
                <a:solidFill>
                  <a:schemeClr val="bg1"/>
                </a:solidFill>
                <a:latin typeface="Consolas" panose="020B0609020204030204" pitchFamily="49" charset="0"/>
              </a:rPr>
              <a:t>Slovenska </a:t>
            </a:r>
            <a:r>
              <a:rPr lang="sl-SI" altLang="en-US" sz="21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Filantropija - Hiša </a:t>
            </a:r>
            <a:r>
              <a:rPr lang="sl-SI" altLang="en-US" sz="2100" b="1" dirty="0">
                <a:solidFill>
                  <a:schemeClr val="bg1"/>
                </a:solidFill>
                <a:latin typeface="Consolas" panose="020B0609020204030204" pitchFamily="49" charset="0"/>
              </a:rPr>
              <a:t>Sadeži družbe Žalec</a:t>
            </a:r>
          </a:p>
        </p:txBody>
      </p:sp>
      <p:pic>
        <p:nvPicPr>
          <p:cNvPr id="33795" name="Slika 2" descr="C:\Users\hiša žalec\Desktop\SLIKE DELAVNIC 2018-2019\2019\2019\IMG_20190315_105413_resized_20190409_0752062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03" y="1188705"/>
            <a:ext cx="2175866" cy="146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Slika 3" descr="C:\Users\hiša žalec\Desktop\SLIKE DELAVNIC 2018-2019\zero was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549" y="1188705"/>
            <a:ext cx="2394390" cy="148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Pravokotnik 4"/>
          <p:cNvSpPr>
            <a:spLocks noChangeArrowheads="1"/>
          </p:cNvSpPr>
          <p:nvPr/>
        </p:nvSpPr>
        <p:spPr bwMode="auto">
          <a:xfrm>
            <a:off x="3741183" y="789692"/>
            <a:ext cx="237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sl-SI" altLang="en-US" sz="1600" dirty="0">
                <a:solidFill>
                  <a:schemeClr val="bg1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ZERO WASTE predavanje</a:t>
            </a:r>
            <a:endParaRPr lang="sl-SI" altLang="en-US" sz="1600" dirty="0">
              <a:solidFill>
                <a:schemeClr val="bg1"/>
              </a:solidFill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33798" name="Pravokotnik 6"/>
          <p:cNvSpPr>
            <a:spLocks noChangeArrowheads="1"/>
          </p:cNvSpPr>
          <p:nvPr/>
        </p:nvSpPr>
        <p:spPr bwMode="auto">
          <a:xfrm>
            <a:off x="6660233" y="862522"/>
            <a:ext cx="1568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sl-SI" altLang="en-US" sz="1600" dirty="0" smtClean="0">
                <a:solidFill>
                  <a:schemeClr val="bg1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Učna pomoč</a:t>
            </a:r>
            <a:endParaRPr lang="sl-SI" altLang="en-US" sz="1600" dirty="0">
              <a:solidFill>
                <a:schemeClr val="bg1"/>
              </a:solidFill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33799" name="Slika 7" descr="C:\Users\hiša žalec\Desktop\SLIKE DELAVNIC 2018-2019\Joga\Joga-Jas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909" y="3054593"/>
            <a:ext cx="1962658" cy="160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Pravokotnik 8"/>
          <p:cNvSpPr>
            <a:spLocks noChangeArrowheads="1"/>
          </p:cNvSpPr>
          <p:nvPr/>
        </p:nvSpPr>
        <p:spPr bwMode="auto">
          <a:xfrm>
            <a:off x="7179262" y="2724947"/>
            <a:ext cx="9728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sl-SI" altLang="en-US" sz="1350" dirty="0">
                <a:solidFill>
                  <a:schemeClr val="bg1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sl-SI" altLang="en-US" sz="1600" dirty="0" smtClean="0">
                <a:solidFill>
                  <a:schemeClr val="bg1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Joga</a:t>
            </a:r>
            <a:endParaRPr lang="sl-SI" altLang="en-US" sz="1600" dirty="0">
              <a:solidFill>
                <a:schemeClr val="bg1"/>
              </a:solidFill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33801" name="Slika 9" descr="C:\Users\hiša žalec\Desktop\SLIKE DELAVNIC 2018-2019\2019\2019\IMG_20190409_114618_resized_20190409_07491622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26" y="3063501"/>
            <a:ext cx="2234749" cy="160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Pravokotnik 10"/>
          <p:cNvSpPr>
            <a:spLocks noChangeArrowheads="1"/>
          </p:cNvSpPr>
          <p:nvPr/>
        </p:nvSpPr>
        <p:spPr bwMode="auto">
          <a:xfrm>
            <a:off x="804748" y="2699238"/>
            <a:ext cx="20097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sl-SI" alt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Delavnica šivanja</a:t>
            </a:r>
          </a:p>
        </p:txBody>
      </p:sp>
      <p:sp>
        <p:nvSpPr>
          <p:cNvPr id="33803" name="Pravokotnik 11"/>
          <p:cNvSpPr>
            <a:spLocks noChangeArrowheads="1"/>
          </p:cNvSpPr>
          <p:nvPr/>
        </p:nvSpPr>
        <p:spPr bwMode="auto">
          <a:xfrm>
            <a:off x="814119" y="810012"/>
            <a:ext cx="20108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sl-SI" altLang="en-US" sz="1600" dirty="0" smtClean="0">
                <a:solidFill>
                  <a:schemeClr val="bg1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Kuharska delavnica</a:t>
            </a:r>
            <a:endParaRPr lang="sl-SI" altLang="en-US" sz="1600" dirty="0">
              <a:solidFill>
                <a:schemeClr val="bg1"/>
              </a:solidFill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33804" name="Slika 15" descr="C:\Users\hiša žalec\Desktop\SLIKE DELAVNIC 2018-2019\2019\2019\Resized_20190530_115734_2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549" y="3178111"/>
            <a:ext cx="2698815" cy="148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5" name="Pravokotnik 17"/>
          <p:cNvSpPr>
            <a:spLocks noChangeArrowheads="1"/>
          </p:cNvSpPr>
          <p:nvPr/>
        </p:nvSpPr>
        <p:spPr bwMode="auto">
          <a:xfrm>
            <a:off x="2568958" y="2754511"/>
            <a:ext cx="39185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sl-SI" altLang="en-US" sz="1600" dirty="0">
                <a:solidFill>
                  <a:schemeClr val="bg1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Obisk medgeneracijskega centra PREBOLD</a:t>
            </a:r>
          </a:p>
        </p:txBody>
      </p:sp>
      <p:pic>
        <p:nvPicPr>
          <p:cNvPr id="33806" name="Slika 18" descr="C:\Users\hiša žalec\Desktop\SLIKE DELAVNIC 2018-2019\2019\2019\IMG_20190314_160754_resized_20190318_03171269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23" y="1225154"/>
            <a:ext cx="2033509" cy="137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/>
          </p:cNvPicPr>
          <p:nvPr/>
        </p:nvPicPr>
        <p:blipFill rotWithShape="1">
          <a:blip r:embed="rId9" cstate="print">
            <a:alphaModFix amt="4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56"/>
          <a:stretch/>
        </p:blipFill>
        <p:spPr>
          <a:xfrm>
            <a:off x="218713" y="2067694"/>
            <a:ext cx="8708468" cy="4617514"/>
          </a:xfrm>
          <a:prstGeom prst="rect">
            <a:avLst/>
          </a:prstGeom>
        </p:spPr>
      </p:pic>
      <p:sp>
        <p:nvSpPr>
          <p:cNvPr id="16" name="TextBox 2"/>
          <p:cNvSpPr txBox="1"/>
          <p:nvPr/>
        </p:nvSpPr>
        <p:spPr>
          <a:xfrm>
            <a:off x="11925" y="4729206"/>
            <a:ext cx="353636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sl-SI" dirty="0" smtClean="0">
                <a:solidFill>
                  <a:schemeClr val="bg1"/>
                </a:solidFill>
              </a:rPr>
              <a:t>12. Slovenski kongres prostovoljstva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8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4" descr="C:\Users\hiša žalec\Desktop\SLIKE DELAVNIC 2018-2019\2019\2019\IMG_20190320_093029_resized_20190409_075115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08" y="1415236"/>
            <a:ext cx="2239566" cy="151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5" descr="C:\Users\hiša žalec\Desktop\SLIKE DELAVNIC 2018-2019\2019\2019\IMG_20190325_094603_resized_20190409_0751178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023" y="1415236"/>
            <a:ext cx="2273137" cy="152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10" descr="C:\Users\hiša žalec\Desktop\FESTIVAL MIGRANTSKEGA FILMA 2019\DSC_69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08" y="3441214"/>
            <a:ext cx="2544948" cy="149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13" descr="C:\Users\hiša žalec\Desktop\SLIKE DELAVNIC 2018-2019\OTROŠKI TABOR 2019\zimski počit.tabor 2019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06187"/>
            <a:ext cx="2160240" cy="175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132" y="3374273"/>
            <a:ext cx="2451354" cy="159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slov 1"/>
          <p:cNvSpPr txBox="1">
            <a:spLocks/>
          </p:cNvSpPr>
          <p:nvPr/>
        </p:nvSpPr>
        <p:spPr bwMode="auto">
          <a:xfrm>
            <a:off x="167112" y="208955"/>
            <a:ext cx="8760071" cy="52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sl-SI" altLang="en-US" sz="2100" b="1" dirty="0">
                <a:solidFill>
                  <a:schemeClr val="bg1"/>
                </a:solidFill>
                <a:latin typeface="Consolas" panose="020B0609020204030204" pitchFamily="49" charset="0"/>
              </a:rPr>
              <a:t>Slovenska </a:t>
            </a:r>
            <a:r>
              <a:rPr lang="sl-SI" altLang="en-US" sz="21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Filantropija - Hiša </a:t>
            </a:r>
            <a:r>
              <a:rPr lang="sl-SI" altLang="en-US" sz="2100" b="1" dirty="0">
                <a:solidFill>
                  <a:schemeClr val="bg1"/>
                </a:solidFill>
                <a:latin typeface="Consolas" panose="020B0609020204030204" pitchFamily="49" charset="0"/>
              </a:rPr>
              <a:t>Sadeži družbe Žalec</a:t>
            </a:r>
          </a:p>
        </p:txBody>
      </p:sp>
      <p:sp>
        <p:nvSpPr>
          <p:cNvPr id="11" name="Pravokotnik 11"/>
          <p:cNvSpPr>
            <a:spLocks noChangeArrowheads="1"/>
          </p:cNvSpPr>
          <p:nvPr/>
        </p:nvSpPr>
        <p:spPr bwMode="auto">
          <a:xfrm>
            <a:off x="345805" y="3032339"/>
            <a:ext cx="3121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sl-SI" alt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MS Mincho"/>
              </a:rPr>
              <a:t>Festival </a:t>
            </a:r>
            <a:r>
              <a:rPr lang="sl-SI" altLang="en-US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MS Mincho"/>
              </a:rPr>
              <a:t>migrantskega</a:t>
            </a:r>
            <a:r>
              <a:rPr lang="sl-SI" alt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MS Mincho"/>
              </a:rPr>
              <a:t> filma, 2019</a:t>
            </a:r>
            <a:endParaRPr lang="sl-SI" altLang="en-US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251520" y="945717"/>
            <a:ext cx="3247727" cy="3655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1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Jutranja telovadba za hrbtenico </a:t>
            </a:r>
            <a:endParaRPr lang="sl-SI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Pravokotnik 6"/>
          <p:cNvSpPr>
            <a:spLocks noChangeArrowheads="1"/>
          </p:cNvSpPr>
          <p:nvPr/>
        </p:nvSpPr>
        <p:spPr bwMode="auto">
          <a:xfrm>
            <a:off x="3707904" y="920878"/>
            <a:ext cx="34278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just"/>
            <a:r>
              <a:rPr lang="sl-SI" alt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Urice pletenja in kvačkane hobotnice</a:t>
            </a:r>
          </a:p>
        </p:txBody>
      </p:sp>
      <p:sp>
        <p:nvSpPr>
          <p:cNvPr id="15" name="Pravokotnik 12"/>
          <p:cNvSpPr>
            <a:spLocks noChangeArrowheads="1"/>
          </p:cNvSpPr>
          <p:nvPr/>
        </p:nvSpPr>
        <p:spPr bwMode="auto">
          <a:xfrm>
            <a:off x="4355976" y="2973392"/>
            <a:ext cx="24513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sl-SI" alt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MS Mincho"/>
              </a:rPr>
              <a:t>Otroški počitniški tabor</a:t>
            </a:r>
            <a:endParaRPr lang="sl-SI" altLang="en-US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 rotWithShape="1">
          <a:blip r:embed="rId7" cstate="print">
            <a:alphaModFix amt="4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56"/>
          <a:stretch/>
        </p:blipFill>
        <p:spPr>
          <a:xfrm>
            <a:off x="218715" y="2067694"/>
            <a:ext cx="8708468" cy="316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7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25" y="4729206"/>
            <a:ext cx="353636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sl-SI" dirty="0" smtClean="0">
                <a:solidFill>
                  <a:schemeClr val="bg1"/>
                </a:solidFill>
              </a:rPr>
              <a:t>12. Slovenski kongres prostovoljstva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179512" y="156363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Hvala za pozornost in vabljeni, da obiščete katerega izmed medgeneracijskih centrov Slovenske Filantropije, Hišo Sadeži družbe </a:t>
            </a:r>
            <a:r>
              <a:rPr lang="sl-SI" altLang="en-US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</a:p>
          <a:p>
            <a:pPr algn="ctr"/>
            <a:endParaRPr lang="sl-SI" altLang="en-US" b="1" dirty="0">
              <a:solidFill>
                <a:schemeClr val="bg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sl-SI" altLang="en-US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barbara.luzar@filantropija.org</a:t>
            </a:r>
            <a:endParaRPr lang="en-US" alt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8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11"/>
          <p:cNvSpPr txBox="1">
            <a:spLocks/>
          </p:cNvSpPr>
          <p:nvPr/>
        </p:nvSpPr>
        <p:spPr>
          <a:xfrm>
            <a:off x="18336" y="100680"/>
            <a:ext cx="6857920" cy="17927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263" indent="0">
              <a:buFont typeface="Wingdings" panose="05000000000000000000" pitchFamily="2" charset="2"/>
              <a:buNone/>
              <a:defRPr/>
            </a:pPr>
            <a:r>
              <a:rPr lang="sl-SI" sz="1600" b="1" u="sng" dirty="0" smtClean="0"/>
              <a:t>Metoda </a:t>
            </a:r>
            <a:r>
              <a:rPr lang="sl-SI" sz="1600" b="1" u="sng" dirty="0"/>
              <a:t>raziskovanja in analize</a:t>
            </a:r>
          </a:p>
          <a:p>
            <a:pPr>
              <a:defRPr/>
            </a:pPr>
            <a:r>
              <a:rPr lang="sl-SI" sz="1400" b="1" dirty="0"/>
              <a:t>strukturiran vprašalnik</a:t>
            </a:r>
            <a:r>
              <a:rPr lang="sl-SI" sz="1400" dirty="0"/>
              <a:t>-izbrana vprašanja </a:t>
            </a:r>
            <a:r>
              <a:rPr lang="sl-SI" sz="1400" b="1" dirty="0"/>
              <a:t>nacionalnega vprašalnika za </a:t>
            </a:r>
          </a:p>
          <a:p>
            <a:pPr>
              <a:defRPr/>
            </a:pPr>
            <a:r>
              <a:rPr lang="sl-SI" sz="1400" b="1" dirty="0" smtClean="0"/>
              <a:t>merjenje </a:t>
            </a:r>
            <a:r>
              <a:rPr lang="sl-SI" sz="1400" b="1" dirty="0"/>
              <a:t>kakovosti življenja uporabnikov socialno-varstvenih programov </a:t>
            </a:r>
            <a:r>
              <a:rPr lang="sl-SI" sz="1400" b="1" dirty="0" smtClean="0"/>
              <a:t>Inštituta </a:t>
            </a:r>
            <a:r>
              <a:rPr lang="sl-SI" sz="1400" b="1" dirty="0"/>
              <a:t>za socialno varstvo </a:t>
            </a:r>
            <a:endParaRPr lang="sl-SI" sz="1400" b="1" dirty="0" smtClean="0"/>
          </a:p>
          <a:p>
            <a:pPr marL="0" indent="0">
              <a:buNone/>
              <a:defRPr/>
            </a:pPr>
            <a:endParaRPr lang="sl-SI" sz="800" b="1" u="sng" dirty="0"/>
          </a:p>
          <a:p>
            <a:pPr marL="68263" indent="0">
              <a:buFont typeface="Wingdings" panose="05000000000000000000" pitchFamily="2" charset="2"/>
              <a:buNone/>
              <a:defRPr/>
            </a:pPr>
            <a:r>
              <a:rPr lang="sl-SI" sz="1600" b="1" u="sng" dirty="0" smtClean="0"/>
              <a:t>Namen raziskave </a:t>
            </a:r>
            <a:r>
              <a:rPr lang="sl-SI" sz="1300" u="sng" dirty="0" smtClean="0"/>
              <a:t>(med drugim) </a:t>
            </a:r>
            <a:endParaRPr lang="sl-SI" sz="1300" u="sng" dirty="0"/>
          </a:p>
          <a:p>
            <a:pPr>
              <a:defRPr/>
            </a:pPr>
            <a:r>
              <a:rPr lang="sl-SI" sz="1400" dirty="0" smtClean="0"/>
              <a:t>koliko so anketiranci aktivni v družbi in skupnosti</a:t>
            </a:r>
          </a:p>
          <a:p>
            <a:pPr>
              <a:defRPr/>
            </a:pPr>
            <a:r>
              <a:rPr lang="sl-SI" sz="1400" dirty="0" smtClean="0"/>
              <a:t>kako so zadovoljni s svojim življenjem pred/po vključenosti v naše programe </a:t>
            </a:r>
          </a:p>
          <a:p>
            <a:endParaRPr lang="sl-SI" sz="14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-519073" y="2181840"/>
            <a:ext cx="793273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dirty="0">
                <a:solidFill>
                  <a:schemeClr val="bg1"/>
                </a:solidFill>
              </a:rPr>
              <a:t>Medgeneracijski centri Slovenske Filantropije-Hiše Sadeži družbe</a:t>
            </a: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842503"/>
            <a:ext cx="5760641" cy="3579851"/>
          </a:xfrm>
          <a:prstGeom prst="rect">
            <a:avLst/>
          </a:prstGeom>
          <a:effectLst>
            <a:outerShdw blurRad="76200" dist="50800" dir="5400000" algn="ctr" rotWithShape="0">
              <a:srgbClr val="000000">
                <a:alpha val="86000"/>
              </a:srgbClr>
            </a:outerShdw>
          </a:effectLst>
        </p:spPr>
      </p:pic>
      <p:pic>
        <p:nvPicPr>
          <p:cNvPr id="8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33" y="2395972"/>
            <a:ext cx="11318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936" y="3450533"/>
            <a:ext cx="1127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12" y="4254951"/>
            <a:ext cx="1158937" cy="103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36" y="4249265"/>
            <a:ext cx="11255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105" y="3108076"/>
            <a:ext cx="112553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6716376" y="216868"/>
            <a:ext cx="232012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Slovenska Filantropija letno v medgeneracijske centre, ki izvajajo brezplačne programe aktivnosti </a:t>
            </a:r>
            <a:r>
              <a:rPr lang="sl-SI" alt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 medgeneracijskega </a:t>
            </a:r>
            <a:r>
              <a:rPr lang="sl-SI" alt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prostovoljstva </a:t>
            </a:r>
            <a:r>
              <a:rPr lang="sl-SI" alt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vključi </a:t>
            </a:r>
            <a:r>
              <a:rPr lang="sl-SI" alt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skoraj 10.000 </a:t>
            </a:r>
            <a:r>
              <a:rPr lang="sl-SI" alt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uporabnikov in 250 prostovoljcev</a:t>
            </a:r>
            <a:endParaRPr lang="sl-SI" sz="1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sl-SI" sz="1200" dirty="0"/>
          </a:p>
        </p:txBody>
      </p:sp>
      <p:sp>
        <p:nvSpPr>
          <p:cNvPr id="13" name="Pravokotnik 12"/>
          <p:cNvSpPr/>
          <p:nvPr/>
        </p:nvSpPr>
        <p:spPr>
          <a:xfrm>
            <a:off x="395536" y="2859782"/>
            <a:ext cx="21957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V raziskavi, ki jo izvajamo od maja 2019 dalje in je še v teku, je do sedaj sodelovalo </a:t>
            </a:r>
            <a:r>
              <a:rPr lang="sl-SI" alt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139 </a:t>
            </a:r>
            <a:r>
              <a:rPr lang="sl-SI" alt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uporabnikov, ki so </a:t>
            </a:r>
            <a:r>
              <a:rPr lang="sl-SI" alt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(pogosto tudi  vlogi prostovoljcev) vključeni </a:t>
            </a:r>
            <a:r>
              <a:rPr lang="sl-SI" alt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v centre vsaj 2 leti. </a:t>
            </a:r>
            <a:endParaRPr lang="en-US" altLang="en-US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87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25" y="4729206"/>
            <a:ext cx="353636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sl-SI" dirty="0" smtClean="0">
                <a:solidFill>
                  <a:schemeClr val="bg1"/>
                </a:solidFill>
              </a:rPr>
              <a:t>12. Slovenski kongres prostovoljstva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PoljeZBesedilom 1"/>
          <p:cNvSpPr txBox="1">
            <a:spLocks noChangeArrowheads="1"/>
          </p:cNvSpPr>
          <p:nvPr/>
        </p:nvSpPr>
        <p:spPr bwMode="auto">
          <a:xfrm>
            <a:off x="1100020" y="723232"/>
            <a:ext cx="24482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sl-SI" alt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Spol: (n = 139)</a:t>
            </a:r>
            <a:endParaRPr lang="sl-SI" alt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PoljeZBesedilom 3"/>
          <p:cNvSpPr txBox="1">
            <a:spLocks noChangeArrowheads="1"/>
          </p:cNvSpPr>
          <p:nvPr/>
        </p:nvSpPr>
        <p:spPr bwMode="auto">
          <a:xfrm>
            <a:off x="2673371" y="184559"/>
            <a:ext cx="4203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sl-SI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Vzorec raziskave</a:t>
            </a:r>
            <a:endParaRPr lang="sl-SI" alt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Chart" descr="Spol: (n = 139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0" r="29943" b="8497"/>
          <a:stretch/>
        </p:blipFill>
        <p:spPr bwMode="auto">
          <a:xfrm>
            <a:off x="548120" y="1014266"/>
            <a:ext cx="3671737" cy="292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hart" descr="Starost (n = 138)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7" r="6845"/>
          <a:stretch/>
        </p:blipFill>
        <p:spPr bwMode="auto">
          <a:xfrm>
            <a:off x="4775221" y="907898"/>
            <a:ext cx="4376024" cy="380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jeZBesedilom 5"/>
          <p:cNvSpPr txBox="1">
            <a:spLocks noChangeArrowheads="1"/>
          </p:cNvSpPr>
          <p:nvPr/>
        </p:nvSpPr>
        <p:spPr bwMode="auto">
          <a:xfrm>
            <a:off x="5761911" y="644934"/>
            <a:ext cx="2122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sl-SI" alt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Starost (n = 138)</a:t>
            </a:r>
            <a:endParaRPr lang="sl-SI" alt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5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25" y="4729206"/>
            <a:ext cx="353636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sl-SI" dirty="0" smtClean="0">
                <a:solidFill>
                  <a:schemeClr val="bg1"/>
                </a:solidFill>
              </a:rPr>
              <a:t>12. Slovenski kongres prostovoljstva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Chart" descr="Kaj od naštetega opiše vašo sedanjo delovno aktivnost? (n = 123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 r="15542"/>
          <a:stretch/>
        </p:blipFill>
        <p:spPr bwMode="auto">
          <a:xfrm>
            <a:off x="60757" y="1366558"/>
            <a:ext cx="4701213" cy="289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jeZBesedilom 1"/>
          <p:cNvSpPr txBox="1">
            <a:spLocks noChangeArrowheads="1"/>
          </p:cNvSpPr>
          <p:nvPr/>
        </p:nvSpPr>
        <p:spPr bwMode="auto">
          <a:xfrm>
            <a:off x="1085286" y="804065"/>
            <a:ext cx="3224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sl-SI" alt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Delovna aktivnost (n = 123)</a:t>
            </a:r>
            <a:endParaRPr lang="sl-SI" alt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PoljeZBesedilom 1"/>
          <p:cNvSpPr txBox="1">
            <a:spLocks noChangeArrowheads="1"/>
          </p:cNvSpPr>
          <p:nvPr/>
        </p:nvSpPr>
        <p:spPr bwMode="auto">
          <a:xfrm>
            <a:off x="5334578" y="720227"/>
            <a:ext cx="37038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sl-SI" alt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Dokončana stopnja rednega</a:t>
            </a:r>
          </a:p>
          <a:p>
            <a:pPr algn="ctr"/>
            <a:r>
              <a:rPr lang="sl-SI" alt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izobraževanja (n = 138)</a:t>
            </a:r>
            <a:endParaRPr lang="sl-SI" alt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Chart" descr="Dokončana stopnja rednega izobraževanja (n = 138)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r="8552"/>
          <a:stretch/>
        </p:blipFill>
        <p:spPr bwMode="auto">
          <a:xfrm>
            <a:off x="5638330" y="1428709"/>
            <a:ext cx="309634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jeZBesedilom 3"/>
          <p:cNvSpPr txBox="1">
            <a:spLocks noChangeArrowheads="1"/>
          </p:cNvSpPr>
          <p:nvPr/>
        </p:nvSpPr>
        <p:spPr bwMode="auto">
          <a:xfrm>
            <a:off x="2673371" y="184559"/>
            <a:ext cx="4203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sl-SI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Vzorec raziskave</a:t>
            </a:r>
            <a:endParaRPr lang="en-US" alt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1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hart" descr="Ste včlanjeni v kakšno društvo ali drugo organizacijo? (n = 111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69" y="1110757"/>
            <a:ext cx="5423297" cy="184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PoljeZBesedilom 1"/>
          <p:cNvSpPr txBox="1">
            <a:spLocks noChangeArrowheads="1"/>
          </p:cNvSpPr>
          <p:nvPr/>
        </p:nvSpPr>
        <p:spPr bwMode="auto">
          <a:xfrm>
            <a:off x="1424769" y="191191"/>
            <a:ext cx="626469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sl-SI" altLang="en-US" sz="21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Vključenost </a:t>
            </a:r>
            <a:r>
              <a:rPr lang="sl-SI" altLang="en-US" sz="2100" b="1" dirty="0">
                <a:solidFill>
                  <a:srgbClr val="000000"/>
                </a:solidFill>
                <a:latin typeface="Calibri" panose="020F0502020204030204" pitchFamily="34" charset="0"/>
              </a:rPr>
              <a:t>v družbene aktivnosti in skupnost </a:t>
            </a:r>
            <a:endParaRPr lang="en-US" altLang="en-US" sz="21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Pravokotnik 1"/>
          <p:cNvSpPr>
            <a:spLocks noChangeArrowheads="1"/>
          </p:cNvSpPr>
          <p:nvPr/>
        </p:nvSpPr>
        <p:spPr bwMode="auto">
          <a:xfrm>
            <a:off x="251520" y="2872835"/>
            <a:ext cx="878497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sl-SI" altLang="en-US" sz="1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Sodelujete v družabnih dejavnostih vašega kluba, društva, zveze - vsaj 1 x tedensko? (n = 50)</a:t>
            </a:r>
            <a:endParaRPr lang="sl-SI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33" name="PoljeZBesedilom 1"/>
          <p:cNvSpPr txBox="1">
            <a:spLocks noChangeArrowheads="1"/>
          </p:cNvSpPr>
          <p:nvPr/>
        </p:nvSpPr>
        <p:spPr bwMode="auto">
          <a:xfrm>
            <a:off x="1675210" y="949175"/>
            <a:ext cx="559355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sl-SI" altLang="en-US" sz="1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Ste včlanjeni v kakšno društvo ali drugo organizacijo? (n = 111</a:t>
            </a:r>
            <a:r>
              <a:rPr lang="sl-SI" alt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sl-SI" alt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2534" name="Chart" descr="Sodelujete v družabnih dejavnostih vašega kluba, društva, zveze - vsaj 1 x tedensko? (n = 50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99" y="3152583"/>
            <a:ext cx="5715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/>
          <p:nvPr/>
        </p:nvSpPr>
        <p:spPr>
          <a:xfrm>
            <a:off x="11925" y="4729206"/>
            <a:ext cx="353636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sl-SI" dirty="0" smtClean="0">
                <a:solidFill>
                  <a:schemeClr val="bg1"/>
                </a:solidFill>
              </a:rPr>
              <a:t>12. Slovenski kongres prostovoljstva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oljeZBesedilom 1"/>
          <p:cNvSpPr txBox="1">
            <a:spLocks noChangeArrowheads="1"/>
          </p:cNvSpPr>
          <p:nvPr/>
        </p:nvSpPr>
        <p:spPr bwMode="auto">
          <a:xfrm>
            <a:off x="2207269" y="9236"/>
            <a:ext cx="559355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sl-SI" altLang="en-US" sz="21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Splošno počutje</a:t>
            </a:r>
            <a:endParaRPr lang="en-US" altLang="en-US" sz="21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9699" name="Chart" descr="Kako občutite svoje življenje (vpišete v levi stolpec)? Kakšno je stanje zdaj v primerjavi s stanjem, preden ste bili vključeni v program (desni stolpec)?  (n = 103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8" t="154" r="13343" b="10576"/>
          <a:stretch/>
        </p:blipFill>
        <p:spPr bwMode="auto">
          <a:xfrm>
            <a:off x="1043609" y="415499"/>
            <a:ext cx="6624735" cy="230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PoljeZBesedilom 4"/>
          <p:cNvSpPr txBox="1">
            <a:spLocks noChangeArrowheads="1"/>
          </p:cNvSpPr>
          <p:nvPr/>
        </p:nvSpPr>
        <p:spPr bwMode="auto">
          <a:xfrm>
            <a:off x="26988" y="2771270"/>
            <a:ext cx="91170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sl-SI" alt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Kakšno je stanje zdaj v primerjavi s stanjem, preden ste bili vključeni v medgeneracijske centre?  (n = 101) </a:t>
            </a:r>
            <a:endParaRPr lang="sl-SI" altLang="en-US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9701" name="Chart" descr="Kako občutite svoje življenje (vpišete v levi stolpec)? Kakšno je stanje zdaj v primerjavi s stanjem, preden ste bili vključeni v program (desni stolpec)?  (n = 101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r="14007" b="8866"/>
          <a:stretch/>
        </p:blipFill>
        <p:spPr bwMode="auto">
          <a:xfrm>
            <a:off x="1763688" y="3042951"/>
            <a:ext cx="5976664" cy="200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/>
          <p:nvPr/>
        </p:nvSpPr>
        <p:spPr>
          <a:xfrm>
            <a:off x="36699" y="4941974"/>
            <a:ext cx="355196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sl-SI" dirty="0" smtClean="0">
                <a:solidFill>
                  <a:schemeClr val="bg1"/>
                </a:solidFill>
              </a:rPr>
              <a:t>12. Slovenski kongres prostovoljstva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1925" y="4729206"/>
            <a:ext cx="353636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sl-SI" dirty="0" smtClean="0">
                <a:solidFill>
                  <a:schemeClr val="bg1"/>
                </a:solidFill>
              </a:rPr>
              <a:t>12. Slovenski kongres prostovoljstva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hart" descr="Ste v preteklem letu: (n = 110)"/>
          <p:cNvPicPr>
            <a:picLocks noChangeAspect="1"/>
          </p:cNvPicPr>
          <p:nvPr/>
        </p:nvPicPr>
        <p:blipFill rotWithShape="1">
          <a:blip r:embed="rId2"/>
          <a:srcRect l="8919" t="6009" r="15731" b="8408"/>
          <a:stretch/>
        </p:blipFill>
        <p:spPr>
          <a:xfrm>
            <a:off x="11925" y="1515096"/>
            <a:ext cx="4598947" cy="2736304"/>
          </a:xfrm>
          <a:prstGeom prst="rect">
            <a:avLst/>
          </a:prstGeom>
        </p:spPr>
      </p:pic>
      <p:sp>
        <p:nvSpPr>
          <p:cNvPr id="6" name="PoljeZBesedilom 1"/>
          <p:cNvSpPr txBox="1">
            <a:spLocks noChangeArrowheads="1"/>
          </p:cNvSpPr>
          <p:nvPr/>
        </p:nvSpPr>
        <p:spPr bwMode="auto">
          <a:xfrm>
            <a:off x="1979712" y="131011"/>
            <a:ext cx="559355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sl-SI" altLang="en-US" sz="21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Zdravje</a:t>
            </a:r>
            <a:endParaRPr lang="en-US" altLang="en-US" sz="21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Chart" descr="Kako zadovoljni ste danes (vpišete v levi stolpec)? Kakšno je stanje zdaj v primerjavi s stanjem, preden ste bili vključeni v program (desni stolpec)?  (n = 105)"/>
          <p:cNvPicPr>
            <a:picLocks noChangeAspect="1"/>
          </p:cNvPicPr>
          <p:nvPr/>
        </p:nvPicPr>
        <p:blipFill rotWithShape="1">
          <a:blip r:embed="rId3"/>
          <a:srcRect l="14958" r="16550"/>
          <a:stretch/>
        </p:blipFill>
        <p:spPr>
          <a:xfrm>
            <a:off x="4932040" y="1682580"/>
            <a:ext cx="4071532" cy="2401337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5220072" y="897751"/>
            <a:ext cx="38891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lang="sl-SI" sz="1500" b="1" i="0" u="none" strike="noStrike" dirty="0" smtClean="0">
                <a:solidFill>
                  <a:srgbClr val="000000"/>
                </a:solidFill>
                <a:latin typeface="Calibri"/>
              </a:rPr>
              <a:t>Kako zadovoljni ste danes v primerjavi s stanjem, preden ste bili vključeni v program </a:t>
            </a:r>
          </a:p>
          <a:p>
            <a:pPr lvl="0" indent="0" algn="ctr" fontAlgn="base"/>
            <a:r>
              <a:rPr lang="sl-SI" sz="1500" b="1" i="0" u="none" strike="noStrike" dirty="0" smtClean="0">
                <a:solidFill>
                  <a:srgbClr val="000000"/>
                </a:solidFill>
                <a:latin typeface="Calibri"/>
              </a:rPr>
              <a:t>(n = 105)</a:t>
            </a:r>
            <a:endParaRPr lang="sl-SI" sz="1500" b="1" i="0" u="none" strike="noStrike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-108520" y="927222"/>
            <a:ext cx="5170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000000"/>
                </a:solidFill>
                <a:latin typeface="Calibri"/>
              </a:rPr>
              <a:t>Ste v preteklem letu: (n = 110)</a:t>
            </a:r>
          </a:p>
        </p:txBody>
      </p:sp>
    </p:spTree>
    <p:extLst>
      <p:ext uri="{BB962C8B-B14F-4D97-AF65-F5344CB8AC3E}">
        <p14:creationId xmlns:p14="http://schemas.microsoft.com/office/powerpoint/2010/main" val="181284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hart" descr="Reševanje problemov: (n = 105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r="10565"/>
          <a:stretch/>
        </p:blipFill>
        <p:spPr bwMode="auto">
          <a:xfrm>
            <a:off x="683568" y="952320"/>
            <a:ext cx="7776864" cy="34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PoljeZBesedilom 2"/>
          <p:cNvSpPr txBox="1">
            <a:spLocks noChangeArrowheads="1"/>
          </p:cNvSpPr>
          <p:nvPr/>
        </p:nvSpPr>
        <p:spPr bwMode="auto">
          <a:xfrm>
            <a:off x="1572768" y="206545"/>
            <a:ext cx="64306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sl-SI" altLang="en-US" sz="21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Reševanje problemov v vsakdanjem življenju: (n = 105)</a:t>
            </a:r>
            <a:endParaRPr lang="sl-SI" altLang="en-US" sz="21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1925" y="4729206"/>
            <a:ext cx="353636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sl-SI" dirty="0" smtClean="0">
                <a:solidFill>
                  <a:schemeClr val="bg1"/>
                </a:solidFill>
              </a:rPr>
              <a:t>12. Slovenski kongres prostovoljstva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ljeZBesedilom 1"/>
          <p:cNvSpPr txBox="1">
            <a:spLocks noChangeArrowheads="1"/>
          </p:cNvSpPr>
          <p:nvPr/>
        </p:nvSpPr>
        <p:spPr bwMode="auto">
          <a:xfrm>
            <a:off x="871067" y="635698"/>
            <a:ext cx="763284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sl-SI" altLang="en-US" sz="1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Kako srečno je bilo vaše življenje pred vključitvijo v </a:t>
            </a:r>
            <a:r>
              <a:rPr lang="sl-SI" altLang="en-US" sz="15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medgen</a:t>
            </a:r>
            <a:r>
              <a:rPr lang="sl-SI" altLang="en-US" sz="1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centre ? (n = 109)</a:t>
            </a:r>
            <a:endParaRPr lang="sl-SI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723" name="PoljeZBesedilom 3"/>
          <p:cNvSpPr txBox="1">
            <a:spLocks noChangeArrowheads="1"/>
          </p:cNvSpPr>
          <p:nvPr/>
        </p:nvSpPr>
        <p:spPr bwMode="auto">
          <a:xfrm>
            <a:off x="1890713" y="155972"/>
            <a:ext cx="559355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sl-SI" altLang="en-US" sz="21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Kakovost </a:t>
            </a:r>
            <a:r>
              <a:rPr lang="sl-SI" altLang="en-US" sz="2100" b="1" dirty="0">
                <a:solidFill>
                  <a:srgbClr val="000000"/>
                </a:solidFill>
                <a:latin typeface="Calibri" panose="020F0502020204030204" pitchFamily="34" charset="0"/>
              </a:rPr>
              <a:t>življenja </a:t>
            </a:r>
            <a:endParaRPr lang="en-US" altLang="en-US" sz="21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0724" name="Chart" descr="Kako srečno je bilo vaše življenje pred vključitvijo v program? (n = 109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8" r="15352"/>
          <a:stretch/>
        </p:blipFill>
        <p:spPr bwMode="auto">
          <a:xfrm>
            <a:off x="2278962" y="851661"/>
            <a:ext cx="4817058" cy="212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Pravokotnik 5"/>
          <p:cNvSpPr>
            <a:spLocks noChangeArrowheads="1"/>
          </p:cNvSpPr>
          <p:nvPr/>
        </p:nvSpPr>
        <p:spPr bwMode="auto">
          <a:xfrm>
            <a:off x="1187624" y="2932534"/>
            <a:ext cx="647304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sl-SI" altLang="en-US" sz="1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Kako srečno je vaše življenje v celoti danes? (n = 110)</a:t>
            </a:r>
            <a:endParaRPr lang="sl-SI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0726" name="Chart" descr="Kako srečno je vaše življenje v celoti? (n = 110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1" r="14770"/>
          <a:stretch/>
        </p:blipFill>
        <p:spPr bwMode="auto">
          <a:xfrm>
            <a:off x="1331640" y="3094116"/>
            <a:ext cx="5764380" cy="199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/>
          <p:nvPr/>
        </p:nvSpPr>
        <p:spPr>
          <a:xfrm>
            <a:off x="11925" y="4729206"/>
            <a:ext cx="353636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sl-SI" dirty="0" smtClean="0">
                <a:solidFill>
                  <a:schemeClr val="bg1"/>
                </a:solidFill>
              </a:rPr>
              <a:t>12. Slovenski kongres prostovoljstva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ačrt po meri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414</Words>
  <Application>Microsoft Office PowerPoint</Application>
  <PresentationFormat>Diaprojekcija na zaslonu (16:9)</PresentationFormat>
  <Paragraphs>66</Paragraphs>
  <Slides>12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12</vt:i4>
      </vt:variant>
    </vt:vector>
  </HeadingPairs>
  <TitlesOfParts>
    <vt:vector size="22" baseType="lpstr">
      <vt:lpstr>Arial</vt:lpstr>
      <vt:lpstr>Calibri</vt:lpstr>
      <vt:lpstr>Cambria</vt:lpstr>
      <vt:lpstr>Consolas</vt:lpstr>
      <vt:lpstr>Corbel</vt:lpstr>
      <vt:lpstr>MS Mincho</vt:lpstr>
      <vt:lpstr>Times New Roman</vt:lpstr>
      <vt:lpstr>Wingdings</vt:lpstr>
      <vt:lpstr>Officeova tema</vt:lpstr>
      <vt:lpstr>Načrt po meri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Jasna Rajnar Petrović</dc:creator>
  <cp:lastModifiedBy>Tjaša Arko</cp:lastModifiedBy>
  <cp:revision>47</cp:revision>
  <dcterms:created xsi:type="dcterms:W3CDTF">2019-01-23T11:02:43Z</dcterms:created>
  <dcterms:modified xsi:type="dcterms:W3CDTF">2019-12-05T04:34:37Z</dcterms:modified>
</cp:coreProperties>
</file>