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1"/>
  </p:notesMasterIdLst>
  <p:sldIdLst>
    <p:sldId id="257" r:id="rId3"/>
    <p:sldId id="259" r:id="rId4"/>
    <p:sldId id="260" r:id="rId5"/>
    <p:sldId id="261" r:id="rId6"/>
    <p:sldId id="264" r:id="rId7"/>
    <p:sldId id="265" r:id="rId8"/>
    <p:sldId id="268" r:id="rId9"/>
    <p:sldId id="266" r:id="rId10"/>
  </p:sldIdLst>
  <p:sldSz cx="9144000" cy="5143500" type="screen16x9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02" y="51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0D60B7-C37E-4693-B5DC-66C091E4553F}" type="datetimeFigureOut">
              <a:rPr lang="sl-SI" smtClean="0"/>
              <a:t>3. 12. 2019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F8AD7-4493-42EB-8BF0-135EA2FD1BD6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06071-617B-41FC-AC78-A2EDD9746FD3}" type="slidenum">
              <a:rPr lang="sl-SI" smtClean="0"/>
              <a:pPr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81304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F8AD7-4493-42EB-8BF0-135EA2FD1BD6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09259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F8AD7-4493-42EB-8BF0-135EA2FD1BD6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33807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F8AD7-4493-42EB-8BF0-135EA2FD1BD6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50208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F8AD7-4493-42EB-8BF0-135EA2FD1BD6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46393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F8AD7-4493-42EB-8BF0-135EA2FD1BD6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871738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F8AD7-4493-42EB-8BF0-135EA2FD1BD6}" type="slidenum">
              <a:rPr lang="sl-SI" smtClean="0"/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067275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06071-617B-41FC-AC78-A2EDD9746FD3}" type="slidenum">
              <a:rPr lang="sl-SI" smtClean="0"/>
              <a:pPr/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7083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3. 12. 2019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3. 12. 2019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avitev po me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3. 12. 2019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3. 12. 2019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3. 12. 2019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3. 12. 2019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3. 12. 2019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3304699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180273"/>
            <a:ext cx="7772400" cy="112442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3. 12. 2019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71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71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3. 12. 2019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151573"/>
            <a:ext cx="4040188" cy="48006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1631633"/>
            <a:ext cx="4040188" cy="29632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6" y="1151573"/>
            <a:ext cx="4041775" cy="48006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6" y="1631633"/>
            <a:ext cx="4041775" cy="29632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3. 12. 2019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3. 12. 2019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streznik\FolderRedirection\RajnarJa\My Documents\Jasna\Promo podobe, materiali, logo\Logotipi\logo SF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4297159"/>
            <a:ext cx="720080" cy="706158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251520" y="1534835"/>
            <a:ext cx="6120680" cy="2811208"/>
          </a:xfrm>
        </p:spPr>
        <p:txBody>
          <a:bodyPr/>
          <a:lstStyle/>
          <a:p>
            <a:pPr lvl="0"/>
            <a:r>
              <a:rPr lang="sl-SI" dirty="0" smtClean="0"/>
              <a:t>Kliknite, če želite urediti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3. 12. 2019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6300192" y="4451158"/>
            <a:ext cx="2160240" cy="589949"/>
          </a:xfrm>
        </p:spPr>
        <p:txBody>
          <a:bodyPr/>
          <a:lstStyle/>
          <a:p>
            <a:endParaRPr lang="sl-SI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3. 12. 2019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1" y="204312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04312"/>
            <a:ext cx="5111750" cy="43905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1" y="1075849"/>
            <a:ext cx="3008313" cy="35190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3. 12. 2019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7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460058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4026218"/>
            <a:ext cx="5486400" cy="6029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3. 12. 2019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3. 12. 2019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05740"/>
            <a:ext cx="2057400" cy="4389120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05740"/>
            <a:ext cx="6019800" cy="4389120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3. 12. 2019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avitev po me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3. 12. 2019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3. 12. 2019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3. 12. 2019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3. 12. 2019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3. 12. 2019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3. 12. 2019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3. 12. 2019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8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45184-80ED-4EEE-94E2-90517B34E3EE}" type="datetimeFigureOut">
              <a:rPr lang="sl-SI" smtClean="0"/>
              <a:pPr/>
              <a:t>3. 12. 2019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0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alpha val="8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7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4767739"/>
            <a:ext cx="2133600" cy="2728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1B5E-67FA-4C86-9247-96F0EB36FCB2}" type="datetimeFigureOut">
              <a:rPr lang="sl-SI" smtClean="0"/>
              <a:t>3. 12. 2019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4767739"/>
            <a:ext cx="2895600" cy="2728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4767739"/>
            <a:ext cx="2133600" cy="2728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FFC327">
                  <a:shade val="30000"/>
                  <a:satMod val="115000"/>
                  <a:lumMod val="73000"/>
                  <a:lumOff val="27000"/>
                </a:srgbClr>
              </a:gs>
              <a:gs pos="31000">
                <a:srgbClr val="FFC327">
                  <a:shade val="67500"/>
                  <a:satMod val="115000"/>
                </a:srgbClr>
              </a:gs>
              <a:gs pos="100000">
                <a:srgbClr val="FFC327">
                  <a:shade val="100000"/>
                  <a:satMod val="115000"/>
                </a:srgbClr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alphaModFix amt="4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GlowDiffused intensity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5856"/>
          <a:stretch/>
        </p:blipFill>
        <p:spPr>
          <a:xfrm>
            <a:off x="2843808" y="1851670"/>
            <a:ext cx="6613293" cy="329183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925" y="4729206"/>
            <a:ext cx="3536366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sl-SI" dirty="0" smtClean="0">
                <a:solidFill>
                  <a:schemeClr val="bg1"/>
                </a:solidFill>
              </a:rPr>
              <a:t>12. Slovenski kongres prostovoljstva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1576312"/>
            <a:ext cx="85869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VPLIV PROSTOVOLJSKIH AKTIVNOSTI NA ZAPOSLJIVOST MLADIH</a:t>
            </a:r>
          </a:p>
          <a:p>
            <a:endParaRPr lang="sl-SI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Mednarodna raziskava  o učinkih prostovoljstva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63876"/>
            <a:ext cx="4146971" cy="412318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616" y="26008"/>
            <a:ext cx="1436416" cy="478805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4275" y="85357"/>
            <a:ext cx="1569725" cy="340715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9515"/>
            <a:ext cx="1868691" cy="684480"/>
          </a:xfrm>
          <a:prstGeom prst="rect">
            <a:avLst/>
          </a:prstGeom>
        </p:spPr>
      </p:pic>
      <p:sp>
        <p:nvSpPr>
          <p:cNvPr id="10" name="TextBox 2"/>
          <p:cNvSpPr txBox="1"/>
          <p:nvPr/>
        </p:nvSpPr>
        <p:spPr>
          <a:xfrm>
            <a:off x="38681" y="2944292"/>
            <a:ext cx="2051720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sl-SI" dirty="0" smtClean="0">
                <a:solidFill>
                  <a:schemeClr val="bg1"/>
                </a:solidFill>
              </a:rPr>
              <a:t>Roberta Čotar </a:t>
            </a:r>
            <a:r>
              <a:rPr lang="sl-SI" dirty="0" err="1" smtClean="0">
                <a:solidFill>
                  <a:schemeClr val="bg1"/>
                </a:solidFill>
              </a:rPr>
              <a:t>Krilić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imageedit_1_7958877149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24544" y="2181849"/>
            <a:ext cx="9505056" cy="2873119"/>
          </a:xfrm>
          <a:prstGeom prst="rect">
            <a:avLst/>
          </a:prstGeom>
        </p:spPr>
      </p:pic>
      <p:sp>
        <p:nvSpPr>
          <p:cNvPr id="4" name="Ograda vsebine 11"/>
          <p:cNvSpPr txBox="1">
            <a:spLocks/>
          </p:cNvSpPr>
          <p:nvPr/>
        </p:nvSpPr>
        <p:spPr>
          <a:xfrm>
            <a:off x="179512" y="339502"/>
            <a:ext cx="7848872" cy="115212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2800" dirty="0" smtClean="0">
              <a:solidFill>
                <a:srgbClr val="FFC000"/>
              </a:solidFill>
            </a:endParaRPr>
          </a:p>
          <a:p>
            <a:r>
              <a:rPr lang="sl-SI" sz="2800" dirty="0" smtClean="0">
                <a:solidFill>
                  <a:srgbClr val="FFC000"/>
                </a:solidFill>
              </a:rPr>
              <a:t>UČINKI PROSTOVOLJSTVA NA ZAPOSLJIVOST</a:t>
            </a:r>
          </a:p>
          <a:p>
            <a:r>
              <a:rPr lang="sl-SI" sz="2800" dirty="0" smtClean="0">
                <a:solidFill>
                  <a:srgbClr val="FFC000"/>
                </a:solidFill>
              </a:rPr>
              <a:t>SISTEMATIČNO SPREMLJANJE </a:t>
            </a:r>
          </a:p>
        </p:txBody>
      </p:sp>
      <p:sp>
        <p:nvSpPr>
          <p:cNvPr id="6" name="Ograda vsebine 11"/>
          <p:cNvSpPr txBox="1">
            <a:spLocks/>
          </p:cNvSpPr>
          <p:nvPr/>
        </p:nvSpPr>
        <p:spPr>
          <a:xfrm>
            <a:off x="2699792" y="1989803"/>
            <a:ext cx="5976664" cy="115212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sz="1400" dirty="0">
                <a:solidFill>
                  <a:schemeClr val="bg1"/>
                </a:solidFill>
              </a:rPr>
              <a:t>2012-2014: mednarodni raziskovalni projekt 8 nacionalnih agencija in 2 podpornih centrov SALTO – EVS in razvoj kompetenc</a:t>
            </a:r>
          </a:p>
          <a:p>
            <a:endParaRPr lang="sl-SI" sz="1400" dirty="0" smtClean="0">
              <a:solidFill>
                <a:schemeClr val="bg1"/>
              </a:solidFill>
            </a:endParaRPr>
          </a:p>
          <a:p>
            <a:r>
              <a:rPr lang="sl-SI" sz="1800" dirty="0" smtClean="0">
                <a:solidFill>
                  <a:schemeClr val="bg1"/>
                </a:solidFill>
              </a:rPr>
              <a:t>2016: Mednarodna aktivnost EVS za dolgoročno brezposelne mlade – vzpostavljanje partnerstev z zavodi za zaposlovanje in podobnimi institucijami</a:t>
            </a:r>
          </a:p>
          <a:p>
            <a:endParaRPr lang="sl-SI" sz="1400" dirty="0" smtClean="0">
              <a:solidFill>
                <a:schemeClr val="bg1"/>
              </a:solidFill>
            </a:endParaRPr>
          </a:p>
          <a:p>
            <a:r>
              <a:rPr lang="sl-SI" sz="2000" b="1" dirty="0" smtClean="0">
                <a:solidFill>
                  <a:schemeClr val="bg1"/>
                </a:solidFill>
              </a:rPr>
              <a:t>2017 – 2019: mednarodna raziskava (</a:t>
            </a:r>
            <a:r>
              <a:rPr lang="sl-SI" sz="2000" b="1" dirty="0" err="1" smtClean="0">
                <a:solidFill>
                  <a:schemeClr val="bg1"/>
                </a:solidFill>
              </a:rPr>
              <a:t>Movit</a:t>
            </a:r>
            <a:r>
              <a:rPr lang="sl-SI" sz="2000" b="1" dirty="0" smtClean="0">
                <a:solidFill>
                  <a:schemeClr val="bg1"/>
                </a:solidFill>
              </a:rPr>
              <a:t>, </a:t>
            </a:r>
            <a:r>
              <a:rPr lang="sl-SI" sz="2000" b="1" dirty="0" err="1" smtClean="0">
                <a:solidFill>
                  <a:schemeClr val="bg1"/>
                </a:solidFill>
              </a:rPr>
              <a:t>Ecorys</a:t>
            </a:r>
            <a:r>
              <a:rPr lang="sl-SI" sz="2000" b="1" dirty="0" smtClean="0">
                <a:solidFill>
                  <a:schemeClr val="bg1"/>
                </a:solidFill>
              </a:rPr>
              <a:t>)</a:t>
            </a:r>
          </a:p>
          <a:p>
            <a:pPr marL="0" indent="0">
              <a:buNone/>
            </a:pPr>
            <a:r>
              <a:rPr lang="sl-SI" sz="2000" b="1" dirty="0" smtClean="0">
                <a:solidFill>
                  <a:srgbClr val="FFC000"/>
                </a:solidFill>
              </a:rPr>
              <a:t>VPLIV PROSTOVOLJSKIH AKTIVNOSTI NA DOLGOROČNO BREZPOSELNOST MLADIH</a:t>
            </a:r>
          </a:p>
          <a:p>
            <a:endParaRPr lang="sl-SI" sz="1400" dirty="0" smtClean="0">
              <a:solidFill>
                <a:schemeClr val="bg1"/>
              </a:solidFill>
            </a:endParaRPr>
          </a:p>
        </p:txBody>
      </p:sp>
      <p:sp>
        <p:nvSpPr>
          <p:cNvPr id="7" name="Zlomljena puščica 6"/>
          <p:cNvSpPr/>
          <p:nvPr/>
        </p:nvSpPr>
        <p:spPr>
          <a:xfrm rot="5400000">
            <a:off x="7032879" y="1550093"/>
            <a:ext cx="331080" cy="356293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87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imageedit_1_7958877149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24544" y="2181849"/>
            <a:ext cx="9577064" cy="2873119"/>
          </a:xfrm>
          <a:prstGeom prst="rect">
            <a:avLst/>
          </a:prstGeom>
        </p:spPr>
      </p:pic>
      <p:sp>
        <p:nvSpPr>
          <p:cNvPr id="4" name="Ograda vsebine 11"/>
          <p:cNvSpPr txBox="1">
            <a:spLocks/>
          </p:cNvSpPr>
          <p:nvPr/>
        </p:nvSpPr>
        <p:spPr>
          <a:xfrm>
            <a:off x="0" y="-92546"/>
            <a:ext cx="7854688" cy="122413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l-SI" dirty="0" smtClean="0">
                <a:solidFill>
                  <a:srgbClr val="FFC000"/>
                </a:solidFill>
              </a:rPr>
              <a:t>Raziskava </a:t>
            </a:r>
          </a:p>
          <a:p>
            <a:pPr marL="0" indent="0">
              <a:buNone/>
            </a:pPr>
            <a:r>
              <a:rPr lang="sl-SI" dirty="0" smtClean="0">
                <a:solidFill>
                  <a:srgbClr val="FFC000"/>
                </a:solidFill>
              </a:rPr>
              <a:t>VPLIV PROSTOVOLJSKIH AKTIVNOSTI NA DOLGOROČNO BREZPOSELNOST MLADIH</a:t>
            </a:r>
          </a:p>
        </p:txBody>
      </p:sp>
      <p:sp>
        <p:nvSpPr>
          <p:cNvPr id="6" name="Ograda vsebine 11"/>
          <p:cNvSpPr txBox="1">
            <a:spLocks/>
          </p:cNvSpPr>
          <p:nvPr/>
        </p:nvSpPr>
        <p:spPr>
          <a:xfrm>
            <a:off x="1979712" y="1923678"/>
            <a:ext cx="6840760" cy="115212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</a:pPr>
            <a:r>
              <a:rPr lang="sl-SI" sz="2000" b="1" dirty="0" smtClean="0">
                <a:solidFill>
                  <a:srgbClr val="FFC000"/>
                </a:solidFill>
              </a:rPr>
              <a:t>VPLIV PROSTOVOLJSKIH AKTIVNOSTI NA ZAPOSLJIVOST MLADIH (Z MANJ PRILOŽNOSTMI)</a:t>
            </a:r>
          </a:p>
          <a:p>
            <a:pPr>
              <a:buFont typeface="+mj-lt"/>
              <a:buAutoNum type="arabicPeriod"/>
            </a:pPr>
            <a:endParaRPr lang="sl-SI" sz="2000" b="1" dirty="0" smtClean="0">
              <a:solidFill>
                <a:srgbClr val="FFC000"/>
              </a:solidFill>
            </a:endParaRPr>
          </a:p>
          <a:p>
            <a:pPr>
              <a:buFont typeface="+mj-lt"/>
              <a:buAutoNum type="arabicPeriod"/>
            </a:pPr>
            <a:r>
              <a:rPr lang="sl-SI" sz="2000" b="1" dirty="0" smtClean="0">
                <a:solidFill>
                  <a:schemeClr val="bg1"/>
                </a:solidFill>
              </a:rPr>
              <a:t>NABOR UČINKOVITIH PRAKS ORGANIZACIJ, KI IZVAJAJO PROSTOVOLJSKE AKTIVNOSTI</a:t>
            </a:r>
          </a:p>
          <a:p>
            <a:pPr>
              <a:buFont typeface="+mj-lt"/>
              <a:buAutoNum type="arabicPeriod"/>
            </a:pPr>
            <a:endParaRPr lang="sl-SI" sz="2000" b="1" dirty="0" smtClean="0">
              <a:solidFill>
                <a:schemeClr val="bg1"/>
              </a:solidFill>
            </a:endParaRPr>
          </a:p>
          <a:p>
            <a:pPr>
              <a:buAutoNum type="arabicPeriod"/>
            </a:pPr>
            <a:r>
              <a:rPr lang="sl-SI" sz="2000" b="1" dirty="0" smtClean="0">
                <a:solidFill>
                  <a:schemeClr val="bg1"/>
                </a:solidFill>
              </a:rPr>
              <a:t>PREPOZNAVANJE POMENA SODELOVANJA MED MLADINSKIMI ORGANIZACIJAMI IN INSTITUCIJAMI NA PODROČJU ZAPOSLOVANJA (INOVATIVNA PARTNERSTVA)</a:t>
            </a:r>
            <a:endParaRPr lang="sl-SI" sz="2000" b="1" dirty="0" smtClean="0">
              <a:solidFill>
                <a:srgbClr val="FFC000"/>
              </a:solidFill>
            </a:endParaRPr>
          </a:p>
          <a:p>
            <a:endParaRPr lang="sl-SI" sz="1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45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imageedit_1_7958877149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410647" y="2270139"/>
            <a:ext cx="9577064" cy="2873119"/>
          </a:xfrm>
          <a:prstGeom prst="rect">
            <a:avLst/>
          </a:prstGeom>
        </p:spPr>
      </p:pic>
      <p:sp>
        <p:nvSpPr>
          <p:cNvPr id="4" name="Ograda vsebine 11"/>
          <p:cNvSpPr txBox="1">
            <a:spLocks/>
          </p:cNvSpPr>
          <p:nvPr/>
        </p:nvSpPr>
        <p:spPr>
          <a:xfrm>
            <a:off x="91530" y="123478"/>
            <a:ext cx="4572000" cy="338437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l-SI" b="1" dirty="0">
                <a:solidFill>
                  <a:srgbClr val="FFC000"/>
                </a:solidFill>
              </a:rPr>
              <a:t>VPLIV PROSTOVOLJSKIH AKTIVNOSTI NA ZAPOSLJIVOST MLADIH </a:t>
            </a:r>
            <a:endParaRPr lang="sl-SI" b="1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sl-SI" b="1" dirty="0" smtClean="0">
                <a:solidFill>
                  <a:srgbClr val="FFC000"/>
                </a:solidFill>
              </a:rPr>
              <a:t>(Z MANJ  PRILOŽNOSTI)</a:t>
            </a:r>
            <a:endParaRPr lang="sl-SI" b="1" dirty="0">
              <a:solidFill>
                <a:srgbClr val="FFC000"/>
              </a:solidFill>
            </a:endParaRP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094" y="260540"/>
            <a:ext cx="4378393" cy="4608512"/>
          </a:xfrm>
          <a:prstGeom prst="rect">
            <a:avLst/>
          </a:prstGeom>
        </p:spPr>
      </p:pic>
      <p:sp>
        <p:nvSpPr>
          <p:cNvPr id="3" name="PoljeZBesedilom 2"/>
          <p:cNvSpPr txBox="1"/>
          <p:nvPr/>
        </p:nvSpPr>
        <p:spPr>
          <a:xfrm>
            <a:off x="179512" y="2571750"/>
            <a:ext cx="38164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l-SI" b="1" dirty="0" smtClean="0"/>
              <a:t>43 </a:t>
            </a:r>
            <a:r>
              <a:rPr lang="sl-SI" b="1" dirty="0"/>
              <a:t>prostovoljcev </a:t>
            </a:r>
          </a:p>
          <a:p>
            <a:pPr lvl="0"/>
            <a:r>
              <a:rPr lang="sl-SI" b="1" dirty="0"/>
              <a:t> </a:t>
            </a:r>
            <a:r>
              <a:rPr lang="sl-SI" b="1" dirty="0" smtClean="0"/>
              <a:t>    </a:t>
            </a:r>
            <a:r>
              <a:rPr lang="sl-SI" dirty="0" smtClean="0"/>
              <a:t>(12 nacionalnosti)</a:t>
            </a:r>
          </a:p>
          <a:p>
            <a:pPr lvl="0"/>
            <a:endParaRPr lang="sl-SI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l-SI" b="1" dirty="0"/>
              <a:t>24 mladih z manj </a:t>
            </a:r>
            <a:r>
              <a:rPr lang="sl-SI" b="1" dirty="0" smtClean="0"/>
              <a:t>priložnostmi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sl-SI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l-SI" b="1" dirty="0" smtClean="0"/>
              <a:t>Delno strukturirani intervjuji </a:t>
            </a:r>
          </a:p>
          <a:p>
            <a:pPr lvl="0"/>
            <a:r>
              <a:rPr lang="sl-SI" b="1" dirty="0" smtClean="0"/>
              <a:t>     </a:t>
            </a:r>
            <a:r>
              <a:rPr lang="sl-SI" dirty="0" smtClean="0"/>
              <a:t>na dveh časovnih točkah</a:t>
            </a:r>
            <a:endParaRPr lang="sl-SI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2424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imageedit_1_7958877149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24544" y="2181849"/>
            <a:ext cx="9577064" cy="2873119"/>
          </a:xfrm>
          <a:prstGeom prst="rect">
            <a:avLst/>
          </a:prstGeom>
        </p:spPr>
      </p:pic>
      <p:sp>
        <p:nvSpPr>
          <p:cNvPr id="4" name="Ograda vsebine 11"/>
          <p:cNvSpPr txBox="1">
            <a:spLocks/>
          </p:cNvSpPr>
          <p:nvPr/>
        </p:nvSpPr>
        <p:spPr>
          <a:xfrm>
            <a:off x="91530" y="123478"/>
            <a:ext cx="4572000" cy="338437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l-SI" sz="2800" b="1" dirty="0">
                <a:solidFill>
                  <a:srgbClr val="FFC000"/>
                </a:solidFill>
              </a:rPr>
              <a:t>VPLIV PROSTOVOLJSKIH AKTIVNOSTI NA </a:t>
            </a:r>
            <a:endParaRPr lang="sl-SI" sz="2800" b="1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sl-SI" sz="2800" b="1" dirty="0" smtClean="0">
                <a:solidFill>
                  <a:srgbClr val="FFC000"/>
                </a:solidFill>
              </a:rPr>
              <a:t>ZAPOSLJIVOST </a:t>
            </a:r>
            <a:r>
              <a:rPr lang="sl-SI" sz="2800" b="1" dirty="0">
                <a:solidFill>
                  <a:srgbClr val="FFC000"/>
                </a:solidFill>
              </a:rPr>
              <a:t>MLADIH </a:t>
            </a:r>
            <a:r>
              <a:rPr lang="sl-SI" sz="2800" b="1" dirty="0" smtClean="0">
                <a:solidFill>
                  <a:srgbClr val="FFC000"/>
                </a:solidFill>
              </a:rPr>
              <a:t>(Z MANJ </a:t>
            </a:r>
            <a:r>
              <a:rPr lang="sl-SI" sz="2800" b="1" dirty="0">
                <a:solidFill>
                  <a:srgbClr val="FFC000"/>
                </a:solidFill>
              </a:rPr>
              <a:t>PRILOŽNOSTI</a:t>
            </a:r>
            <a:r>
              <a:rPr lang="sl-SI" sz="2800" b="1" dirty="0" smtClean="0">
                <a:solidFill>
                  <a:srgbClr val="FFC000"/>
                </a:solidFill>
              </a:rPr>
              <a:t>)</a:t>
            </a:r>
            <a:endParaRPr lang="sl-SI" sz="2800" b="1" dirty="0">
              <a:solidFill>
                <a:srgbClr val="FFC000"/>
              </a:solidFill>
            </a:endParaRPr>
          </a:p>
        </p:txBody>
      </p:sp>
      <p:sp>
        <p:nvSpPr>
          <p:cNvPr id="3" name="PoljeZBesedilom 2"/>
          <p:cNvSpPr txBox="1"/>
          <p:nvPr/>
        </p:nvSpPr>
        <p:spPr>
          <a:xfrm>
            <a:off x="128748" y="3112175"/>
            <a:ext cx="40484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 smtClean="0">
                <a:solidFill>
                  <a:srgbClr val="FFC000"/>
                </a:solidFill>
              </a:rPr>
              <a:t>PRVI STIK</a:t>
            </a:r>
            <a:endParaRPr lang="sl-SI" dirty="0" smtClean="0">
              <a:solidFill>
                <a:srgbClr val="FFC00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l-SI" dirty="0" smtClean="0">
                <a:solidFill>
                  <a:schemeClr val="bg1"/>
                </a:solidFill>
              </a:rPr>
              <a:t>PREVELIKA VLOGA USTNEGA ŠIRJENJA INFORMACIJ O PROSTOVOLJSTVU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l-SI" dirty="0" smtClean="0">
                <a:solidFill>
                  <a:schemeClr val="bg1"/>
                </a:solidFill>
              </a:rPr>
              <a:t>PREMIK Z MRTVE TOČKE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l-SI" dirty="0" smtClean="0">
                <a:solidFill>
                  <a:schemeClr val="bg1"/>
                </a:solidFill>
              </a:rPr>
              <a:t>PREPOZNAVANJE PRILOŽNOSTI ZA BOLJŠO ZAPOSLJIVOST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dirty="0"/>
          </a:p>
        </p:txBody>
      </p:sp>
      <p:sp>
        <p:nvSpPr>
          <p:cNvPr id="6" name="PoljeZBesedilom 5"/>
          <p:cNvSpPr txBox="1"/>
          <p:nvPr/>
        </p:nvSpPr>
        <p:spPr>
          <a:xfrm>
            <a:off x="4716016" y="49008"/>
            <a:ext cx="47547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 smtClean="0">
                <a:solidFill>
                  <a:srgbClr val="FFC000"/>
                </a:solidFill>
              </a:rPr>
              <a:t>PRIDOBLJENO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l-SI" dirty="0" smtClean="0">
                <a:solidFill>
                  <a:schemeClr val="bg1"/>
                </a:solidFill>
              </a:rPr>
              <a:t>RAZVOJ USTREZNEGA ODNOSA IMA PREDNOST PRED VEŠČINAMI IN ZNANJEM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l-SI" dirty="0" smtClean="0">
                <a:solidFill>
                  <a:schemeClr val="bg1"/>
                </a:solidFill>
              </a:rPr>
              <a:t>POVEZAVA MED ODNOSOM IN ZAPOSLJIVOSTJO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 smtClean="0">
                <a:solidFill>
                  <a:schemeClr val="bg1"/>
                </a:solidFill>
              </a:rPr>
              <a:t>ODRAŠČANJE</a:t>
            </a:r>
            <a:endParaRPr lang="sl-SI" dirty="0">
              <a:solidFill>
                <a:schemeClr val="bg1"/>
              </a:solidFill>
            </a:endParaRPr>
          </a:p>
        </p:txBody>
      </p:sp>
      <p:sp>
        <p:nvSpPr>
          <p:cNvPr id="7" name="PoljeZBesedilom 6"/>
          <p:cNvSpPr txBox="1"/>
          <p:nvPr/>
        </p:nvSpPr>
        <p:spPr>
          <a:xfrm>
            <a:off x="2364985" y="1347614"/>
            <a:ext cx="65928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i="1" dirty="0"/>
              <a:t> </a:t>
            </a:r>
            <a:endParaRPr lang="sl-SI" dirty="0"/>
          </a:p>
          <a:p>
            <a:endParaRPr lang="sl-SI" dirty="0">
              <a:solidFill>
                <a:schemeClr val="bg1"/>
              </a:solidFill>
            </a:endParaRPr>
          </a:p>
          <a:p>
            <a:pPr algn="r"/>
            <a:r>
              <a:rPr lang="sl-SI" b="1" dirty="0">
                <a:solidFill>
                  <a:srgbClr val="FFC000"/>
                </a:solidFill>
              </a:rPr>
              <a:t>DRUŽBENA DIMENZIJA</a:t>
            </a:r>
            <a:endParaRPr lang="sl-SI" dirty="0">
              <a:solidFill>
                <a:srgbClr val="FFC000"/>
              </a:solidFill>
            </a:endParaRPr>
          </a:p>
          <a:p>
            <a:pPr marL="285750" lvl="0" indent="-285750" algn="r">
              <a:buFont typeface="Arial" panose="020B0604020202020204" pitchFamily="34" charset="0"/>
              <a:buChar char="•"/>
            </a:pPr>
            <a:r>
              <a:rPr lang="sl-SI" dirty="0">
                <a:solidFill>
                  <a:schemeClr val="bg1"/>
                </a:solidFill>
              </a:rPr>
              <a:t>POZITIVNI VPLIVI VEČANJA SOCIALNE MREŽE </a:t>
            </a:r>
          </a:p>
          <a:p>
            <a:pPr marL="285750" lvl="0" indent="-285750" algn="r">
              <a:buFont typeface="Arial" panose="020B0604020202020204" pitchFamily="34" charset="0"/>
              <a:buChar char="•"/>
            </a:pPr>
            <a:r>
              <a:rPr lang="sl-SI" dirty="0">
                <a:solidFill>
                  <a:schemeClr val="bg1"/>
                </a:solidFill>
              </a:rPr>
              <a:t>ZMOŽNOST MEDNARODNE MOBILNOSTI = RAZŠIRJEN TRG DELA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dirty="0"/>
          </a:p>
        </p:txBody>
      </p:sp>
      <p:sp>
        <p:nvSpPr>
          <p:cNvPr id="8" name="PoljeZBesedilom 7"/>
          <p:cNvSpPr txBox="1"/>
          <p:nvPr/>
        </p:nvSpPr>
        <p:spPr>
          <a:xfrm>
            <a:off x="3806317" y="3626346"/>
            <a:ext cx="52249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sl-SI" b="1" dirty="0">
                <a:solidFill>
                  <a:srgbClr val="FFC000"/>
                </a:solidFill>
              </a:rPr>
              <a:t>NASLEDNJI KORAKI</a:t>
            </a:r>
            <a:endParaRPr lang="sl-SI" dirty="0">
              <a:solidFill>
                <a:srgbClr val="FFC000"/>
              </a:solidFill>
            </a:endParaRPr>
          </a:p>
          <a:p>
            <a:pPr marL="285750" lvl="0" indent="-285750" algn="r">
              <a:buFont typeface="Arial" panose="020B0604020202020204" pitchFamily="34" charset="0"/>
              <a:buChar char="•"/>
            </a:pPr>
            <a:r>
              <a:rPr lang="sl-SI" dirty="0" smtClean="0">
                <a:solidFill>
                  <a:schemeClr val="bg1"/>
                </a:solidFill>
              </a:rPr>
              <a:t>PROSTOVOLJSTVO NI MAGIČNA REŠITEV</a:t>
            </a:r>
          </a:p>
          <a:p>
            <a:pPr marL="285750" lvl="0" indent="-285750" algn="r">
              <a:buFont typeface="Arial" panose="020B0604020202020204" pitchFamily="34" charset="0"/>
              <a:buChar char="•"/>
            </a:pPr>
            <a:r>
              <a:rPr lang="sl-SI" dirty="0" smtClean="0">
                <a:solidFill>
                  <a:schemeClr val="bg1"/>
                </a:solidFill>
              </a:rPr>
              <a:t>ŠIRŠE </a:t>
            </a:r>
            <a:r>
              <a:rPr lang="sl-SI" dirty="0">
                <a:solidFill>
                  <a:schemeClr val="bg1"/>
                </a:solidFill>
              </a:rPr>
              <a:t>RAZUMEVANJE PROFESIONALNEGA RAZVOJA</a:t>
            </a:r>
          </a:p>
          <a:p>
            <a:pPr marL="285750" lvl="0" indent="-285750" algn="r">
              <a:buFont typeface="Arial" panose="020B0604020202020204" pitchFamily="34" charset="0"/>
              <a:buChar char="•"/>
            </a:pPr>
            <a:r>
              <a:rPr lang="sl-SI" dirty="0">
                <a:solidFill>
                  <a:schemeClr val="bg1"/>
                </a:solidFill>
              </a:rPr>
              <a:t>PROBLEM PREPOZNAVANJA IZKUŠENJ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6843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imageedit_1_7958877149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52536" y="1707654"/>
            <a:ext cx="9577064" cy="330516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3688" y="195487"/>
            <a:ext cx="5040560" cy="4817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imageedit_1_7958877149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24544" y="771550"/>
            <a:ext cx="9577064" cy="287311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4122" y="843558"/>
            <a:ext cx="6412253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36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2876" y="13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FFC327">
                  <a:shade val="30000"/>
                  <a:satMod val="115000"/>
                  <a:lumMod val="73000"/>
                  <a:lumOff val="27000"/>
                </a:srgbClr>
              </a:gs>
              <a:gs pos="31000">
                <a:srgbClr val="FFC327">
                  <a:shade val="67500"/>
                  <a:satMod val="115000"/>
                </a:srgbClr>
              </a:gs>
              <a:gs pos="100000">
                <a:srgbClr val="FFC327">
                  <a:shade val="100000"/>
                  <a:satMod val="115000"/>
                </a:srgbClr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l-SI" sz="2000" b="1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alphaModFix amt="4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GlowDiffused intensity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5856"/>
          <a:stretch/>
        </p:blipFill>
        <p:spPr>
          <a:xfrm>
            <a:off x="3923928" y="2570118"/>
            <a:ext cx="5169929" cy="25733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925" y="4729206"/>
            <a:ext cx="3536366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sl-SI" dirty="0" smtClean="0">
                <a:solidFill>
                  <a:schemeClr val="bg1"/>
                </a:solidFill>
              </a:rPr>
              <a:t>12. Slovenski kongres prostovoljstva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157" y="3264871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</a:t>
            </a:r>
            <a:r>
              <a:rPr lang="sl-SI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63876"/>
            <a:ext cx="4146971" cy="412318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616" y="26008"/>
            <a:ext cx="1436416" cy="478805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4275" y="85357"/>
            <a:ext cx="1569725" cy="340715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9515"/>
            <a:ext cx="1868691" cy="684480"/>
          </a:xfrm>
          <a:prstGeom prst="rect">
            <a:avLst/>
          </a:prstGeom>
        </p:spPr>
      </p:pic>
      <p:sp>
        <p:nvSpPr>
          <p:cNvPr id="10" name="TextBox 2"/>
          <p:cNvSpPr txBox="1"/>
          <p:nvPr/>
        </p:nvSpPr>
        <p:spPr>
          <a:xfrm>
            <a:off x="-36004" y="3769849"/>
            <a:ext cx="2051720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sl-SI" dirty="0" smtClean="0">
                <a:solidFill>
                  <a:schemeClr val="bg1"/>
                </a:solidFill>
              </a:rPr>
              <a:t>Roberta Čotar </a:t>
            </a:r>
            <a:r>
              <a:rPr lang="sl-SI" dirty="0" err="1" smtClean="0">
                <a:solidFill>
                  <a:schemeClr val="bg1"/>
                </a:solidFill>
              </a:rPr>
              <a:t>Krilić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PoljeZBesedilom 10"/>
          <p:cNvSpPr txBox="1"/>
          <p:nvPr/>
        </p:nvSpPr>
        <p:spPr>
          <a:xfrm>
            <a:off x="107504" y="1315860"/>
            <a:ext cx="78488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>
                <a:solidFill>
                  <a:schemeClr val="bg1"/>
                </a:solidFill>
              </a:rPr>
              <a:t>Vir: </a:t>
            </a:r>
          </a:p>
          <a:p>
            <a:r>
              <a:rPr lang="sl-SI" dirty="0">
                <a:solidFill>
                  <a:schemeClr val="bg1"/>
                </a:solidFill>
              </a:rPr>
              <a:t>Jonathan, R., Drobne, M. (ur.) (2019). </a:t>
            </a:r>
            <a:r>
              <a:rPr lang="sl-SI" i="1" dirty="0" err="1">
                <a:solidFill>
                  <a:schemeClr val="bg1"/>
                </a:solidFill>
              </a:rPr>
              <a:t>Volunteering</a:t>
            </a:r>
            <a:r>
              <a:rPr lang="sl-SI" i="1" dirty="0">
                <a:solidFill>
                  <a:schemeClr val="bg1"/>
                </a:solidFill>
              </a:rPr>
              <a:t> </a:t>
            </a:r>
            <a:r>
              <a:rPr lang="sl-SI" i="1" dirty="0" err="1">
                <a:solidFill>
                  <a:schemeClr val="bg1"/>
                </a:solidFill>
              </a:rPr>
              <a:t>activities</a:t>
            </a:r>
            <a:r>
              <a:rPr lang="sl-SI" i="1" dirty="0">
                <a:solidFill>
                  <a:schemeClr val="bg1"/>
                </a:solidFill>
              </a:rPr>
              <a:t> to </a:t>
            </a:r>
            <a:r>
              <a:rPr lang="sl-SI" i="1" dirty="0" err="1">
                <a:solidFill>
                  <a:schemeClr val="bg1"/>
                </a:solidFill>
              </a:rPr>
              <a:t>combat</a:t>
            </a:r>
            <a:r>
              <a:rPr lang="sl-SI" i="1" dirty="0">
                <a:solidFill>
                  <a:schemeClr val="bg1"/>
                </a:solidFill>
              </a:rPr>
              <a:t> </a:t>
            </a:r>
            <a:r>
              <a:rPr lang="sl-SI" i="1" dirty="0" err="1" smtClean="0">
                <a:solidFill>
                  <a:schemeClr val="bg1"/>
                </a:solidFill>
              </a:rPr>
              <a:t>long</a:t>
            </a:r>
            <a:r>
              <a:rPr lang="sl-SI" i="1" dirty="0" smtClean="0">
                <a:solidFill>
                  <a:schemeClr val="bg1"/>
                </a:solidFill>
              </a:rPr>
              <a:t>-term </a:t>
            </a:r>
            <a:r>
              <a:rPr lang="sl-SI" i="1" dirty="0" err="1" smtClean="0">
                <a:solidFill>
                  <a:schemeClr val="bg1"/>
                </a:solidFill>
              </a:rPr>
              <a:t>unemployment</a:t>
            </a:r>
            <a:r>
              <a:rPr lang="sl-SI" dirty="0" smtClean="0">
                <a:solidFill>
                  <a:schemeClr val="bg1"/>
                </a:solidFill>
              </a:rPr>
              <a:t>. </a:t>
            </a:r>
            <a:r>
              <a:rPr lang="sl-SI" dirty="0">
                <a:solidFill>
                  <a:schemeClr val="bg1"/>
                </a:solidFill>
              </a:rPr>
              <a:t>Ljubljana: </a:t>
            </a:r>
            <a:r>
              <a:rPr lang="sl-SI" dirty="0" err="1">
                <a:solidFill>
                  <a:schemeClr val="bg1"/>
                </a:solidFill>
              </a:rPr>
              <a:t>Movit</a:t>
            </a:r>
            <a:r>
              <a:rPr lang="sl-SI" dirty="0">
                <a:solidFill>
                  <a:schemeClr val="bg1"/>
                </a:solidFill>
              </a:rPr>
              <a:t>. </a:t>
            </a:r>
          </a:p>
          <a:p>
            <a:endParaRPr lang="sl-SI" dirty="0" smtClean="0">
              <a:solidFill>
                <a:schemeClr val="bg1"/>
              </a:solidFill>
            </a:endParaRPr>
          </a:p>
          <a:p>
            <a:r>
              <a:rPr lang="sl-SI" b="1" dirty="0" smtClean="0">
                <a:solidFill>
                  <a:schemeClr val="bg1"/>
                </a:solidFill>
              </a:rPr>
              <a:t>Dostop:</a:t>
            </a:r>
            <a:endParaRPr lang="sl-SI" b="1" dirty="0">
              <a:solidFill>
                <a:schemeClr val="bg1"/>
              </a:solidFill>
            </a:endParaRPr>
          </a:p>
          <a:p>
            <a:r>
              <a:rPr lang="sl-SI" dirty="0">
                <a:solidFill>
                  <a:schemeClr val="bg1"/>
                </a:solidFill>
              </a:rPr>
              <a:t>http:/</a:t>
            </a:r>
            <a:r>
              <a:rPr lang="sl-SI" i="1" dirty="0">
                <a:solidFill>
                  <a:schemeClr val="bg1"/>
                </a:solidFill>
              </a:rPr>
              <a:t>unemployment</a:t>
            </a:r>
            <a:r>
              <a:rPr lang="sl-SI" dirty="0">
                <a:solidFill>
                  <a:schemeClr val="bg1"/>
                </a:solidFill>
              </a:rPr>
              <a:t>/www.movit.si/ese/ucinki-programa/ucinkiprostovoljstva/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03194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ačrt po meri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</TotalTime>
  <Words>262</Words>
  <Application>Microsoft Office PowerPoint</Application>
  <PresentationFormat>Diaprojekcija na zaslonu (16:9)</PresentationFormat>
  <Paragraphs>65</Paragraphs>
  <Slides>8</Slides>
  <Notes>8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2</vt:i4>
      </vt:variant>
      <vt:variant>
        <vt:lpstr>Naslovi diapozitivov</vt:lpstr>
      </vt:variant>
      <vt:variant>
        <vt:i4>8</vt:i4>
      </vt:variant>
    </vt:vector>
  </HeadingPairs>
  <TitlesOfParts>
    <vt:vector size="12" baseType="lpstr">
      <vt:lpstr>Arial</vt:lpstr>
      <vt:lpstr>Calibri</vt:lpstr>
      <vt:lpstr>Officeova tema</vt:lpstr>
      <vt:lpstr>Načrt po meri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Jasna Rajnar Petrović</dc:creator>
  <cp:lastModifiedBy>Tjaša Arko</cp:lastModifiedBy>
  <cp:revision>56</cp:revision>
  <dcterms:created xsi:type="dcterms:W3CDTF">2019-01-23T11:02:43Z</dcterms:created>
  <dcterms:modified xsi:type="dcterms:W3CDTF">2019-12-03T10:33:41Z</dcterms:modified>
</cp:coreProperties>
</file>