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257" r:id="rId3"/>
    <p:sldId id="259" r:id="rId4"/>
    <p:sldId id="263" r:id="rId5"/>
    <p:sldId id="262" r:id="rId6"/>
    <p:sldId id="265" r:id="rId7"/>
    <p:sldId id="266" r:id="rId8"/>
    <p:sldId id="260" r:id="rId9"/>
  </p:sldIdLst>
  <p:sldSz cx="9144000" cy="5143500" type="screen16x9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D60B7-C37E-4693-B5DC-66C091E4553F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F8AD7-4493-42EB-8BF0-135EA2FD1B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276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6071-617B-41FC-AC78-A2EDD9746FD3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1304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469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273"/>
            <a:ext cx="7772400" cy="11244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573"/>
            <a:ext cx="4040188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633"/>
            <a:ext cx="4040188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6" y="1151573"/>
            <a:ext cx="4041775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1631633"/>
            <a:ext cx="4041775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treznik\FolderRedirection\RajnarJa\My Documents\Jasna\Promo podobe, materiali, logo\Logotipi\logo SF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4297159"/>
            <a:ext cx="720080" cy="706158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534835"/>
            <a:ext cx="6120680" cy="2811208"/>
          </a:xfrm>
        </p:spPr>
        <p:txBody>
          <a:bodyPr/>
          <a:lstStyle/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300192" y="4451158"/>
            <a:ext cx="2160240" cy="589949"/>
          </a:xfrm>
        </p:spPr>
        <p:txBody>
          <a:bodyPr/>
          <a:lstStyle/>
          <a:p>
            <a:endParaRPr lang="sl-SI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04312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312"/>
            <a:ext cx="5111750" cy="43905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1" y="1075849"/>
            <a:ext cx="3008313" cy="35190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6005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6218"/>
            <a:ext cx="5486400" cy="6029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740"/>
            <a:ext cx="2057400" cy="438912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740"/>
            <a:ext cx="6019800" cy="438912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739"/>
            <a:ext cx="2895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zs.si/novice.php?pid=1294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FFC327">
                  <a:shade val="30000"/>
                  <a:satMod val="115000"/>
                  <a:lumMod val="73000"/>
                  <a:lumOff val="27000"/>
                </a:srgbClr>
              </a:gs>
              <a:gs pos="31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ravokotnik 6"/>
          <p:cNvSpPr/>
          <p:nvPr/>
        </p:nvSpPr>
        <p:spPr>
          <a:xfrm>
            <a:off x="11925" y="0"/>
            <a:ext cx="9132075" cy="915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alphaModFix amt="4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intensity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5856"/>
          <a:stretch/>
        </p:blipFill>
        <p:spPr>
          <a:xfrm>
            <a:off x="3059832" y="2377768"/>
            <a:ext cx="5556362" cy="27657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25" y="4729206"/>
            <a:ext cx="3536366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sl-SI" dirty="0" smtClean="0">
                <a:solidFill>
                  <a:schemeClr val="bg1"/>
                </a:solidFill>
              </a:rPr>
              <a:t>12. Slovenski kongres prostovoljstva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987574"/>
            <a:ext cx="85869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Širši učinki prostovoljstva v </a:t>
            </a:r>
            <a:r>
              <a:rPr lang="sl-SI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planinstvu</a:t>
            </a:r>
            <a:endParaRPr lang="sl-SI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2399921" y="2926566"/>
            <a:ext cx="414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solidFill>
                  <a:schemeClr val="bg1"/>
                </a:solidFill>
              </a:rPr>
              <a:t>Damjan Omerzu, Planinska zveza Slovenije</a:t>
            </a:r>
            <a:endParaRPr lang="sl-SI" dirty="0">
              <a:solidFill>
                <a:schemeClr val="bg1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5" y="0"/>
            <a:ext cx="2419105" cy="91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73853" y="2355726"/>
            <a:ext cx="9841832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251520" y="195486"/>
            <a:ext cx="7506834" cy="25614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>
                <a:solidFill>
                  <a:schemeClr val="bg1"/>
                </a:solidFill>
              </a:rPr>
              <a:t>Planinska zveza Slovenije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292 društev, 61.451 članov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Približno 2.700 aktivnih strokovnih kadrov (vodnikov, inštruktorjev, mentorjev…)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10.000 km planinskih poti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178 planinskih koč in bivakov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1800 km </a:t>
            </a:r>
            <a:r>
              <a:rPr lang="sl-SI" sz="2800" dirty="0" err="1" smtClean="0">
                <a:solidFill>
                  <a:srgbClr val="FFC000"/>
                </a:solidFill>
              </a:rPr>
              <a:t>turnokolesarskih</a:t>
            </a:r>
            <a:r>
              <a:rPr lang="sl-SI" sz="2800" dirty="0" smtClean="0">
                <a:solidFill>
                  <a:srgbClr val="FFC000"/>
                </a:solidFill>
              </a:rPr>
              <a:t> poti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90 naravnih plezališč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1,7 milijona obiskovalcev gora letno</a:t>
            </a:r>
          </a:p>
          <a:p>
            <a:endParaRPr lang="sl-SI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7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73853" y="2355726"/>
            <a:ext cx="9841832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251520" y="123478"/>
            <a:ext cx="8568952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>
                <a:solidFill>
                  <a:schemeClr val="bg1"/>
                </a:solidFill>
              </a:rPr>
              <a:t>Trditve:</a:t>
            </a:r>
          </a:p>
          <a:p>
            <a:r>
              <a:rPr lang="sl-SI" dirty="0" smtClean="0">
                <a:solidFill>
                  <a:srgbClr val="FFC000"/>
                </a:solidFill>
              </a:rPr>
              <a:t>Planinstvo s svojo infrastrukturo pozitivno vpliva na turizem (Slovenija=aktivna, zelena</a:t>
            </a:r>
            <a:r>
              <a:rPr lang="sl-SI" dirty="0">
                <a:solidFill>
                  <a:srgbClr val="FFC000"/>
                </a:solidFill>
              </a:rPr>
              <a:t> </a:t>
            </a:r>
            <a:r>
              <a:rPr lang="sl-SI" dirty="0" smtClean="0">
                <a:solidFill>
                  <a:srgbClr val="FFC000"/>
                </a:solidFill>
              </a:rPr>
              <a:t>in zdrava)</a:t>
            </a:r>
          </a:p>
          <a:p>
            <a:r>
              <a:rPr lang="sl-SI" dirty="0" smtClean="0">
                <a:solidFill>
                  <a:srgbClr val="FFC000"/>
                </a:solidFill>
              </a:rPr>
              <a:t>Preventiva, usposabljanja </a:t>
            </a:r>
            <a:r>
              <a:rPr lang="sl-SI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 večja varnost, manj poškodb, njižji stroški reševanja in zdravljenja</a:t>
            </a:r>
          </a:p>
          <a:p>
            <a:r>
              <a:rPr lang="sl-SI" dirty="0" smtClean="0">
                <a:solidFill>
                  <a:srgbClr val="FFC000"/>
                </a:solidFill>
                <a:sym typeface="Wingdings" panose="05000000000000000000" pitchFamily="2" charset="2"/>
              </a:rPr>
              <a:t>Rekreacija v naravi pozitivno vpliva na fizično in psihično zdravje prebivalstva </a:t>
            </a:r>
            <a:endParaRPr lang="sl-SI" dirty="0" smtClean="0">
              <a:solidFill>
                <a:srgbClr val="FFC000"/>
              </a:solidFill>
            </a:endParaRPr>
          </a:p>
          <a:p>
            <a:endParaRPr lang="sl-SI" dirty="0" smtClean="0">
              <a:solidFill>
                <a:srgbClr val="FFC000"/>
              </a:solidFill>
            </a:endParaRPr>
          </a:p>
          <a:p>
            <a:endParaRPr lang="sl-SI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73853" y="2355726"/>
            <a:ext cx="9841832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251520" y="51470"/>
            <a:ext cx="8712968" cy="10801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>
                <a:solidFill>
                  <a:schemeClr val="bg1"/>
                </a:solidFill>
              </a:rPr>
              <a:t>Študija ekonomskih in družbenih učinkov planinskih </a:t>
            </a:r>
            <a:r>
              <a:rPr lang="sl-SI" dirty="0" smtClean="0">
                <a:solidFill>
                  <a:schemeClr val="bg1"/>
                </a:solidFill>
              </a:rPr>
              <a:t>poti in </a:t>
            </a:r>
            <a:r>
              <a:rPr lang="sl-SI" dirty="0">
                <a:solidFill>
                  <a:schemeClr val="bg1"/>
                </a:solidFill>
              </a:rPr>
              <a:t>planinskih koč ter </a:t>
            </a:r>
            <a:r>
              <a:rPr lang="sl-SI" dirty="0" smtClean="0">
                <a:solidFill>
                  <a:schemeClr val="bg1"/>
                </a:solidFill>
              </a:rPr>
              <a:t>planinstva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376" y="1048580"/>
            <a:ext cx="5636919" cy="404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8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73853" y="2355726"/>
            <a:ext cx="9841832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251520" y="123478"/>
            <a:ext cx="8568952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>
                <a:solidFill>
                  <a:schemeClr val="bg1"/>
                </a:solidFill>
              </a:rPr>
              <a:t>Ugotovitve – ekonomski učinki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neposredni učinki 14,8 </a:t>
            </a:r>
            <a:r>
              <a:rPr lang="sl-SI" sz="2800" dirty="0">
                <a:solidFill>
                  <a:srgbClr val="FFC000"/>
                </a:solidFill>
              </a:rPr>
              <a:t>milijona EUR (</a:t>
            </a:r>
            <a:r>
              <a:rPr lang="sl-SI" sz="2800" dirty="0" smtClean="0">
                <a:solidFill>
                  <a:srgbClr val="FFC000"/>
                </a:solidFill>
              </a:rPr>
              <a:t>21,3 </a:t>
            </a:r>
            <a:r>
              <a:rPr lang="sl-SI" sz="2800" dirty="0">
                <a:solidFill>
                  <a:srgbClr val="FFC000"/>
                </a:solidFill>
              </a:rPr>
              <a:t>milijona </a:t>
            </a:r>
            <a:r>
              <a:rPr lang="sl-SI" sz="2800" dirty="0" smtClean="0">
                <a:solidFill>
                  <a:srgbClr val="FFC000"/>
                </a:solidFill>
              </a:rPr>
              <a:t>EUR), z upoštevanjem </a:t>
            </a:r>
            <a:r>
              <a:rPr lang="sl-SI" sz="2800" dirty="0" err="1">
                <a:solidFill>
                  <a:srgbClr val="FFC000"/>
                </a:solidFill>
              </a:rPr>
              <a:t>multiplikativnih</a:t>
            </a:r>
            <a:r>
              <a:rPr lang="sl-SI" sz="2800" dirty="0">
                <a:solidFill>
                  <a:srgbClr val="FFC000"/>
                </a:solidFill>
              </a:rPr>
              <a:t> učinkov </a:t>
            </a:r>
            <a:r>
              <a:rPr lang="sl-SI" sz="2800" dirty="0" smtClean="0">
                <a:solidFill>
                  <a:srgbClr val="FFC000"/>
                </a:solidFill>
              </a:rPr>
              <a:t>34-37 milijonov </a:t>
            </a:r>
            <a:r>
              <a:rPr lang="sl-SI" sz="2800" dirty="0">
                <a:solidFill>
                  <a:srgbClr val="FFC000"/>
                </a:solidFill>
              </a:rPr>
              <a:t>EUR. 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posredni ekonomski učinki turizma 131 </a:t>
            </a:r>
            <a:r>
              <a:rPr lang="sl-SI" sz="2800" dirty="0">
                <a:solidFill>
                  <a:srgbClr val="FFC000"/>
                </a:solidFill>
              </a:rPr>
              <a:t>milijonov EUR (219 milijonov </a:t>
            </a:r>
            <a:r>
              <a:rPr lang="sl-SI" sz="2800" dirty="0" smtClean="0">
                <a:solidFill>
                  <a:srgbClr val="FFC000"/>
                </a:solidFill>
              </a:rPr>
              <a:t>EUR z </a:t>
            </a:r>
            <a:r>
              <a:rPr lang="sl-SI" sz="2800" dirty="0" err="1" smtClean="0">
                <a:solidFill>
                  <a:srgbClr val="FFC000"/>
                </a:solidFill>
              </a:rPr>
              <a:t>multiplikativnimi</a:t>
            </a:r>
            <a:r>
              <a:rPr lang="sl-SI" sz="2800" dirty="0" smtClean="0">
                <a:solidFill>
                  <a:srgbClr val="FFC000"/>
                </a:solidFill>
              </a:rPr>
              <a:t> učinki), 121 </a:t>
            </a:r>
            <a:r>
              <a:rPr lang="sl-SI" sz="2800" dirty="0">
                <a:solidFill>
                  <a:srgbClr val="FFC000"/>
                </a:solidFill>
              </a:rPr>
              <a:t>milijonov EUR potrošnje turistov. </a:t>
            </a:r>
          </a:p>
          <a:p>
            <a:r>
              <a:rPr lang="sl-SI" sz="2800" dirty="0" smtClean="0">
                <a:solidFill>
                  <a:srgbClr val="FFC000"/>
                </a:solidFill>
              </a:rPr>
              <a:t>posrednih učinkov </a:t>
            </a:r>
            <a:r>
              <a:rPr lang="sl-SI" sz="2800" dirty="0">
                <a:solidFill>
                  <a:srgbClr val="FFC000"/>
                </a:solidFill>
              </a:rPr>
              <a:t>planinstva na dejavnost trgovine s športno opremo </a:t>
            </a:r>
            <a:r>
              <a:rPr lang="sl-SI" sz="2800" dirty="0" smtClean="0">
                <a:solidFill>
                  <a:srgbClr val="FFC000"/>
                </a:solidFill>
              </a:rPr>
              <a:t>28,5 </a:t>
            </a:r>
            <a:r>
              <a:rPr lang="sl-SI" sz="2800" dirty="0">
                <a:solidFill>
                  <a:srgbClr val="FFC000"/>
                </a:solidFill>
              </a:rPr>
              <a:t>milijona </a:t>
            </a:r>
            <a:r>
              <a:rPr lang="sl-SI" sz="2800" dirty="0" smtClean="0">
                <a:solidFill>
                  <a:srgbClr val="FFC000"/>
                </a:solidFill>
              </a:rPr>
              <a:t>EUR</a:t>
            </a:r>
            <a:endParaRPr lang="sl-SI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73853" y="2355726"/>
            <a:ext cx="9841832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251520" y="123478"/>
            <a:ext cx="8568952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>
                <a:solidFill>
                  <a:schemeClr val="bg1"/>
                </a:solidFill>
              </a:rPr>
              <a:t>Ugotovitve – družbeni učinki</a:t>
            </a:r>
          </a:p>
          <a:p>
            <a:r>
              <a:rPr lang="sl-SI" dirty="0" smtClean="0">
                <a:solidFill>
                  <a:srgbClr val="FFC000"/>
                </a:solidFill>
              </a:rPr>
              <a:t>Posamezniki telesno </a:t>
            </a:r>
            <a:r>
              <a:rPr lang="sl-SI" dirty="0">
                <a:solidFill>
                  <a:srgbClr val="FFC000"/>
                </a:solidFill>
              </a:rPr>
              <a:t>dejavni skoraj vsak ali vsak </a:t>
            </a:r>
            <a:r>
              <a:rPr lang="sl-SI" dirty="0" smtClean="0">
                <a:solidFill>
                  <a:srgbClr val="FFC000"/>
                </a:solidFill>
              </a:rPr>
              <a:t>dan - 24,3 % večjo </a:t>
            </a:r>
            <a:r>
              <a:rPr lang="sl-SI" dirty="0">
                <a:solidFill>
                  <a:srgbClr val="FFC000"/>
                </a:solidFill>
              </a:rPr>
              <a:t>verjetnost, da nimajo težav z </a:t>
            </a:r>
            <a:r>
              <a:rPr lang="sl-SI" dirty="0" smtClean="0">
                <a:solidFill>
                  <a:srgbClr val="FFC000"/>
                </a:solidFill>
              </a:rPr>
              <a:t>zdravjem in 32,3 % </a:t>
            </a:r>
            <a:r>
              <a:rPr lang="sl-SI" dirty="0">
                <a:solidFill>
                  <a:srgbClr val="FFC000"/>
                </a:solidFill>
              </a:rPr>
              <a:t>višjo verjetnost, da spadajo v skupino v družbo najbolj vključenih </a:t>
            </a:r>
            <a:r>
              <a:rPr lang="sl-SI" dirty="0" smtClean="0">
                <a:solidFill>
                  <a:srgbClr val="FFC000"/>
                </a:solidFill>
              </a:rPr>
              <a:t>oseb</a:t>
            </a:r>
          </a:p>
          <a:p>
            <a:r>
              <a:rPr lang="sl-SI" dirty="0" smtClean="0">
                <a:solidFill>
                  <a:srgbClr val="FFC000"/>
                </a:solidFill>
              </a:rPr>
              <a:t>več </a:t>
            </a:r>
            <a:r>
              <a:rPr lang="sl-SI" dirty="0">
                <a:solidFill>
                  <a:srgbClr val="FFC000"/>
                </a:solidFill>
              </a:rPr>
              <a:t>kot polovica anketirancev meni, da se jim je zdravje zaradi obiskovanja gora </a:t>
            </a:r>
            <a:r>
              <a:rPr lang="sl-SI" dirty="0" smtClean="0">
                <a:solidFill>
                  <a:srgbClr val="FFC000"/>
                </a:solidFill>
              </a:rPr>
              <a:t>izboljšalo.</a:t>
            </a:r>
          </a:p>
          <a:p>
            <a:r>
              <a:rPr lang="sl-SI" dirty="0" smtClean="0">
                <a:solidFill>
                  <a:srgbClr val="FFC000"/>
                </a:solidFill>
              </a:rPr>
              <a:t>69 % anketirancev bi se prenehalo ukvarjati s planinstvom, če bi bila urejenost poti slaba.</a:t>
            </a:r>
          </a:p>
        </p:txBody>
      </p:sp>
    </p:spTree>
    <p:extLst>
      <p:ext uri="{BB962C8B-B14F-4D97-AF65-F5344CB8AC3E}">
        <p14:creationId xmlns:p14="http://schemas.microsoft.com/office/powerpoint/2010/main" val="35938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73853" y="2355726"/>
            <a:ext cx="9841832" cy="2873119"/>
          </a:xfrm>
          <a:prstGeom prst="rect">
            <a:avLst/>
          </a:prstGeom>
        </p:spPr>
      </p:pic>
      <p:sp>
        <p:nvSpPr>
          <p:cNvPr id="4" name="Ograda vsebine 11"/>
          <p:cNvSpPr txBox="1">
            <a:spLocks/>
          </p:cNvSpPr>
          <p:nvPr/>
        </p:nvSpPr>
        <p:spPr>
          <a:xfrm>
            <a:off x="251520" y="267494"/>
            <a:ext cx="8568952" cy="4248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sl-SI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l-SI" dirty="0" smtClean="0">
                <a:solidFill>
                  <a:schemeClr val="bg1"/>
                </a:solidFill>
              </a:rPr>
              <a:t>Hvala za pozornost</a:t>
            </a:r>
          </a:p>
          <a:p>
            <a:pPr marL="0" indent="0">
              <a:buNone/>
            </a:pPr>
            <a:endParaRPr lang="sl-SI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FFC000"/>
                </a:solidFill>
              </a:rPr>
              <a:t>Celotna študija objavljena na:</a:t>
            </a:r>
            <a:endParaRPr lang="sl-SI" dirty="0" smtClean="0">
              <a:solidFill>
                <a:srgbClr val="FFC000"/>
              </a:solidFill>
              <a:hlinkClick r:id="rId3"/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FFC000"/>
                </a:solidFill>
                <a:hlinkClick r:id="rId3"/>
              </a:rPr>
              <a:t>https</a:t>
            </a:r>
            <a:r>
              <a:rPr lang="sl-SI" dirty="0">
                <a:solidFill>
                  <a:srgbClr val="FFC000"/>
                </a:solidFill>
                <a:hlinkClick r:id="rId3"/>
              </a:rPr>
              <a:t>://</a:t>
            </a:r>
            <a:r>
              <a:rPr lang="sl-SI" dirty="0" smtClean="0">
                <a:solidFill>
                  <a:srgbClr val="FFC000"/>
                </a:solidFill>
                <a:hlinkClick r:id="rId3"/>
              </a:rPr>
              <a:t>www.pzs.si/novice.php?pid=12949</a:t>
            </a:r>
            <a:endParaRPr lang="sl-SI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sl-SI" dirty="0" err="1" smtClean="0">
                <a:solidFill>
                  <a:srgbClr val="FFC000"/>
                </a:solidFill>
              </a:rPr>
              <a:t>damjan.omerzu@pzs.si</a:t>
            </a:r>
            <a:endParaRPr lang="sl-SI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sl-SI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251</Words>
  <Application>Microsoft Office PowerPoint</Application>
  <PresentationFormat>Diaprojekcija na zaslonu (16:9)</PresentationFormat>
  <Paragraphs>32</Paragraphs>
  <Slides>7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Officeova tema</vt:lpstr>
      <vt:lpstr>Načrt po meri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Jasna Rajnar Petrović</dc:creator>
  <cp:lastModifiedBy>Tjaša Arko</cp:lastModifiedBy>
  <cp:revision>14</cp:revision>
  <dcterms:created xsi:type="dcterms:W3CDTF">2019-01-23T11:02:43Z</dcterms:created>
  <dcterms:modified xsi:type="dcterms:W3CDTF">2019-12-04T11:21:26Z</dcterms:modified>
</cp:coreProperties>
</file>