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7" r:id="rId3"/>
    <p:sldId id="266" r:id="rId4"/>
    <p:sldId id="258" r:id="rId5"/>
    <p:sldId id="260" r:id="rId6"/>
    <p:sldId id="261" r:id="rId7"/>
    <p:sldId id="259" r:id="rId8"/>
    <p:sldId id="262" r:id="rId9"/>
    <p:sldId id="263" r:id="rId10"/>
    <p:sldId id="265" r:id="rId11"/>
  </p:sldIdLst>
  <p:sldSz cx="9144000" cy="5143500" type="screen16x9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7"/>
    <p:restoredTop sz="93101"/>
  </p:normalViewPr>
  <p:slideViewPr>
    <p:cSldViewPr>
      <p:cViewPr varScale="1">
        <p:scale>
          <a:sx n="108" d="100"/>
          <a:sy n="108" d="100"/>
        </p:scale>
        <p:origin x="888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185A5-9BCE-4613-A5E8-3471A9947225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84B50D66-2B8D-409D-B384-2BBFEBD58F35}">
      <dgm:prSet phldrT="[Text]" custT="1"/>
      <dgm:spPr/>
      <dgm:t>
        <a:bodyPr/>
        <a:lstStyle/>
        <a:p>
          <a:pPr algn="ctr"/>
          <a:r>
            <a:rPr lang="hr-HR" sz="2000" b="1" dirty="0"/>
            <a:t>Organizacijsko </a:t>
          </a:r>
          <a:r>
            <a:rPr lang="hr-HR" sz="2000" b="1" dirty="0" err="1"/>
            <a:t>prostovoljstvo</a:t>
          </a:r>
          <a:endParaRPr lang="hr-HR" sz="2000" b="1" dirty="0"/>
        </a:p>
      </dgm:t>
    </dgm:pt>
    <dgm:pt modelId="{B0C53752-A9EB-4648-8631-D5EE8F62E3D2}" type="parTrans" cxnId="{386BE8B0-3C7C-4C36-ADFC-DB6D5D33A5C2}">
      <dgm:prSet/>
      <dgm:spPr/>
      <dgm:t>
        <a:bodyPr/>
        <a:lstStyle/>
        <a:p>
          <a:pPr algn="ctr"/>
          <a:endParaRPr lang="hr-HR"/>
        </a:p>
      </dgm:t>
    </dgm:pt>
    <dgm:pt modelId="{7F57897A-655E-4CF3-AE47-1B88620D9931}" type="sibTrans" cxnId="{386BE8B0-3C7C-4C36-ADFC-DB6D5D33A5C2}">
      <dgm:prSet/>
      <dgm:spPr/>
      <dgm:t>
        <a:bodyPr/>
        <a:lstStyle/>
        <a:p>
          <a:pPr algn="ctr"/>
          <a:endParaRPr lang="hr-HR"/>
        </a:p>
      </dgm:t>
    </dgm:pt>
    <dgm:pt modelId="{81BF9614-3D84-4FD7-8206-B4E3490FCBC9}">
      <dgm:prSet phldrT="[Text]" custT="1"/>
      <dgm:spPr/>
      <dgm:t>
        <a:bodyPr/>
        <a:lstStyle/>
        <a:p>
          <a:pPr algn="ctr"/>
          <a:r>
            <a:rPr lang="hr-HR" sz="2000" dirty="0" err="1"/>
            <a:t>Posvečanje</a:t>
          </a:r>
          <a:r>
            <a:rPr lang="hr-HR" sz="2000" dirty="0"/>
            <a:t> časa</a:t>
          </a:r>
        </a:p>
      </dgm:t>
    </dgm:pt>
    <dgm:pt modelId="{7679556C-1FF3-47BB-A598-BA94CAAB1F42}" type="parTrans" cxnId="{ABCF0225-AD73-45BE-AB62-D756ACC5E432}">
      <dgm:prSet/>
      <dgm:spPr/>
      <dgm:t>
        <a:bodyPr/>
        <a:lstStyle/>
        <a:p>
          <a:pPr algn="ctr"/>
          <a:endParaRPr lang="hr-HR"/>
        </a:p>
      </dgm:t>
    </dgm:pt>
    <dgm:pt modelId="{FEBE1D4B-405E-493E-928A-C89D53013E87}" type="sibTrans" cxnId="{ABCF0225-AD73-45BE-AB62-D756ACC5E432}">
      <dgm:prSet/>
      <dgm:spPr/>
      <dgm:t>
        <a:bodyPr/>
        <a:lstStyle/>
        <a:p>
          <a:pPr algn="ctr"/>
          <a:endParaRPr lang="hr-HR"/>
        </a:p>
      </dgm:t>
    </dgm:pt>
    <dgm:pt modelId="{88F62A4F-26B3-4FC0-AC6A-7603B707511F}">
      <dgm:prSet phldrT="[Text]" custT="1"/>
      <dgm:spPr/>
      <dgm:t>
        <a:bodyPr/>
        <a:lstStyle/>
        <a:p>
          <a:pPr algn="ctr"/>
          <a:r>
            <a:rPr lang="hr-HR" sz="2000" dirty="0" err="1"/>
            <a:t>Načrtovana</a:t>
          </a:r>
          <a:r>
            <a:rPr lang="hr-HR" sz="2000" dirty="0"/>
            <a:t> </a:t>
          </a:r>
          <a:r>
            <a:rPr lang="hr-HR" sz="2000" dirty="0" err="1"/>
            <a:t>dejavnost</a:t>
          </a:r>
          <a:endParaRPr lang="hr-HR" sz="2000" dirty="0"/>
        </a:p>
      </dgm:t>
    </dgm:pt>
    <dgm:pt modelId="{1B08F278-E224-411B-90E9-A4CC193CAE31}" type="parTrans" cxnId="{DC326605-41A0-4986-A738-02CC6B35EF4A}">
      <dgm:prSet/>
      <dgm:spPr/>
      <dgm:t>
        <a:bodyPr/>
        <a:lstStyle/>
        <a:p>
          <a:pPr algn="ctr"/>
          <a:endParaRPr lang="hr-HR"/>
        </a:p>
      </dgm:t>
    </dgm:pt>
    <dgm:pt modelId="{860FA7EE-AE43-46B1-85B4-9191D001C150}" type="sibTrans" cxnId="{DC326605-41A0-4986-A738-02CC6B35EF4A}">
      <dgm:prSet/>
      <dgm:spPr/>
      <dgm:t>
        <a:bodyPr/>
        <a:lstStyle/>
        <a:p>
          <a:pPr algn="ctr"/>
          <a:endParaRPr lang="hr-HR"/>
        </a:p>
      </dgm:t>
    </dgm:pt>
    <dgm:pt modelId="{6F23BBEB-CF8C-40C6-82ED-17FB9125645C}">
      <dgm:prSet phldrT="[Text]" custT="1"/>
      <dgm:spPr/>
      <dgm:t>
        <a:bodyPr/>
        <a:lstStyle/>
        <a:p>
          <a:pPr algn="ctr"/>
          <a:r>
            <a:rPr lang="hr-HR" sz="2000" dirty="0" err="1"/>
            <a:t>Prostovoljska</a:t>
          </a:r>
          <a:r>
            <a:rPr lang="hr-HR" sz="2000" dirty="0"/>
            <a:t> organizacija</a:t>
          </a:r>
        </a:p>
      </dgm:t>
    </dgm:pt>
    <dgm:pt modelId="{5255CD0A-C904-4AC9-9525-C7626D995756}" type="parTrans" cxnId="{56FCAFF7-1A08-4705-AD10-069492E154ED}">
      <dgm:prSet/>
      <dgm:spPr/>
      <dgm:t>
        <a:bodyPr/>
        <a:lstStyle/>
        <a:p>
          <a:pPr algn="ctr"/>
          <a:endParaRPr lang="hr-HR"/>
        </a:p>
      </dgm:t>
    </dgm:pt>
    <dgm:pt modelId="{6A285BEE-9415-4785-8FE8-11B8541CD0A9}" type="sibTrans" cxnId="{56FCAFF7-1A08-4705-AD10-069492E154ED}">
      <dgm:prSet/>
      <dgm:spPr/>
      <dgm:t>
        <a:bodyPr/>
        <a:lstStyle/>
        <a:p>
          <a:pPr algn="ctr"/>
          <a:endParaRPr lang="hr-HR"/>
        </a:p>
      </dgm:t>
    </dgm:pt>
    <dgm:pt modelId="{40A71E5F-C790-4DD6-8D2A-A67AA01DCDB0}" type="pres">
      <dgm:prSet presAssocID="{FBE185A5-9BCE-4613-A5E8-3471A99472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CC6E6D21-442F-4354-9EBA-1AE33B49795D}" type="pres">
      <dgm:prSet presAssocID="{84B50D66-2B8D-409D-B384-2BBFEBD58F35}" presName="hierRoot1" presStyleCnt="0">
        <dgm:presLayoutVars>
          <dgm:hierBranch val="init"/>
        </dgm:presLayoutVars>
      </dgm:prSet>
      <dgm:spPr/>
    </dgm:pt>
    <dgm:pt modelId="{CBDB5FEE-AC38-4DD6-98B3-86D83F955B83}" type="pres">
      <dgm:prSet presAssocID="{84B50D66-2B8D-409D-B384-2BBFEBD58F35}" presName="rootComposite1" presStyleCnt="0"/>
      <dgm:spPr/>
    </dgm:pt>
    <dgm:pt modelId="{6512BC14-4118-4225-8C7D-3113AB012A32}" type="pres">
      <dgm:prSet presAssocID="{84B50D66-2B8D-409D-B384-2BBFEBD58F35}" presName="rootText1" presStyleLbl="node0" presStyleIdx="0" presStyleCnt="1" custScaleX="68815" custScaleY="56158" custLinFactNeighborX="-4795" custLinFactNeighborY="1340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C8D50923-DB7F-44B0-9C91-D6F44971C9CD}" type="pres">
      <dgm:prSet presAssocID="{84B50D66-2B8D-409D-B384-2BBFEBD58F35}" presName="rootConnector1" presStyleLbl="node1" presStyleIdx="0" presStyleCnt="0"/>
      <dgm:spPr/>
      <dgm:t>
        <a:bodyPr/>
        <a:lstStyle/>
        <a:p>
          <a:endParaRPr lang="sl-SI"/>
        </a:p>
      </dgm:t>
    </dgm:pt>
    <dgm:pt modelId="{27BFD38A-3254-4F9D-9B56-63E184E52902}" type="pres">
      <dgm:prSet presAssocID="{84B50D66-2B8D-409D-B384-2BBFEBD58F35}" presName="hierChild2" presStyleCnt="0"/>
      <dgm:spPr/>
    </dgm:pt>
    <dgm:pt modelId="{B284B186-E241-4522-8FC0-E8FDC0329826}" type="pres">
      <dgm:prSet presAssocID="{7679556C-1FF3-47BB-A598-BA94CAAB1F42}" presName="Name37" presStyleLbl="parChTrans1D2" presStyleIdx="0" presStyleCnt="3"/>
      <dgm:spPr/>
      <dgm:t>
        <a:bodyPr/>
        <a:lstStyle/>
        <a:p>
          <a:endParaRPr lang="sl-SI"/>
        </a:p>
      </dgm:t>
    </dgm:pt>
    <dgm:pt modelId="{B9C0DC2D-87B3-4DC6-B00A-7C400C5B5090}" type="pres">
      <dgm:prSet presAssocID="{81BF9614-3D84-4FD7-8206-B4E3490FCBC9}" presName="hierRoot2" presStyleCnt="0">
        <dgm:presLayoutVars>
          <dgm:hierBranch val="init"/>
        </dgm:presLayoutVars>
      </dgm:prSet>
      <dgm:spPr/>
    </dgm:pt>
    <dgm:pt modelId="{A25B87E4-8387-4A0D-8AF2-FDB7979D92DA}" type="pres">
      <dgm:prSet presAssocID="{81BF9614-3D84-4FD7-8206-B4E3490FCBC9}" presName="rootComposite" presStyleCnt="0"/>
      <dgm:spPr/>
    </dgm:pt>
    <dgm:pt modelId="{D76F2840-3184-4F71-BAB7-1E71C4C4F5CF}" type="pres">
      <dgm:prSet presAssocID="{81BF9614-3D84-4FD7-8206-B4E3490FCBC9}" presName="rootText" presStyleLbl="node2" presStyleIdx="0" presStyleCnt="3" custScaleX="42564" custScaleY="4754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59524EB-E1B6-4D55-967B-AE99DEE56A50}" type="pres">
      <dgm:prSet presAssocID="{81BF9614-3D84-4FD7-8206-B4E3490FCBC9}" presName="rootConnector" presStyleLbl="node2" presStyleIdx="0" presStyleCnt="3"/>
      <dgm:spPr/>
      <dgm:t>
        <a:bodyPr/>
        <a:lstStyle/>
        <a:p>
          <a:endParaRPr lang="sl-SI"/>
        </a:p>
      </dgm:t>
    </dgm:pt>
    <dgm:pt modelId="{B7FACE19-7B02-4A90-93EC-84EC15D940D7}" type="pres">
      <dgm:prSet presAssocID="{81BF9614-3D84-4FD7-8206-B4E3490FCBC9}" presName="hierChild4" presStyleCnt="0"/>
      <dgm:spPr/>
    </dgm:pt>
    <dgm:pt modelId="{72BC93BA-F35E-4651-A72F-DC5FDDC58E6C}" type="pres">
      <dgm:prSet presAssocID="{81BF9614-3D84-4FD7-8206-B4E3490FCBC9}" presName="hierChild5" presStyleCnt="0"/>
      <dgm:spPr/>
    </dgm:pt>
    <dgm:pt modelId="{96222311-4EE5-4766-8A4D-B26A6B4C607B}" type="pres">
      <dgm:prSet presAssocID="{1B08F278-E224-411B-90E9-A4CC193CAE31}" presName="Name37" presStyleLbl="parChTrans1D2" presStyleIdx="1" presStyleCnt="3"/>
      <dgm:spPr/>
      <dgm:t>
        <a:bodyPr/>
        <a:lstStyle/>
        <a:p>
          <a:endParaRPr lang="sl-SI"/>
        </a:p>
      </dgm:t>
    </dgm:pt>
    <dgm:pt modelId="{A11F08C2-EFED-473B-A1FB-0EE30CB7C204}" type="pres">
      <dgm:prSet presAssocID="{88F62A4F-26B3-4FC0-AC6A-7603B707511F}" presName="hierRoot2" presStyleCnt="0">
        <dgm:presLayoutVars>
          <dgm:hierBranch val="init"/>
        </dgm:presLayoutVars>
      </dgm:prSet>
      <dgm:spPr/>
    </dgm:pt>
    <dgm:pt modelId="{847BBB3F-85E2-40BA-BF67-1D0293F7B547}" type="pres">
      <dgm:prSet presAssocID="{88F62A4F-26B3-4FC0-AC6A-7603B707511F}" presName="rootComposite" presStyleCnt="0"/>
      <dgm:spPr/>
    </dgm:pt>
    <dgm:pt modelId="{1125DE6E-79A0-46FB-85DA-7E2E203D9223}" type="pres">
      <dgm:prSet presAssocID="{88F62A4F-26B3-4FC0-AC6A-7603B707511F}" presName="rootText" presStyleLbl="node2" presStyleIdx="1" presStyleCnt="3" custScaleX="49533" custScaleY="49164" custLinFactNeighborX="-114" custLinFactNeighborY="1577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855C5C67-1296-4C7C-A6AD-87E22D0D7D8F}" type="pres">
      <dgm:prSet presAssocID="{88F62A4F-26B3-4FC0-AC6A-7603B707511F}" presName="rootConnector" presStyleLbl="node2" presStyleIdx="1" presStyleCnt="3"/>
      <dgm:spPr/>
      <dgm:t>
        <a:bodyPr/>
        <a:lstStyle/>
        <a:p>
          <a:endParaRPr lang="sl-SI"/>
        </a:p>
      </dgm:t>
    </dgm:pt>
    <dgm:pt modelId="{7BF25D2F-C143-4B22-903C-29407986F274}" type="pres">
      <dgm:prSet presAssocID="{88F62A4F-26B3-4FC0-AC6A-7603B707511F}" presName="hierChild4" presStyleCnt="0"/>
      <dgm:spPr/>
    </dgm:pt>
    <dgm:pt modelId="{AEB0199B-B29B-44E0-A955-1C40194B3D14}" type="pres">
      <dgm:prSet presAssocID="{88F62A4F-26B3-4FC0-AC6A-7603B707511F}" presName="hierChild5" presStyleCnt="0"/>
      <dgm:spPr/>
    </dgm:pt>
    <dgm:pt modelId="{CB84541E-822D-4A9B-B835-62E1605E9B03}" type="pres">
      <dgm:prSet presAssocID="{5255CD0A-C904-4AC9-9525-C7626D995756}" presName="Name37" presStyleLbl="parChTrans1D2" presStyleIdx="2" presStyleCnt="3"/>
      <dgm:spPr/>
      <dgm:t>
        <a:bodyPr/>
        <a:lstStyle/>
        <a:p>
          <a:endParaRPr lang="sl-SI"/>
        </a:p>
      </dgm:t>
    </dgm:pt>
    <dgm:pt modelId="{DD0E0D36-1E17-4CAF-9655-D49C01386725}" type="pres">
      <dgm:prSet presAssocID="{6F23BBEB-CF8C-40C6-82ED-17FB9125645C}" presName="hierRoot2" presStyleCnt="0">
        <dgm:presLayoutVars>
          <dgm:hierBranch val="init"/>
        </dgm:presLayoutVars>
      </dgm:prSet>
      <dgm:spPr/>
    </dgm:pt>
    <dgm:pt modelId="{9FEF7E9E-0748-4753-9CE5-9C4121080848}" type="pres">
      <dgm:prSet presAssocID="{6F23BBEB-CF8C-40C6-82ED-17FB9125645C}" presName="rootComposite" presStyleCnt="0"/>
      <dgm:spPr/>
    </dgm:pt>
    <dgm:pt modelId="{7B25353D-1A6E-4B30-ABC4-ACCCAB64AD00}" type="pres">
      <dgm:prSet presAssocID="{6F23BBEB-CF8C-40C6-82ED-17FB9125645C}" presName="rootText" presStyleLbl="node2" presStyleIdx="2" presStyleCnt="3" custScaleX="50826" custScaleY="45487" custLinFactNeighborX="78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D599DCCD-554A-4825-89DC-64562F67A719}" type="pres">
      <dgm:prSet presAssocID="{6F23BBEB-CF8C-40C6-82ED-17FB9125645C}" presName="rootConnector" presStyleLbl="node2" presStyleIdx="2" presStyleCnt="3"/>
      <dgm:spPr/>
      <dgm:t>
        <a:bodyPr/>
        <a:lstStyle/>
        <a:p>
          <a:endParaRPr lang="sl-SI"/>
        </a:p>
      </dgm:t>
    </dgm:pt>
    <dgm:pt modelId="{50EAAE9D-0F41-4395-83B6-08122F3EDA95}" type="pres">
      <dgm:prSet presAssocID="{6F23BBEB-CF8C-40C6-82ED-17FB9125645C}" presName="hierChild4" presStyleCnt="0"/>
      <dgm:spPr/>
    </dgm:pt>
    <dgm:pt modelId="{CB5E29AE-7E05-4FEF-884C-BAEC5C741324}" type="pres">
      <dgm:prSet presAssocID="{6F23BBEB-CF8C-40C6-82ED-17FB9125645C}" presName="hierChild5" presStyleCnt="0"/>
      <dgm:spPr/>
    </dgm:pt>
    <dgm:pt modelId="{AC973E58-0E6E-4C36-B48F-E53D16A51641}" type="pres">
      <dgm:prSet presAssocID="{84B50D66-2B8D-409D-B384-2BBFEBD58F35}" presName="hierChild3" presStyleCnt="0"/>
      <dgm:spPr/>
    </dgm:pt>
  </dgm:ptLst>
  <dgm:cxnLst>
    <dgm:cxn modelId="{28FD1EAF-820D-4645-BFE1-A0105AB8E761}" type="presOf" srcId="{84B50D66-2B8D-409D-B384-2BBFEBD58F35}" destId="{6512BC14-4118-4225-8C7D-3113AB012A32}" srcOrd="0" destOrd="0" presId="urn:microsoft.com/office/officeart/2005/8/layout/orgChart1"/>
    <dgm:cxn modelId="{FEF9C8D0-68A4-4235-A599-8903C91B2FFB}" type="presOf" srcId="{6F23BBEB-CF8C-40C6-82ED-17FB9125645C}" destId="{7B25353D-1A6E-4B30-ABC4-ACCCAB64AD00}" srcOrd="0" destOrd="0" presId="urn:microsoft.com/office/officeart/2005/8/layout/orgChart1"/>
    <dgm:cxn modelId="{B69E2E3E-81DF-44E1-9BD6-37B64272A908}" type="presOf" srcId="{5255CD0A-C904-4AC9-9525-C7626D995756}" destId="{CB84541E-822D-4A9B-B835-62E1605E9B03}" srcOrd="0" destOrd="0" presId="urn:microsoft.com/office/officeart/2005/8/layout/orgChart1"/>
    <dgm:cxn modelId="{CDD9FE77-0627-4EE2-A484-ED2713EDDAFB}" type="presOf" srcId="{FBE185A5-9BCE-4613-A5E8-3471A9947225}" destId="{40A71E5F-C790-4DD6-8D2A-A67AA01DCDB0}" srcOrd="0" destOrd="0" presId="urn:microsoft.com/office/officeart/2005/8/layout/orgChart1"/>
    <dgm:cxn modelId="{ABCF0225-AD73-45BE-AB62-D756ACC5E432}" srcId="{84B50D66-2B8D-409D-B384-2BBFEBD58F35}" destId="{81BF9614-3D84-4FD7-8206-B4E3490FCBC9}" srcOrd="0" destOrd="0" parTransId="{7679556C-1FF3-47BB-A598-BA94CAAB1F42}" sibTransId="{FEBE1D4B-405E-493E-928A-C89D53013E87}"/>
    <dgm:cxn modelId="{7D2EF2B6-F7C3-4282-AC25-D047DE7C2127}" type="presOf" srcId="{1B08F278-E224-411B-90E9-A4CC193CAE31}" destId="{96222311-4EE5-4766-8A4D-B26A6B4C607B}" srcOrd="0" destOrd="0" presId="urn:microsoft.com/office/officeart/2005/8/layout/orgChart1"/>
    <dgm:cxn modelId="{386BE8B0-3C7C-4C36-ADFC-DB6D5D33A5C2}" srcId="{FBE185A5-9BCE-4613-A5E8-3471A9947225}" destId="{84B50D66-2B8D-409D-B384-2BBFEBD58F35}" srcOrd="0" destOrd="0" parTransId="{B0C53752-A9EB-4648-8631-D5EE8F62E3D2}" sibTransId="{7F57897A-655E-4CF3-AE47-1B88620D9931}"/>
    <dgm:cxn modelId="{56FCAFF7-1A08-4705-AD10-069492E154ED}" srcId="{84B50D66-2B8D-409D-B384-2BBFEBD58F35}" destId="{6F23BBEB-CF8C-40C6-82ED-17FB9125645C}" srcOrd="2" destOrd="0" parTransId="{5255CD0A-C904-4AC9-9525-C7626D995756}" sibTransId="{6A285BEE-9415-4785-8FE8-11B8541CD0A9}"/>
    <dgm:cxn modelId="{C5AB2E6C-6219-4FEF-A9A0-6D83663F2471}" type="presOf" srcId="{88F62A4F-26B3-4FC0-AC6A-7603B707511F}" destId="{855C5C67-1296-4C7C-A6AD-87E22D0D7D8F}" srcOrd="1" destOrd="0" presId="urn:microsoft.com/office/officeart/2005/8/layout/orgChart1"/>
    <dgm:cxn modelId="{FE5EF887-02EB-4972-9E19-EEE25832D8A6}" type="presOf" srcId="{6F23BBEB-CF8C-40C6-82ED-17FB9125645C}" destId="{D599DCCD-554A-4825-89DC-64562F67A719}" srcOrd="1" destOrd="0" presId="urn:microsoft.com/office/officeart/2005/8/layout/orgChart1"/>
    <dgm:cxn modelId="{BFB945D6-BD6D-4F0F-B04C-D06CB2432B13}" type="presOf" srcId="{81BF9614-3D84-4FD7-8206-B4E3490FCBC9}" destId="{F59524EB-E1B6-4D55-967B-AE99DEE56A50}" srcOrd="1" destOrd="0" presId="urn:microsoft.com/office/officeart/2005/8/layout/orgChart1"/>
    <dgm:cxn modelId="{DC326605-41A0-4986-A738-02CC6B35EF4A}" srcId="{84B50D66-2B8D-409D-B384-2BBFEBD58F35}" destId="{88F62A4F-26B3-4FC0-AC6A-7603B707511F}" srcOrd="1" destOrd="0" parTransId="{1B08F278-E224-411B-90E9-A4CC193CAE31}" sibTransId="{860FA7EE-AE43-46B1-85B4-9191D001C150}"/>
    <dgm:cxn modelId="{5F75BD33-0CA2-4FF9-8514-617223DF7329}" type="presOf" srcId="{84B50D66-2B8D-409D-B384-2BBFEBD58F35}" destId="{C8D50923-DB7F-44B0-9C91-D6F44971C9CD}" srcOrd="1" destOrd="0" presId="urn:microsoft.com/office/officeart/2005/8/layout/orgChart1"/>
    <dgm:cxn modelId="{FE622464-B37B-495E-8ADC-DCD0F48672B2}" type="presOf" srcId="{81BF9614-3D84-4FD7-8206-B4E3490FCBC9}" destId="{D76F2840-3184-4F71-BAB7-1E71C4C4F5CF}" srcOrd="0" destOrd="0" presId="urn:microsoft.com/office/officeart/2005/8/layout/orgChart1"/>
    <dgm:cxn modelId="{C0D7FAFE-D9E6-49F8-9806-364C6E2CD24A}" type="presOf" srcId="{7679556C-1FF3-47BB-A598-BA94CAAB1F42}" destId="{B284B186-E241-4522-8FC0-E8FDC0329826}" srcOrd="0" destOrd="0" presId="urn:microsoft.com/office/officeart/2005/8/layout/orgChart1"/>
    <dgm:cxn modelId="{07093C6A-8492-4BBD-858B-6E6745730299}" type="presOf" srcId="{88F62A4F-26B3-4FC0-AC6A-7603B707511F}" destId="{1125DE6E-79A0-46FB-85DA-7E2E203D9223}" srcOrd="0" destOrd="0" presId="urn:microsoft.com/office/officeart/2005/8/layout/orgChart1"/>
    <dgm:cxn modelId="{AB0967DF-DF33-40BD-96CF-B052E6C432BF}" type="presParOf" srcId="{40A71E5F-C790-4DD6-8D2A-A67AA01DCDB0}" destId="{CC6E6D21-442F-4354-9EBA-1AE33B49795D}" srcOrd="0" destOrd="0" presId="urn:microsoft.com/office/officeart/2005/8/layout/orgChart1"/>
    <dgm:cxn modelId="{D7A926F8-DE9D-4B45-B379-D678F25C2DB8}" type="presParOf" srcId="{CC6E6D21-442F-4354-9EBA-1AE33B49795D}" destId="{CBDB5FEE-AC38-4DD6-98B3-86D83F955B83}" srcOrd="0" destOrd="0" presId="urn:microsoft.com/office/officeart/2005/8/layout/orgChart1"/>
    <dgm:cxn modelId="{EA40F430-790D-4516-B746-A2F42C4F4223}" type="presParOf" srcId="{CBDB5FEE-AC38-4DD6-98B3-86D83F955B83}" destId="{6512BC14-4118-4225-8C7D-3113AB012A32}" srcOrd="0" destOrd="0" presId="urn:microsoft.com/office/officeart/2005/8/layout/orgChart1"/>
    <dgm:cxn modelId="{B186977F-DEE0-44A9-9592-B19C6B87A292}" type="presParOf" srcId="{CBDB5FEE-AC38-4DD6-98B3-86D83F955B83}" destId="{C8D50923-DB7F-44B0-9C91-D6F44971C9CD}" srcOrd="1" destOrd="0" presId="urn:microsoft.com/office/officeart/2005/8/layout/orgChart1"/>
    <dgm:cxn modelId="{3F784C32-1C4D-4DF5-ACB1-C62E30D7D476}" type="presParOf" srcId="{CC6E6D21-442F-4354-9EBA-1AE33B49795D}" destId="{27BFD38A-3254-4F9D-9B56-63E184E52902}" srcOrd="1" destOrd="0" presId="urn:microsoft.com/office/officeart/2005/8/layout/orgChart1"/>
    <dgm:cxn modelId="{BC21A32D-6530-4395-A5E6-619EFEC4673C}" type="presParOf" srcId="{27BFD38A-3254-4F9D-9B56-63E184E52902}" destId="{B284B186-E241-4522-8FC0-E8FDC0329826}" srcOrd="0" destOrd="0" presId="urn:microsoft.com/office/officeart/2005/8/layout/orgChart1"/>
    <dgm:cxn modelId="{5E06DD53-9FE0-4A58-8998-7BCCAB75C978}" type="presParOf" srcId="{27BFD38A-3254-4F9D-9B56-63E184E52902}" destId="{B9C0DC2D-87B3-4DC6-B00A-7C400C5B5090}" srcOrd="1" destOrd="0" presId="urn:microsoft.com/office/officeart/2005/8/layout/orgChart1"/>
    <dgm:cxn modelId="{B59FFA59-8D7D-4C58-86D2-E8BEC9CE9886}" type="presParOf" srcId="{B9C0DC2D-87B3-4DC6-B00A-7C400C5B5090}" destId="{A25B87E4-8387-4A0D-8AF2-FDB7979D92DA}" srcOrd="0" destOrd="0" presId="urn:microsoft.com/office/officeart/2005/8/layout/orgChart1"/>
    <dgm:cxn modelId="{AD22EA56-F1DC-4F53-B876-80FB5D81503A}" type="presParOf" srcId="{A25B87E4-8387-4A0D-8AF2-FDB7979D92DA}" destId="{D76F2840-3184-4F71-BAB7-1E71C4C4F5CF}" srcOrd="0" destOrd="0" presId="urn:microsoft.com/office/officeart/2005/8/layout/orgChart1"/>
    <dgm:cxn modelId="{8B939559-3886-40CC-80EE-EE39720B7146}" type="presParOf" srcId="{A25B87E4-8387-4A0D-8AF2-FDB7979D92DA}" destId="{F59524EB-E1B6-4D55-967B-AE99DEE56A50}" srcOrd="1" destOrd="0" presId="urn:microsoft.com/office/officeart/2005/8/layout/orgChart1"/>
    <dgm:cxn modelId="{4892F59B-F9F5-4D5C-B83A-3A36741D4CEA}" type="presParOf" srcId="{B9C0DC2D-87B3-4DC6-B00A-7C400C5B5090}" destId="{B7FACE19-7B02-4A90-93EC-84EC15D940D7}" srcOrd="1" destOrd="0" presId="urn:microsoft.com/office/officeart/2005/8/layout/orgChart1"/>
    <dgm:cxn modelId="{839DF4BB-B919-48E8-8FFC-C99B6442924C}" type="presParOf" srcId="{B9C0DC2D-87B3-4DC6-B00A-7C400C5B5090}" destId="{72BC93BA-F35E-4651-A72F-DC5FDDC58E6C}" srcOrd="2" destOrd="0" presId="urn:microsoft.com/office/officeart/2005/8/layout/orgChart1"/>
    <dgm:cxn modelId="{DEE2FA7C-E3FC-4401-89E4-E3DD8B791BEB}" type="presParOf" srcId="{27BFD38A-3254-4F9D-9B56-63E184E52902}" destId="{96222311-4EE5-4766-8A4D-B26A6B4C607B}" srcOrd="2" destOrd="0" presId="urn:microsoft.com/office/officeart/2005/8/layout/orgChart1"/>
    <dgm:cxn modelId="{B2206CA2-278F-41D7-9EE6-E64AF18D652F}" type="presParOf" srcId="{27BFD38A-3254-4F9D-9B56-63E184E52902}" destId="{A11F08C2-EFED-473B-A1FB-0EE30CB7C204}" srcOrd="3" destOrd="0" presId="urn:microsoft.com/office/officeart/2005/8/layout/orgChart1"/>
    <dgm:cxn modelId="{B85BE295-BD73-429C-8421-8DDD81B4EF49}" type="presParOf" srcId="{A11F08C2-EFED-473B-A1FB-0EE30CB7C204}" destId="{847BBB3F-85E2-40BA-BF67-1D0293F7B547}" srcOrd="0" destOrd="0" presId="urn:microsoft.com/office/officeart/2005/8/layout/orgChart1"/>
    <dgm:cxn modelId="{8787CC56-36AB-4FE7-BF6F-11A1C5E6C0F5}" type="presParOf" srcId="{847BBB3F-85E2-40BA-BF67-1D0293F7B547}" destId="{1125DE6E-79A0-46FB-85DA-7E2E203D9223}" srcOrd="0" destOrd="0" presId="urn:microsoft.com/office/officeart/2005/8/layout/orgChart1"/>
    <dgm:cxn modelId="{E13C4DDC-2BF1-40DF-8575-33A1BB4678FD}" type="presParOf" srcId="{847BBB3F-85E2-40BA-BF67-1D0293F7B547}" destId="{855C5C67-1296-4C7C-A6AD-87E22D0D7D8F}" srcOrd="1" destOrd="0" presId="urn:microsoft.com/office/officeart/2005/8/layout/orgChart1"/>
    <dgm:cxn modelId="{E6127D88-0D3C-4F5A-B610-101DA320406E}" type="presParOf" srcId="{A11F08C2-EFED-473B-A1FB-0EE30CB7C204}" destId="{7BF25D2F-C143-4B22-903C-29407986F274}" srcOrd="1" destOrd="0" presId="urn:microsoft.com/office/officeart/2005/8/layout/orgChart1"/>
    <dgm:cxn modelId="{74605C6B-460E-41B0-A424-DB943D355D04}" type="presParOf" srcId="{A11F08C2-EFED-473B-A1FB-0EE30CB7C204}" destId="{AEB0199B-B29B-44E0-A955-1C40194B3D14}" srcOrd="2" destOrd="0" presId="urn:microsoft.com/office/officeart/2005/8/layout/orgChart1"/>
    <dgm:cxn modelId="{4A1E553D-4F11-4885-9C1D-79B8A8B74945}" type="presParOf" srcId="{27BFD38A-3254-4F9D-9B56-63E184E52902}" destId="{CB84541E-822D-4A9B-B835-62E1605E9B03}" srcOrd="4" destOrd="0" presId="urn:microsoft.com/office/officeart/2005/8/layout/orgChart1"/>
    <dgm:cxn modelId="{C3A57370-C17F-4A7D-8284-7B33BEAFBC02}" type="presParOf" srcId="{27BFD38A-3254-4F9D-9B56-63E184E52902}" destId="{DD0E0D36-1E17-4CAF-9655-D49C01386725}" srcOrd="5" destOrd="0" presId="urn:microsoft.com/office/officeart/2005/8/layout/orgChart1"/>
    <dgm:cxn modelId="{6C6F4FBB-1B39-4F8E-A808-BF3AA2ABBB8E}" type="presParOf" srcId="{DD0E0D36-1E17-4CAF-9655-D49C01386725}" destId="{9FEF7E9E-0748-4753-9CE5-9C4121080848}" srcOrd="0" destOrd="0" presId="urn:microsoft.com/office/officeart/2005/8/layout/orgChart1"/>
    <dgm:cxn modelId="{52C4B48F-FE0C-49AA-946A-569536848A21}" type="presParOf" srcId="{9FEF7E9E-0748-4753-9CE5-9C4121080848}" destId="{7B25353D-1A6E-4B30-ABC4-ACCCAB64AD00}" srcOrd="0" destOrd="0" presId="urn:microsoft.com/office/officeart/2005/8/layout/orgChart1"/>
    <dgm:cxn modelId="{44E08C32-4A47-43BD-91B2-ACC3E6942A7D}" type="presParOf" srcId="{9FEF7E9E-0748-4753-9CE5-9C4121080848}" destId="{D599DCCD-554A-4825-89DC-64562F67A719}" srcOrd="1" destOrd="0" presId="urn:microsoft.com/office/officeart/2005/8/layout/orgChart1"/>
    <dgm:cxn modelId="{AAC02A96-989E-4BE4-BEFD-39389B9E6D09}" type="presParOf" srcId="{DD0E0D36-1E17-4CAF-9655-D49C01386725}" destId="{50EAAE9D-0F41-4395-83B6-08122F3EDA95}" srcOrd="1" destOrd="0" presId="urn:microsoft.com/office/officeart/2005/8/layout/orgChart1"/>
    <dgm:cxn modelId="{0932577C-6CF1-4E63-896E-E69140F3DDA3}" type="presParOf" srcId="{DD0E0D36-1E17-4CAF-9655-D49C01386725}" destId="{CB5E29AE-7E05-4FEF-884C-BAEC5C741324}" srcOrd="2" destOrd="0" presId="urn:microsoft.com/office/officeart/2005/8/layout/orgChart1"/>
    <dgm:cxn modelId="{CCA8CE48-ACC2-4785-BAD4-E2A7CDB852B4}" type="presParOf" srcId="{CC6E6D21-442F-4354-9EBA-1AE33B49795D}" destId="{AC973E58-0E6E-4C36-B48F-E53D16A516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4541E-822D-4A9B-B835-62E1605E9B03}">
      <dsp:nvSpPr>
        <dsp:cNvPr id="0" name=""/>
        <dsp:cNvSpPr/>
      </dsp:nvSpPr>
      <dsp:spPr>
        <a:xfrm>
          <a:off x="2449901" y="1538618"/>
          <a:ext cx="2007526" cy="567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382"/>
              </a:lnTo>
              <a:lnTo>
                <a:pt x="2007526" y="274382"/>
              </a:lnTo>
              <a:lnTo>
                <a:pt x="2007526" y="56746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22311-4EE5-4766-8A4D-B26A6B4C607B}">
      <dsp:nvSpPr>
        <dsp:cNvPr id="0" name=""/>
        <dsp:cNvSpPr/>
      </dsp:nvSpPr>
      <dsp:spPr>
        <a:xfrm>
          <a:off x="2404181" y="1538618"/>
          <a:ext cx="91440" cy="589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391"/>
              </a:lnTo>
              <a:lnTo>
                <a:pt x="61072" y="296391"/>
              </a:lnTo>
              <a:lnTo>
                <a:pt x="61072" y="58947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4B186-E241-4522-8FC0-E8FDC0329826}">
      <dsp:nvSpPr>
        <dsp:cNvPr id="0" name=""/>
        <dsp:cNvSpPr/>
      </dsp:nvSpPr>
      <dsp:spPr>
        <a:xfrm>
          <a:off x="596927" y="1538618"/>
          <a:ext cx="1852974" cy="567466"/>
        </a:xfrm>
        <a:custGeom>
          <a:avLst/>
          <a:gdLst/>
          <a:ahLst/>
          <a:cxnLst/>
          <a:rect l="0" t="0" r="0" b="0"/>
          <a:pathLst>
            <a:path>
              <a:moveTo>
                <a:pt x="1852974" y="0"/>
              </a:moveTo>
              <a:lnTo>
                <a:pt x="1852974" y="274382"/>
              </a:lnTo>
              <a:lnTo>
                <a:pt x="0" y="274382"/>
              </a:lnTo>
              <a:lnTo>
                <a:pt x="0" y="56746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2BC14-4118-4225-8C7D-3113AB012A32}">
      <dsp:nvSpPr>
        <dsp:cNvPr id="0" name=""/>
        <dsp:cNvSpPr/>
      </dsp:nvSpPr>
      <dsp:spPr>
        <a:xfrm>
          <a:off x="1489493" y="754856"/>
          <a:ext cx="1920815" cy="783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/>
            <a:t>Organizacijsko </a:t>
          </a:r>
          <a:r>
            <a:rPr lang="hr-HR" sz="2000" b="1" kern="1200" dirty="0" err="1"/>
            <a:t>prostovoljstvo</a:t>
          </a:r>
          <a:endParaRPr lang="hr-HR" sz="2000" b="1" kern="1200" dirty="0"/>
        </a:p>
      </dsp:txBody>
      <dsp:txXfrm>
        <a:off x="1489493" y="754856"/>
        <a:ext cx="1920815" cy="783762"/>
      </dsp:txXfrm>
    </dsp:sp>
    <dsp:sp modelId="{D76F2840-3184-4F71-BAB7-1E71C4C4F5CF}">
      <dsp:nvSpPr>
        <dsp:cNvPr id="0" name=""/>
        <dsp:cNvSpPr/>
      </dsp:nvSpPr>
      <dsp:spPr>
        <a:xfrm>
          <a:off x="2888" y="2106084"/>
          <a:ext cx="1188078" cy="663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err="1"/>
            <a:t>Posvečanje</a:t>
          </a:r>
          <a:r>
            <a:rPr lang="hr-HR" sz="2000" kern="1200" dirty="0"/>
            <a:t> časa</a:t>
          </a:r>
        </a:p>
      </dsp:txBody>
      <dsp:txXfrm>
        <a:off x="2888" y="2106084"/>
        <a:ext cx="1188078" cy="663500"/>
      </dsp:txXfrm>
    </dsp:sp>
    <dsp:sp modelId="{1125DE6E-79A0-46FB-85DA-7E2E203D9223}">
      <dsp:nvSpPr>
        <dsp:cNvPr id="0" name=""/>
        <dsp:cNvSpPr/>
      </dsp:nvSpPr>
      <dsp:spPr>
        <a:xfrm>
          <a:off x="1773952" y="2128094"/>
          <a:ext cx="1382602" cy="686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err="1"/>
            <a:t>Načrtovana</a:t>
          </a:r>
          <a:r>
            <a:rPr lang="hr-HR" sz="2000" kern="1200" dirty="0"/>
            <a:t> </a:t>
          </a:r>
          <a:r>
            <a:rPr lang="hr-HR" sz="2000" kern="1200" dirty="0" err="1"/>
            <a:t>dejavnost</a:t>
          </a:r>
          <a:endParaRPr lang="hr-HR" sz="2000" kern="1200" dirty="0"/>
        </a:p>
      </dsp:txBody>
      <dsp:txXfrm>
        <a:off x="1773952" y="2128094"/>
        <a:ext cx="1382602" cy="686151"/>
      </dsp:txXfrm>
    </dsp:sp>
    <dsp:sp modelId="{7B25353D-1A6E-4B30-ABC4-ACCCAB64AD00}">
      <dsp:nvSpPr>
        <dsp:cNvPr id="0" name=""/>
        <dsp:cNvSpPr/>
      </dsp:nvSpPr>
      <dsp:spPr>
        <a:xfrm>
          <a:off x="3748081" y="2106084"/>
          <a:ext cx="1418693" cy="634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err="1"/>
            <a:t>Prostovoljska</a:t>
          </a:r>
          <a:r>
            <a:rPr lang="hr-HR" sz="2000" kern="1200" dirty="0"/>
            <a:t> organizacija</a:t>
          </a:r>
        </a:p>
      </dsp:txBody>
      <dsp:txXfrm>
        <a:off x="3748081" y="2106084"/>
        <a:ext cx="1418693" cy="634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60B7-C37E-4693-B5DC-66C091E4553F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8AD7-4493-42EB-8BF0-135EA2FD1BD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6071-617B-41FC-AC78-A2EDD9746FD3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130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4CCDA-C2A4-DD4F-BD8E-0193FDFB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94227-FBB5-B64C-85DE-5E14B58CD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454B3-84EC-7445-9DE0-3DF97287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C6-2FA1-B448-93CE-5815AC37D257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410FE-2BE8-4842-8536-3E71421B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80255-FCED-4245-B220-604F04C3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17C-57C3-1E48-B4E1-C0C2A536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1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469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273"/>
            <a:ext cx="7772400" cy="11244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573"/>
            <a:ext cx="4040188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633"/>
            <a:ext cx="4040188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151573"/>
            <a:ext cx="4041775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631633"/>
            <a:ext cx="4041775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reznik\FolderRedirection\RajnarJa\My Documents\Jasna\Promo podobe, materiali, logo\Logotipi\logo SF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4297159"/>
            <a:ext cx="720080" cy="706158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534835"/>
            <a:ext cx="6120680" cy="2811208"/>
          </a:xfrm>
        </p:spPr>
        <p:txBody>
          <a:bodyPr/>
          <a:lstStyle/>
          <a:p>
            <a:pPr lvl="0"/>
            <a:r>
              <a:rPr lang="sl-SI" dirty="0"/>
              <a:t>Kliknite, če želite urediti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300192" y="4451158"/>
            <a:ext cx="2160240" cy="589949"/>
          </a:xfrm>
        </p:spPr>
        <p:txBody>
          <a:bodyPr/>
          <a:lstStyle/>
          <a:p>
            <a:endParaRPr lang="sl-S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04312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312"/>
            <a:ext cx="5111750" cy="439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075849"/>
            <a:ext cx="3008313" cy="3519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6005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6218"/>
            <a:ext cx="5486400" cy="6029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740"/>
            <a:ext cx="2057400" cy="438912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740"/>
            <a:ext cx="6019800" cy="438912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739"/>
            <a:ext cx="2895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psyg.2018.01884/ful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psihologijadela.com/?s=prostovoljst&amp;submit=Iskanj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24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C327">
                  <a:shade val="30000"/>
                  <a:satMod val="115000"/>
                  <a:lumMod val="73000"/>
                  <a:lumOff val="27000"/>
                </a:srgbClr>
              </a:gs>
              <a:gs pos="31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alphaModFix am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intensity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>
          <a:xfrm>
            <a:off x="3389616" y="2326402"/>
            <a:ext cx="5556362" cy="27657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24" y="4729206"/>
            <a:ext cx="420003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>
                <a:solidFill>
                  <a:schemeClr val="bg1"/>
                </a:solidFill>
              </a:rPr>
              <a:t>12. Slovenski kongres prostovoljstva, 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915566"/>
            <a:ext cx="85869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+mj-lt"/>
              </a:rPr>
              <a:t>Učinki</a:t>
            </a:r>
            <a:r>
              <a:rPr lang="en-US" sz="4000" b="1" dirty="0">
                <a:latin typeface="+mj-lt"/>
              </a:rPr>
              <a:t> </a:t>
            </a:r>
            <a:r>
              <a:rPr lang="en-US" sz="4000" b="1" dirty="0" err="1">
                <a:latin typeface="+mj-lt"/>
              </a:rPr>
              <a:t>korporativnega</a:t>
            </a:r>
            <a:r>
              <a:rPr lang="en-US" sz="4000" b="1" dirty="0">
                <a:latin typeface="+mj-lt"/>
              </a:rPr>
              <a:t> </a:t>
            </a:r>
            <a:r>
              <a:rPr lang="en-US" sz="4000" b="1" dirty="0" err="1">
                <a:latin typeface="+mj-lt"/>
              </a:rPr>
              <a:t>prostovoljstva</a:t>
            </a:r>
            <a:r>
              <a:rPr lang="en-US" sz="4000" b="1" dirty="0">
                <a:latin typeface="+mj-lt"/>
              </a:rPr>
              <a:t> in </a:t>
            </a:r>
            <a:r>
              <a:rPr lang="en-US" sz="4000" b="1" dirty="0" err="1">
                <a:latin typeface="+mj-lt"/>
              </a:rPr>
              <a:t>metodologija</a:t>
            </a:r>
            <a:r>
              <a:rPr lang="en-US" sz="4000" b="1" dirty="0">
                <a:latin typeface="+mj-lt"/>
              </a:rPr>
              <a:t> </a:t>
            </a:r>
            <a:r>
              <a:rPr lang="en-US" sz="4000" b="1" dirty="0" err="1">
                <a:latin typeface="+mj-lt"/>
              </a:rPr>
              <a:t>merjenja</a:t>
            </a:r>
            <a:endParaRPr lang="en-US" sz="4000" b="1" dirty="0">
              <a:latin typeface="+mj-lt"/>
            </a:endParaRPr>
          </a:p>
          <a:p>
            <a:pPr algn="ctr"/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Dr. Eva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Boštjančič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Oddelek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psihologijo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Filozofska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fakulteta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Univerza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Ljubljani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A48A-1A24-864A-827F-DB74171C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KDO, KAJ, ZAKAJ, KAKO, ČEMU?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BDC81-8B6F-4D45-91B0-23FD57680F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Vedno</a:t>
            </a:r>
            <a:r>
              <a:rPr lang="en-US" dirty="0">
                <a:solidFill>
                  <a:srgbClr val="FFFF00"/>
                </a:solidFill>
              </a:rPr>
              <a:t> se </a:t>
            </a:r>
            <a:r>
              <a:rPr lang="en-US" dirty="0" err="1">
                <a:solidFill>
                  <a:srgbClr val="FFFF00"/>
                </a:solidFill>
              </a:rPr>
              <a:t>vprašajmo</a:t>
            </a:r>
            <a:r>
              <a:rPr lang="en-US" dirty="0">
                <a:solidFill>
                  <a:srgbClr val="FFFF00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02674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39FB-A062-3346-9BFF-61C22F135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Nastanek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klime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prostovoljstva</a:t>
            </a:r>
            <a:r>
              <a:rPr lang="en-GB" sz="2800" dirty="0">
                <a:solidFill>
                  <a:schemeClr val="bg1"/>
                </a:solidFill>
              </a:rPr>
              <a:t> v </a:t>
            </a:r>
            <a:r>
              <a:rPr lang="en-GB" sz="2800" dirty="0" err="1">
                <a:solidFill>
                  <a:schemeClr val="bg1"/>
                </a:solidFill>
              </a:rPr>
              <a:t>delovnih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organizacijah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1600" dirty="0">
                <a:solidFill>
                  <a:schemeClr val="bg1"/>
                </a:solidFill>
              </a:rPr>
              <a:t>(</a:t>
            </a:r>
            <a:r>
              <a:rPr lang="en-GB" sz="1600" dirty="0" err="1">
                <a:solidFill>
                  <a:schemeClr val="bg1"/>
                </a:solidFill>
              </a:rPr>
              <a:t>Rodell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idr</a:t>
            </a:r>
            <a:r>
              <a:rPr lang="en-GB" sz="1600" dirty="0">
                <a:solidFill>
                  <a:schemeClr val="bg1"/>
                </a:solidFill>
              </a:rPr>
              <a:t>., 2017)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7C690-EBEB-0246-8792-78949EEAB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1307" y="2067694"/>
            <a:ext cx="2335189" cy="288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rgbClr val="FFFF00"/>
                </a:solidFill>
              </a:rPr>
              <a:t>POMEMBNO: 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FF00"/>
                </a:solidFill>
              </a:rPr>
              <a:t>Ko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je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klima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prostovoljstva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znotraj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organizacije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oblikovana</a:t>
            </a:r>
            <a:r>
              <a:rPr lang="en-GB" sz="1800" dirty="0">
                <a:solidFill>
                  <a:srgbClr val="FFFF00"/>
                </a:solidFill>
              </a:rPr>
              <a:t>, </a:t>
            </a:r>
            <a:r>
              <a:rPr lang="en-GB" sz="1800" dirty="0" err="1">
                <a:solidFill>
                  <a:srgbClr val="FFFF00"/>
                </a:solidFill>
              </a:rPr>
              <a:t>zaposlenemu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ni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potrebno</a:t>
            </a:r>
            <a:r>
              <a:rPr lang="en-GB" sz="1800" dirty="0">
                <a:solidFill>
                  <a:srgbClr val="FFFF00"/>
                </a:solidFill>
              </a:rPr>
              <a:t>, da </a:t>
            </a:r>
            <a:r>
              <a:rPr lang="en-GB" sz="1800" dirty="0" err="1">
                <a:solidFill>
                  <a:srgbClr val="FFFF00"/>
                </a:solidFill>
              </a:rPr>
              <a:t>sodeluje</a:t>
            </a:r>
            <a:r>
              <a:rPr lang="en-GB" sz="1800" dirty="0">
                <a:solidFill>
                  <a:srgbClr val="FFFF00"/>
                </a:solidFill>
              </a:rPr>
              <a:t> v </a:t>
            </a:r>
            <a:r>
              <a:rPr lang="en-GB" sz="1800" dirty="0" err="1">
                <a:solidFill>
                  <a:srgbClr val="FFFF00"/>
                </a:solidFill>
              </a:rPr>
              <a:t>prostovoljskih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programih</a:t>
            </a:r>
            <a:r>
              <a:rPr lang="en-GB" sz="1800" dirty="0">
                <a:solidFill>
                  <a:srgbClr val="FFFF00"/>
                </a:solidFill>
              </a:rPr>
              <a:t>, da bi jo </a:t>
            </a:r>
            <a:r>
              <a:rPr lang="en-GB" sz="1800" dirty="0" err="1">
                <a:solidFill>
                  <a:srgbClr val="FFFF00"/>
                </a:solidFill>
              </a:rPr>
              <a:t>zaznal</a:t>
            </a:r>
            <a:r>
              <a:rPr lang="en-GB" sz="1800" dirty="0">
                <a:solidFill>
                  <a:srgbClr val="FFFF00"/>
                </a:solidFill>
              </a:rPr>
              <a:t>. </a:t>
            </a:r>
            <a:endParaRPr lang="en-US" sz="1800" dirty="0">
              <a:solidFill>
                <a:srgbClr val="FFFF00"/>
              </a:solidFill>
            </a:endParaRPr>
          </a:p>
          <a:p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0F91A3A7-EF66-5F4B-9CC9-9BAA6206683B}"/>
              </a:ext>
            </a:extLst>
          </p:cNvPr>
          <p:cNvSpPr/>
          <p:nvPr/>
        </p:nvSpPr>
        <p:spPr>
          <a:xfrm>
            <a:off x="1076271" y="1176683"/>
            <a:ext cx="2946700" cy="171629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Prostovoljski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programi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jih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izvajajo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Up Arrow 4">
            <a:extLst>
              <a:ext uri="{FF2B5EF4-FFF2-40B4-BE49-F238E27FC236}">
                <a16:creationId xmlns:a16="http://schemas.microsoft.com/office/drawing/2014/main" id="{30095EC6-C04B-004D-85DF-1EEB2C191166}"/>
              </a:ext>
            </a:extLst>
          </p:cNvPr>
          <p:cNvSpPr/>
          <p:nvPr/>
        </p:nvSpPr>
        <p:spPr>
          <a:xfrm>
            <a:off x="968489" y="2925129"/>
            <a:ext cx="3162265" cy="2022885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Zanimanje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strast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zaposlenih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prostovoljsko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delo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7A04073-0A23-964F-9715-54047827436B}"/>
              </a:ext>
            </a:extLst>
          </p:cNvPr>
          <p:cNvSpPr/>
          <p:nvPr/>
        </p:nvSpPr>
        <p:spPr>
          <a:xfrm>
            <a:off x="4390388" y="2261253"/>
            <a:ext cx="2251556" cy="132775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b="1" dirty="0">
                <a:ea typeface="Calibri" panose="020F0502020204030204" pitchFamily="34" charset="0"/>
                <a:cs typeface="Times New Roman" panose="02020603050405020304" pitchFamily="18" charset="0"/>
              </a:rPr>
              <a:t>KLIMA ORGANIZACIJSKEGA PROSTOVOLJSTVA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277A7B-3C91-1B48-8CAE-471A20E10B64}"/>
              </a:ext>
            </a:extLst>
          </p:cNvPr>
          <p:cNvCxnSpPr/>
          <p:nvPr/>
        </p:nvCxnSpPr>
        <p:spPr>
          <a:xfrm>
            <a:off x="3284829" y="2510791"/>
            <a:ext cx="1100138" cy="414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436B7B-8FB2-974A-8FAB-B6FCCAD402CD}"/>
              </a:ext>
            </a:extLst>
          </p:cNvPr>
          <p:cNvCxnSpPr/>
          <p:nvPr/>
        </p:nvCxnSpPr>
        <p:spPr>
          <a:xfrm flipV="1">
            <a:off x="3284829" y="2926081"/>
            <a:ext cx="1100138" cy="341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09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2B0A-7DB5-A94E-88C9-162A85A9A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Komponente organizacijskega prostovoljstva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94377D-152D-274B-8CFE-072933B2A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883824"/>
              </p:ext>
            </p:extLst>
          </p:nvPr>
        </p:nvGraphicFramePr>
        <p:xfrm>
          <a:off x="3203848" y="1516628"/>
          <a:ext cx="5167486" cy="3528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9BB9E7-C7D0-F540-8177-D5C6832D6C88}"/>
              </a:ext>
            </a:extLst>
          </p:cNvPr>
          <p:cNvSpPr txBox="1"/>
          <p:nvPr/>
        </p:nvSpPr>
        <p:spPr>
          <a:xfrm>
            <a:off x="323528" y="1491630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>
                <a:solidFill>
                  <a:srgbClr val="FFFF00"/>
                </a:solidFill>
              </a:rPr>
              <a:t>V organizacijah, ki imajo:</a:t>
            </a:r>
          </a:p>
          <a:p>
            <a:pPr marL="285750" indent="-285750">
              <a:buFontTx/>
              <a:buChar char="-"/>
            </a:pPr>
            <a:r>
              <a:rPr lang="sl-SI" sz="2400" dirty="0">
                <a:solidFill>
                  <a:srgbClr val="FFFF00"/>
                </a:solidFill>
              </a:rPr>
              <a:t>poudarjeno socialno odgovornost v svojih strategijah</a:t>
            </a:r>
          </a:p>
          <a:p>
            <a:pPr marL="285750" indent="-285750">
              <a:buFontTx/>
              <a:buChar char="-"/>
            </a:pPr>
            <a:r>
              <a:rPr lang="sl-SI" sz="2400" dirty="0">
                <a:solidFill>
                  <a:srgbClr val="FFFF00"/>
                </a:solidFill>
              </a:rPr>
              <a:t>razširjeno klimo prostovoljstva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79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8F45B-6594-884E-B377-BF5CA13A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err="1"/>
              <a:t>Kdo</a:t>
            </a:r>
            <a:r>
              <a:rPr lang="en-US" sz="2200" dirty="0"/>
              <a:t> se </a:t>
            </a:r>
            <a:r>
              <a:rPr lang="en-US" sz="2200" dirty="0" err="1"/>
              <a:t>odloča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prostovoljstvo</a:t>
            </a:r>
            <a:r>
              <a:rPr lang="en-US" sz="2200" dirty="0"/>
              <a:t>? </a:t>
            </a:r>
            <a:br>
              <a:rPr lang="en-US" sz="2200" dirty="0"/>
            </a:br>
            <a:r>
              <a:rPr lang="en-US" sz="1800" b="0" dirty="0"/>
              <a:t>(</a:t>
            </a:r>
            <a:r>
              <a:rPr lang="sl-SI" sz="1800" b="0" dirty="0"/>
              <a:t>Rodell idr., 2016) </a:t>
            </a:r>
            <a:endParaRPr lang="en-US" sz="18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5752-879C-364E-BAF7-C55CB7B93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896" y="226696"/>
            <a:ext cx="5256584" cy="438983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👍 zaposleni z bolj/manj pomembnimi nalogami</a:t>
            </a:r>
          </a:p>
          <a:p>
            <a:pPr marL="0" lv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👍 občasna preusmeritev od rednega dela in odgovornosti</a:t>
            </a:r>
            <a:endParaRPr lang="en-US" sz="2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👍 ženske, ki opravljajo vodstvene naloge</a:t>
            </a:r>
            <a:endParaRPr lang="en-US" sz="2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👉 +/–: urnik dela, plača, (ne)gotovost zaposlitve (določajo časovno in finančno neodvisnost zaposlenih)</a:t>
            </a:r>
          </a:p>
          <a:p>
            <a:pPr marL="0" lv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👍 zaposleni, ki so zgodaj v svoji karieri doživeli poklicno negotovost</a:t>
            </a:r>
            <a:endParaRPr lang="en-US" sz="2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sl-SI" sz="2400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68B72-23E2-7A4D-B3B5-7390E7FA7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3" y="1779662"/>
            <a:ext cx="3008313" cy="3014241"/>
          </a:xfrm>
        </p:spPr>
        <p:txBody>
          <a:bodyPr>
            <a:noAutofit/>
          </a:bodyPr>
          <a:lstStyle/>
          <a:p>
            <a:r>
              <a:rPr lang="sl-SI" sz="1800" dirty="0">
                <a:solidFill>
                  <a:srgbClr val="FFFF00"/>
                </a:solidFill>
              </a:rPr>
              <a:t>VLOGA DELODAJALCA: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FFFF00"/>
                </a:solidFill>
              </a:rPr>
              <a:t>nudenje podpore v obliki časa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FFFF00"/>
                </a:solidFill>
              </a:rPr>
              <a:t>nudenje finančne in logistične podpore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FFFF00"/>
                </a:solidFill>
              </a:rPr>
              <a:t>prepoznavanje prostovoljstva med zaposlenimi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FFFF00"/>
                </a:solidFill>
              </a:rPr>
              <a:t>javne objave priložnosti za prostovoljno delo</a:t>
            </a:r>
            <a:endParaRPr lang="en-US" sz="1800" dirty="0">
              <a:solidFill>
                <a:srgbClr val="FFFF00"/>
              </a:solidFill>
            </a:endParaRPr>
          </a:p>
          <a:p>
            <a:endParaRPr lang="en-US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6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90A0A-4E68-2343-98F1-F7FC75780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204787"/>
            <a:ext cx="4114797" cy="1516718"/>
          </a:xfrm>
        </p:spPr>
        <p:txBody>
          <a:bodyPr>
            <a:normAutofit/>
          </a:bodyPr>
          <a:lstStyle/>
          <a:p>
            <a:r>
              <a:rPr lang="sl-SI" dirty="0"/>
              <a:t>Lestvica za merjenje klime organizacijskega prostovoljstva - </a:t>
            </a:r>
            <a:r>
              <a:rPr lang="sl-SI" sz="1800" b="0" dirty="0"/>
              <a:t>(Rodell idr., 2017)</a:t>
            </a:r>
            <a:endParaRPr lang="en-US" sz="18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640E4-47E4-674B-B8DD-0FEE5BD3B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B78D38-B435-6241-B065-D170B3B1F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3" y="3032644"/>
            <a:ext cx="3008313" cy="1656184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FF00"/>
                </a:solidFill>
              </a:rPr>
              <a:t>Pomembno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meriti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POGOSTOST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INTENZIVNOST</a:t>
            </a:r>
          </a:p>
          <a:p>
            <a:endParaRPr lang="en-US" sz="2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2D49B68-0D39-9345-9D69-3F8AEC73A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159335"/>
              </p:ext>
            </p:extLst>
          </p:nvPr>
        </p:nvGraphicFramePr>
        <p:xfrm>
          <a:off x="3575050" y="2261681"/>
          <a:ext cx="5461445" cy="2427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2262">
                  <a:extLst>
                    <a:ext uri="{9D8B030D-6E8A-4147-A177-3AD203B41FA5}">
                      <a16:colId xmlns:a16="http://schemas.microsoft.com/office/drawing/2014/main" val="3574212917"/>
                    </a:ext>
                  </a:extLst>
                </a:gridCol>
                <a:gridCol w="532027">
                  <a:extLst>
                    <a:ext uri="{9D8B030D-6E8A-4147-A177-3AD203B41FA5}">
                      <a16:colId xmlns:a16="http://schemas.microsoft.com/office/drawing/2014/main" val="2762254546"/>
                    </a:ext>
                  </a:extLst>
                </a:gridCol>
                <a:gridCol w="456406">
                  <a:extLst>
                    <a:ext uri="{9D8B030D-6E8A-4147-A177-3AD203B41FA5}">
                      <a16:colId xmlns:a16="http://schemas.microsoft.com/office/drawing/2014/main" val="2547446199"/>
                    </a:ext>
                  </a:extLst>
                </a:gridCol>
                <a:gridCol w="455870">
                  <a:extLst>
                    <a:ext uri="{9D8B030D-6E8A-4147-A177-3AD203B41FA5}">
                      <a16:colId xmlns:a16="http://schemas.microsoft.com/office/drawing/2014/main" val="1909141562"/>
                    </a:ext>
                  </a:extLst>
                </a:gridCol>
                <a:gridCol w="456406">
                  <a:extLst>
                    <a:ext uri="{9D8B030D-6E8A-4147-A177-3AD203B41FA5}">
                      <a16:colId xmlns:a16="http://schemas.microsoft.com/office/drawing/2014/main" val="2517675612"/>
                    </a:ext>
                  </a:extLst>
                </a:gridCol>
                <a:gridCol w="758474">
                  <a:extLst>
                    <a:ext uri="{9D8B030D-6E8A-4147-A177-3AD203B41FA5}">
                      <a16:colId xmlns:a16="http://schemas.microsoft.com/office/drawing/2014/main" val="778831455"/>
                    </a:ext>
                  </a:extLst>
                </a:gridCol>
              </a:tblGrid>
              <a:tr h="1082758"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/>
                        <a:t>Ocenite,</a:t>
                      </a:r>
                      <a:r>
                        <a:rPr lang="en-US" sz="1600" b="0" dirty="0"/>
                        <a:t> </a:t>
                      </a:r>
                      <a:r>
                        <a:rPr lang="sl-SI" sz="1600" b="0" dirty="0"/>
                        <a:t>KAKO POGOSTO zaposleni v vaši organizaciji počnejo navedeno:</a:t>
                      </a:r>
                      <a:endParaRPr lang="en-US" sz="1600" b="0" dirty="0"/>
                    </a:p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 </a:t>
                      </a:r>
                      <a:endParaRPr lang="en-US" sz="1100" dirty="0">
                        <a:effectLst/>
                      </a:endParaRPr>
                    </a:p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Skoraj</a:t>
                      </a:r>
                      <a:endParaRPr lang="en-US" sz="1100" dirty="0">
                        <a:effectLst/>
                      </a:endParaRPr>
                    </a:p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nikoli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 vert="vert27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 vert="vert27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 vert="vert27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 vert="vert27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5 </a:t>
                      </a:r>
                      <a:endParaRPr lang="en-US" sz="1100" dirty="0">
                        <a:effectLst/>
                      </a:endParaRPr>
                    </a:p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Zelo pogosto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0" marB="0" vert="vert270"/>
                </a:tc>
                <a:extLst>
                  <a:ext uri="{0D108BD9-81ED-4DB2-BD59-A6C34878D82A}">
                    <a16:rowId xmlns:a16="http://schemas.microsoft.com/office/drawing/2014/main" val="3133041431"/>
                  </a:ext>
                </a:extLst>
              </a:tr>
              <a:tr h="535340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1. zaposleni namenjamo del svojega časa za prostovoljske aktivnosti.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extLst>
                  <a:ext uri="{0D108BD9-81ED-4DB2-BD59-A6C34878D82A}">
                    <a16:rowId xmlns:a16="http://schemas.microsoft.com/office/drawing/2014/main" val="375178293"/>
                  </a:ext>
                </a:extLst>
              </a:tr>
              <a:tr h="809049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2. zaposleni uporabljamo svoje veščine pri določenih prostovoljskih aktivnostih.</a:t>
                      </a:r>
                    </a:p>
                    <a:p>
                      <a:pPr marL="269875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/>
                </a:tc>
                <a:extLst>
                  <a:ext uri="{0D108BD9-81ED-4DB2-BD59-A6C34878D82A}">
                    <a16:rowId xmlns:a16="http://schemas.microsoft.com/office/drawing/2014/main" val="2455568006"/>
                  </a:ext>
                </a:extLst>
              </a:tr>
            </a:tbl>
          </a:graphicData>
        </a:graphic>
      </p:graphicFrame>
      <p:pic>
        <p:nvPicPr>
          <p:cNvPr id="2058" name="Picture 25">
            <a:extLst>
              <a:ext uri="{FF2B5EF4-FFF2-40B4-BE49-F238E27FC236}">
                <a16:creationId xmlns:a16="http://schemas.microsoft.com/office/drawing/2014/main" id="{B9C01156-D798-7C4A-9C08-3C1ECAFF8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372" y="2261523"/>
            <a:ext cx="10037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4">
            <a:extLst>
              <a:ext uri="{FF2B5EF4-FFF2-40B4-BE49-F238E27FC236}">
                <a16:creationId xmlns:a16="http://schemas.microsoft.com/office/drawing/2014/main" id="{AF6A12E1-B8FB-F142-9184-4209F7D9D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372" y="2261523"/>
            <a:ext cx="10037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3">
            <a:extLst>
              <a:ext uri="{FF2B5EF4-FFF2-40B4-BE49-F238E27FC236}">
                <a16:creationId xmlns:a16="http://schemas.microsoft.com/office/drawing/2014/main" id="{8D91CEA8-43FB-504D-B05B-94D510739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372" y="2261523"/>
            <a:ext cx="10037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22">
            <a:extLst>
              <a:ext uri="{FF2B5EF4-FFF2-40B4-BE49-F238E27FC236}">
                <a16:creationId xmlns:a16="http://schemas.microsoft.com/office/drawing/2014/main" id="{746E02A0-E6FF-D448-9F04-AEDC98A83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372" y="2261523"/>
            <a:ext cx="10037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21">
            <a:extLst>
              <a:ext uri="{FF2B5EF4-FFF2-40B4-BE49-F238E27FC236}">
                <a16:creationId xmlns:a16="http://schemas.microsoft.com/office/drawing/2014/main" id="{E5C84AD5-9B2F-E949-BD28-66ADEC718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372" y="2261523"/>
            <a:ext cx="10037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87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CFD9E-314E-8243-B1BA-F61229A4C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7494"/>
            <a:ext cx="4330824" cy="1073274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/>
              <a:t>Učinki</a:t>
            </a:r>
            <a:r>
              <a:rPr lang="en-US" sz="2800" dirty="0"/>
              <a:t> </a:t>
            </a:r>
            <a:r>
              <a:rPr lang="en-US" sz="2800" dirty="0" err="1"/>
              <a:t>organizacijskega</a:t>
            </a:r>
            <a:r>
              <a:rPr lang="en-US" sz="2800" dirty="0"/>
              <a:t> </a:t>
            </a:r>
            <a:r>
              <a:rPr lang="en-US" sz="2800" dirty="0" err="1"/>
              <a:t>prostovoljstva</a:t>
            </a:r>
            <a:r>
              <a:rPr lang="en-US" sz="2800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Boštjančič</a:t>
            </a:r>
            <a:r>
              <a:rPr lang="en-US" sz="1600" dirty="0"/>
              <a:t>, </a:t>
            </a:r>
            <a:r>
              <a:rPr lang="en-US" sz="1600" dirty="0" err="1"/>
              <a:t>Antolovič</a:t>
            </a:r>
            <a:r>
              <a:rPr lang="en-US" sz="1600" dirty="0"/>
              <a:t> in </a:t>
            </a:r>
            <a:r>
              <a:rPr lang="en-US" sz="1600" dirty="0" err="1"/>
              <a:t>Erčulj</a:t>
            </a:r>
            <a:r>
              <a:rPr lang="en-US" sz="1600" dirty="0"/>
              <a:t>, 2018)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F162F-4989-3B44-AE1E-6228EDCE6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34834"/>
            <a:ext cx="4320480" cy="3341171"/>
          </a:xfrm>
        </p:spPr>
        <p:txBody>
          <a:bodyPr>
            <a:normAutofit fontScale="55000" lnSpcReduction="20000"/>
          </a:bodyPr>
          <a:lstStyle/>
          <a:p>
            <a:r>
              <a:rPr lang="sl-SI" dirty="0">
                <a:solidFill>
                  <a:schemeClr val="bg1"/>
                </a:solidFill>
              </a:rPr>
              <a:t>274 redno zaposlenih v 15 organizacijah</a:t>
            </a:r>
          </a:p>
          <a:p>
            <a:r>
              <a:rPr lang="sl-SI" dirty="0">
                <a:solidFill>
                  <a:schemeClr val="bg1"/>
                </a:solidFill>
              </a:rPr>
              <a:t>62 % udeležencev sodeluje v prostovoljskih dejavnostih svoje organizacije</a:t>
            </a:r>
          </a:p>
          <a:p>
            <a:r>
              <a:rPr lang="sl-SI" dirty="0">
                <a:solidFill>
                  <a:schemeClr val="bg1"/>
                </a:solidFill>
              </a:rPr>
              <a:t>korporativna klima prostovoljstva pozitivno povezuje z </a:t>
            </a:r>
            <a:r>
              <a:rPr lang="sl-SI" u="sng" dirty="0">
                <a:solidFill>
                  <a:schemeClr val="bg1"/>
                </a:solidFill>
              </a:rPr>
              <a:t>delovnimi viri </a:t>
            </a:r>
            <a:r>
              <a:rPr lang="sl-SI" dirty="0">
                <a:solidFill>
                  <a:schemeClr val="bg1"/>
                </a:solidFill>
              </a:rPr>
              <a:t>in </a:t>
            </a:r>
            <a:r>
              <a:rPr lang="sl-SI" u="sng" dirty="0">
                <a:solidFill>
                  <a:schemeClr val="bg1"/>
                </a:solidFill>
              </a:rPr>
              <a:t>zavzetostjo</a:t>
            </a:r>
            <a:r>
              <a:rPr lang="sl-SI" dirty="0">
                <a:solidFill>
                  <a:schemeClr val="bg1"/>
                </a:solidFill>
              </a:rPr>
              <a:t> na delovnem mestu</a:t>
            </a:r>
          </a:p>
          <a:p>
            <a:r>
              <a:rPr lang="sl-SI" dirty="0">
                <a:solidFill>
                  <a:schemeClr val="bg1"/>
                </a:solidFill>
              </a:rPr>
              <a:t>zaposleni, ki se udeležujejo prostovoljskih dejavnosti svoje organizacije, poročajo o večji stopnji </a:t>
            </a:r>
            <a:r>
              <a:rPr lang="sl-SI" u="sng" dirty="0">
                <a:solidFill>
                  <a:schemeClr val="bg1"/>
                </a:solidFill>
              </a:rPr>
              <a:t>avtonomije</a:t>
            </a:r>
            <a:r>
              <a:rPr lang="sl-SI" dirty="0">
                <a:solidFill>
                  <a:schemeClr val="bg1"/>
                </a:solidFill>
              </a:rPr>
              <a:t> in </a:t>
            </a:r>
            <a:r>
              <a:rPr lang="sl-SI" u="sng" dirty="0">
                <a:solidFill>
                  <a:schemeClr val="bg1"/>
                </a:solidFill>
              </a:rPr>
              <a:t>opore s strani sodelavcev in nadrejenih</a:t>
            </a:r>
            <a:r>
              <a:rPr lang="sl-SI" dirty="0">
                <a:solidFill>
                  <a:schemeClr val="bg1"/>
                </a:solidFill>
              </a:rPr>
              <a:t>, so tudi bolj delovno zavzeti.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1EC3A5-FD3D-5C41-AD7F-C9ABACD6B6BA}"/>
              </a:ext>
            </a:extLst>
          </p:cNvPr>
          <p:cNvSpPr txBox="1"/>
          <p:nvPr/>
        </p:nvSpPr>
        <p:spPr>
          <a:xfrm>
            <a:off x="4932040" y="483518"/>
            <a:ext cx="36724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l-SI" sz="2200" dirty="0">
                <a:solidFill>
                  <a:srgbClr val="FFFF00"/>
                </a:solidFill>
              </a:rPr>
              <a:t>blažilec neustreznih delovnih pogojev </a:t>
            </a:r>
          </a:p>
          <a:p>
            <a:pPr marL="285750" indent="-285750">
              <a:buFontTx/>
              <a:buChar char="-"/>
            </a:pPr>
            <a:r>
              <a:rPr lang="sl-SI" sz="2200" dirty="0">
                <a:solidFill>
                  <a:srgbClr val="FFFF00"/>
                </a:solidFill>
              </a:rPr>
              <a:t>pri pomanjkanju zaznavanja pomembnosti dela</a:t>
            </a:r>
          </a:p>
          <a:p>
            <a:pPr marL="285750" indent="-285750">
              <a:buFontTx/>
              <a:buChar char="-"/>
            </a:pPr>
            <a:r>
              <a:rPr lang="sl-SI" sz="2200" dirty="0">
                <a:solidFill>
                  <a:srgbClr val="FFFF00"/>
                </a:solidFill>
              </a:rPr>
              <a:t>pri razvoju veščin in socialnih mrež</a:t>
            </a:r>
          </a:p>
          <a:p>
            <a:pPr marL="285750" indent="-285750">
              <a:buFontTx/>
              <a:buChar char="-"/>
            </a:pPr>
            <a:r>
              <a:rPr lang="sl-SI" sz="2200" dirty="0">
                <a:solidFill>
                  <a:srgbClr val="FFFF00"/>
                </a:solidFill>
              </a:rPr>
              <a:t>pri izboljšanju vzdušja, morale in odnosa do dela in delodajalca</a:t>
            </a:r>
          </a:p>
          <a:p>
            <a:pPr marL="285750" indent="-285750">
              <a:buFontTx/>
              <a:buChar char="-"/>
            </a:pPr>
            <a:r>
              <a:rPr lang="sl-SI" sz="2200" dirty="0">
                <a:solidFill>
                  <a:srgbClr val="FFFF00"/>
                </a:solidFill>
              </a:rPr>
              <a:t>ugled podjetja v širšem okolju </a:t>
            </a:r>
            <a:r>
              <a:rPr lang="sl-SI" sz="1600" dirty="0">
                <a:solidFill>
                  <a:srgbClr val="FFFF00"/>
                </a:solidFill>
              </a:rPr>
              <a:t>(Kim idr., 2010)</a:t>
            </a:r>
            <a:endParaRPr lang="en-US" sz="1600" dirty="0">
              <a:solidFill>
                <a:srgbClr val="FFFF00"/>
              </a:solidFill>
            </a:endParaRPr>
          </a:p>
          <a:p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E626C1-3C70-CD4B-90C4-6BD10253E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11118"/>
              </p:ext>
            </p:extLst>
          </p:nvPr>
        </p:nvGraphicFramePr>
        <p:xfrm>
          <a:off x="0" y="15902"/>
          <a:ext cx="9144000" cy="5127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78531536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1554335"/>
                    </a:ext>
                  </a:extLst>
                </a:gridCol>
              </a:tblGrid>
              <a:tr h="294285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rgbClr val="FFFF00"/>
                          </a:solidFill>
                          <a:effectLst/>
                        </a:rPr>
                        <a:t>RAZLAGALNI DEJAVNIKI NA RAVNI POSAMEZNIKA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Demografske značilnosti (starost, spol, izobrazba)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Osebnostne lastnosti (prosocialna osebnost)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Motivi (usmerjenost v druge)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Identiteta (prostovoljska identiteta)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0" marR="613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rgbClr val="FFFF00"/>
                          </a:solidFill>
                          <a:effectLst/>
                        </a:rPr>
                        <a:t>RAZLAGALNI DEJAVNIKI NA RAVNI ORGANIZACIJE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Značilnosti delovnih nalog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Korporativna klima prostovoljstva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Korporativna strategije na področju prostovoljstva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Prakse ravnanja s kadri za spodbujanje prostovoljstva (korporativnega in individualnega)</a:t>
                      </a:r>
                      <a:endParaRPr lang="en-US" sz="1600" b="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Podpora zaposlenim, ki se ukvarjajo s prostovoljnimi dejavnostmi (časovna, logistična, finančna)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0" marR="61330" marT="0" marB="0"/>
                </a:tc>
                <a:extLst>
                  <a:ext uri="{0D108BD9-81ED-4DB2-BD59-A6C34878D82A}">
                    <a16:rowId xmlns:a16="http://schemas.microsoft.com/office/drawing/2014/main" val="3521581368"/>
                  </a:ext>
                </a:extLst>
              </a:tr>
              <a:tr h="2184746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rgbClr val="FFFF00"/>
                          </a:solidFill>
                          <a:effectLst/>
                        </a:rPr>
                        <a:t>POTENCIALNI UČINKI NA RAVNI OSEBE, KOT ZAPOSLENE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Zadovoljstvo z delom </a:t>
                      </a:r>
                      <a:endParaRPr lang="en-US" sz="1600" b="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Pripadnost organizaciji </a:t>
                      </a:r>
                      <a:endParaRPr lang="en-US" sz="1600" b="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Oseben ponos</a:t>
                      </a:r>
                      <a:endParaRPr lang="en-US" sz="1600" b="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Razvoj in širitev delovnih kompetenc</a:t>
                      </a:r>
                      <a:endParaRPr lang="en-US" sz="1600" b="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Širitev socialne mreže</a:t>
                      </a:r>
                      <a:endParaRPr lang="en-US" sz="1600" b="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Vzdušje v organizaciji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0" marR="6133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41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701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EE5661-EB1E-F844-9738-C0901DFF61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9565">
            <a:off x="5608997" y="3546088"/>
            <a:ext cx="3279771" cy="6480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A2560-1CBA-EB49-984D-35DFD254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branje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4AC6-B71B-5447-B04E-2EEF1B2A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050" y="1076325"/>
            <a:ext cx="5111750" cy="3518299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Boštjančič, E., Antolović, S. in Erčulj, V. (2018). Corporate Volunteering: Relationship to Job Resources and Work Engagement. </a:t>
            </a:r>
            <a:r>
              <a:rPr lang="en-US" sz="2000" i="1" dirty="0">
                <a:hlinkClick r:id="rId3"/>
              </a:rPr>
              <a:t>Frontiers in  Psychology,</a:t>
            </a:r>
            <a:r>
              <a:rPr lang="en-US" sz="2000" dirty="0">
                <a:hlinkClick r:id="rId3"/>
              </a:rPr>
              <a:t> 9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Več</a:t>
            </a:r>
            <a:r>
              <a:rPr lang="en-US" sz="2000" dirty="0"/>
              <a:t> o </a:t>
            </a:r>
            <a:r>
              <a:rPr lang="en-US" sz="2000" dirty="0" err="1"/>
              <a:t>prostovoljstvu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>
                <a:hlinkClick r:id="rId4"/>
              </a:rPr>
              <a:t>psihologijadela.com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610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473</Words>
  <Application>Microsoft Office PowerPoint</Application>
  <PresentationFormat>Diaprojekcija na zaslonu (16:9)</PresentationFormat>
  <Paragraphs>84</Paragraphs>
  <Slides>9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Officeova tema</vt:lpstr>
      <vt:lpstr>Načrt po meri</vt:lpstr>
      <vt:lpstr>PowerPointova predstavitev</vt:lpstr>
      <vt:lpstr>KDO, KAJ, ZAKAJ, KAKO, ČEMU?</vt:lpstr>
      <vt:lpstr>Nastanek klime prostovoljstva v delovnih organizacijah (Rodell idr., 2017)</vt:lpstr>
      <vt:lpstr>Komponente organizacijskega prostovoljstva</vt:lpstr>
      <vt:lpstr>Kdo se odloča za prostovoljstvo?  (Rodell idr., 2016) </vt:lpstr>
      <vt:lpstr>Lestvica za merjenje klime organizacijskega prostovoljstva - (Rodell idr., 2017)</vt:lpstr>
      <vt:lpstr>Učinki organizacijskega prostovoljstva (Boštjančič, Antolovič in Erčulj, 2018)</vt:lpstr>
      <vt:lpstr>PowerPointova predstavitev</vt:lpstr>
      <vt:lpstr>Dodatno branje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Jasna Rajnar Petrović</dc:creator>
  <cp:lastModifiedBy>Tjaša Arko</cp:lastModifiedBy>
  <cp:revision>17</cp:revision>
  <dcterms:created xsi:type="dcterms:W3CDTF">2019-01-23T11:02:43Z</dcterms:created>
  <dcterms:modified xsi:type="dcterms:W3CDTF">2019-12-04T19:17:57Z</dcterms:modified>
</cp:coreProperties>
</file>