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3"/>
  </p:notesMasterIdLst>
  <p:sldIdLst>
    <p:sldId id="271" r:id="rId2"/>
    <p:sldId id="272" r:id="rId3"/>
    <p:sldId id="281" r:id="rId4"/>
    <p:sldId id="276" r:id="rId5"/>
    <p:sldId id="274" r:id="rId6"/>
    <p:sldId id="280" r:id="rId7"/>
    <p:sldId id="279" r:id="rId8"/>
    <p:sldId id="278" r:id="rId9"/>
    <p:sldId id="283" r:id="rId10"/>
    <p:sldId id="284" r:id="rId11"/>
    <p:sldId id="285" r:id="rId12"/>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2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425E88-7E90-40EA-A835-0A1E577DC7CC}" type="datetimeFigureOut">
              <a:rPr lang="sl-SI" smtClean="0"/>
              <a:t>27. 11. 2018</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7086C0-4168-41D7-A569-870DEE901893}" type="slidenum">
              <a:rPr lang="sl-SI" smtClean="0"/>
              <a:t>‹#›</a:t>
            </a:fld>
            <a:endParaRPr lang="sl-SI"/>
          </a:p>
        </p:txBody>
      </p:sp>
    </p:spTree>
    <p:extLst>
      <p:ext uri="{BB962C8B-B14F-4D97-AF65-F5344CB8AC3E}">
        <p14:creationId xmlns:p14="http://schemas.microsoft.com/office/powerpoint/2010/main" val="397771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866899"/>
            <a:ext cx="9144000" cy="1643063"/>
          </a:xfrm>
        </p:spPr>
        <p:txBody>
          <a:bodyPr anchor="b"/>
          <a:lstStyle>
            <a:lvl1pPr algn="ctr">
              <a:defRPr sz="6000"/>
            </a:lvl1pPr>
          </a:lstStyle>
          <a:p>
            <a:r>
              <a:rPr lang="sl-SI" dirty="0" smtClean="0"/>
              <a:t>NASLOV</a:t>
            </a:r>
            <a:endParaRPr lang="sl-SI" dirty="0"/>
          </a:p>
        </p:txBody>
      </p:sp>
      <p:sp>
        <p:nvSpPr>
          <p:cNvPr id="3" name="Subtitle 2"/>
          <p:cNvSpPr>
            <a:spLocks noGrp="1"/>
          </p:cNvSpPr>
          <p:nvPr>
            <p:ph type="subTitle" idx="1" hasCustomPrompt="1"/>
          </p:nvPr>
        </p:nvSpPr>
        <p:spPr>
          <a:xfrm>
            <a:off x="1524000" y="4090988"/>
            <a:ext cx="9144000" cy="1287462"/>
          </a:xfrm>
        </p:spPr>
        <p:txBody>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dirty="0" smtClean="0"/>
              <a:t>PODNASLOV</a:t>
            </a:r>
            <a:endParaRPr lang="sl-SI" dirty="0"/>
          </a:p>
        </p:txBody>
      </p:sp>
      <p:sp>
        <p:nvSpPr>
          <p:cNvPr id="7" name="Rectangle 6"/>
          <p:cNvSpPr/>
          <p:nvPr userDrawn="1"/>
        </p:nvSpPr>
        <p:spPr>
          <a:xfrm>
            <a:off x="228600" y="170872"/>
            <a:ext cx="3810000" cy="1169551"/>
          </a:xfrm>
          <a:prstGeom prst="rect">
            <a:avLst/>
          </a:prstGeom>
        </p:spPr>
        <p:txBody>
          <a:bodyPr wrap="square">
            <a:spAutoFit/>
          </a:bodyPr>
          <a:lstStyle/>
          <a:p>
            <a:r>
              <a:rPr lang="sl-SI" sz="1400" dirty="0" smtClean="0"/>
              <a:t>SLOVENSKA FILANTROPIJA</a:t>
            </a:r>
          </a:p>
          <a:p>
            <a:r>
              <a:rPr lang="sl-SI" sz="1400" dirty="0" smtClean="0"/>
              <a:t>Poljanska cesta 12, 1000 Ljubljana</a:t>
            </a:r>
          </a:p>
          <a:p>
            <a:r>
              <a:rPr lang="sl-SI" sz="1400" dirty="0" smtClean="0"/>
              <a:t>Tel.: (0)1 430 1288, (0)1 433 4024, (0)1 433 5106</a:t>
            </a:r>
          </a:p>
          <a:p>
            <a:r>
              <a:rPr lang="sl-SI" sz="1400" dirty="0" smtClean="0"/>
              <a:t>Fax: (0)1 430 1289</a:t>
            </a:r>
          </a:p>
          <a:p>
            <a:r>
              <a:rPr lang="sl-SI" sz="1400" dirty="0" smtClean="0"/>
              <a:t>Email: info@filantropija.org </a:t>
            </a:r>
            <a:endParaRPr lang="sl-SI" sz="1400" dirty="0"/>
          </a:p>
        </p:txBody>
      </p:sp>
      <p:sp>
        <p:nvSpPr>
          <p:cNvPr id="12" name="AutoShape 3"/>
          <p:cNvSpPr>
            <a:spLocks noChangeAspect="1" noChangeArrowheads="1" noTextEdit="1"/>
          </p:cNvSpPr>
          <p:nvPr userDrawn="1"/>
        </p:nvSpPr>
        <p:spPr bwMode="auto">
          <a:xfrm>
            <a:off x="-504825" y="3509962"/>
            <a:ext cx="516255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a:p>
        </p:txBody>
      </p:sp>
      <p:pic>
        <p:nvPicPr>
          <p:cNvPr id="14" name="Picture 13"/>
          <p:cNvPicPr>
            <a:picLocks noChangeAspect="1"/>
          </p:cNvPicPr>
          <p:nvPr userDrawn="1"/>
        </p:nvPicPr>
        <p:blipFill>
          <a:blip r:embed="rId2" cstate="print"/>
          <a:stretch>
            <a:fillRect/>
          </a:stretch>
        </p:blipFill>
        <p:spPr>
          <a:xfrm>
            <a:off x="-806416" y="1366573"/>
            <a:ext cx="5163751" cy="281250"/>
          </a:xfrm>
          <a:prstGeom prst="rect">
            <a:avLst/>
          </a:prstGeom>
        </p:spPr>
      </p:pic>
      <p:pic>
        <p:nvPicPr>
          <p:cNvPr id="15" name="Picture 14"/>
          <p:cNvPicPr>
            <a:picLocks noChangeAspect="1"/>
          </p:cNvPicPr>
          <p:nvPr userDrawn="1"/>
        </p:nvPicPr>
        <p:blipFill>
          <a:blip r:embed="rId2" cstate="print"/>
          <a:stretch>
            <a:fillRect/>
          </a:stretch>
        </p:blipFill>
        <p:spPr>
          <a:xfrm>
            <a:off x="7727984" y="3809738"/>
            <a:ext cx="5163751" cy="281250"/>
          </a:xfrm>
          <a:prstGeom prst="rect">
            <a:avLst/>
          </a:prstGeom>
        </p:spPr>
      </p:pic>
      <p:pic>
        <p:nvPicPr>
          <p:cNvPr id="17" name="Picture 16"/>
          <p:cNvPicPr>
            <a:picLocks noChangeAspect="1"/>
          </p:cNvPicPr>
          <p:nvPr userDrawn="1"/>
        </p:nvPicPr>
        <p:blipFill>
          <a:blip r:embed="rId3" cstate="print"/>
          <a:stretch>
            <a:fillRect/>
          </a:stretch>
        </p:blipFill>
        <p:spPr>
          <a:xfrm>
            <a:off x="10668000" y="3426354"/>
            <a:ext cx="630000" cy="281250"/>
          </a:xfrm>
          <a:prstGeom prst="rect">
            <a:avLst/>
          </a:prstGeom>
        </p:spPr>
      </p:pic>
      <p:pic>
        <p:nvPicPr>
          <p:cNvPr id="18" name="Picture 17"/>
          <p:cNvPicPr>
            <a:picLocks noChangeAspect="1"/>
          </p:cNvPicPr>
          <p:nvPr userDrawn="1"/>
        </p:nvPicPr>
        <p:blipFill>
          <a:blip r:embed="rId3" cstate="print"/>
          <a:stretch>
            <a:fillRect/>
          </a:stretch>
        </p:blipFill>
        <p:spPr>
          <a:xfrm>
            <a:off x="913050" y="1745324"/>
            <a:ext cx="630000" cy="281250"/>
          </a:xfrm>
          <a:prstGeom prst="rect">
            <a:avLst/>
          </a:prstGeom>
        </p:spPr>
      </p:pic>
      <p:sp>
        <p:nvSpPr>
          <p:cNvPr id="9" name="Content Placeholder 8"/>
          <p:cNvSpPr>
            <a:spLocks noGrp="1"/>
          </p:cNvSpPr>
          <p:nvPr>
            <p:ph sz="quarter" idx="10" hasCustomPrompt="1"/>
          </p:nvPr>
        </p:nvSpPr>
        <p:spPr>
          <a:xfrm>
            <a:off x="913050" y="5959476"/>
            <a:ext cx="3748088" cy="508000"/>
          </a:xfrm>
        </p:spPr>
        <p:txBody>
          <a:bodyPr/>
          <a:lstStyle>
            <a:lvl1pPr marL="0" indent="0">
              <a:buNone/>
              <a:defRPr/>
            </a:lvl1pPr>
          </a:lstStyle>
          <a:p>
            <a:pPr lvl="0"/>
            <a:r>
              <a:rPr lang="sl-SI" dirty="0" smtClean="0"/>
              <a:t>datum</a:t>
            </a:r>
            <a:endParaRPr lang="sl-SI" dirty="0"/>
          </a:p>
        </p:txBody>
      </p:sp>
    </p:spTree>
    <p:extLst>
      <p:ext uri="{BB962C8B-B14F-4D97-AF65-F5344CB8AC3E}">
        <p14:creationId xmlns:p14="http://schemas.microsoft.com/office/powerpoint/2010/main" val="37923218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700" y="721781"/>
            <a:ext cx="10515600" cy="1325563"/>
          </a:xfrm>
        </p:spPr>
        <p:txBody>
          <a:bodyPr/>
          <a:lstStyle>
            <a:lvl1pPr>
              <a:defRPr/>
            </a:lvl1pPr>
          </a:lstStyle>
          <a:p>
            <a:r>
              <a:rPr lang="sl-SI" dirty="0" smtClean="0"/>
              <a:t>NASLOV</a:t>
            </a:r>
            <a:endParaRPr lang="sl-SI" dirty="0"/>
          </a:p>
        </p:txBody>
      </p:sp>
      <p:pic>
        <p:nvPicPr>
          <p:cNvPr id="6" name="Picture 5"/>
          <p:cNvPicPr>
            <a:picLocks noChangeAspect="1"/>
          </p:cNvPicPr>
          <p:nvPr userDrawn="1"/>
        </p:nvPicPr>
        <p:blipFill>
          <a:blip r:embed="rId2" cstate="print"/>
          <a:stretch>
            <a:fillRect/>
          </a:stretch>
        </p:blipFill>
        <p:spPr>
          <a:xfrm>
            <a:off x="-425416" y="1690688"/>
            <a:ext cx="5163751" cy="281250"/>
          </a:xfrm>
          <a:prstGeom prst="rect">
            <a:avLst/>
          </a:prstGeom>
        </p:spPr>
      </p:pic>
      <p:pic>
        <p:nvPicPr>
          <p:cNvPr id="8" name="Picture 7"/>
          <p:cNvPicPr>
            <a:picLocks noChangeAspect="1"/>
          </p:cNvPicPr>
          <p:nvPr userDrawn="1"/>
        </p:nvPicPr>
        <p:blipFill>
          <a:blip r:embed="rId2" cstate="print"/>
          <a:stretch>
            <a:fillRect/>
          </a:stretch>
        </p:blipFill>
        <p:spPr>
          <a:xfrm>
            <a:off x="1761524" y="1690688"/>
            <a:ext cx="5163751" cy="281250"/>
          </a:xfrm>
          <a:prstGeom prst="rect">
            <a:avLst/>
          </a:prstGeom>
        </p:spPr>
      </p:pic>
      <p:sp>
        <p:nvSpPr>
          <p:cNvPr id="11" name="Content Placeholder 9"/>
          <p:cNvSpPr>
            <a:spLocks noGrp="1"/>
          </p:cNvSpPr>
          <p:nvPr>
            <p:ph sz="quarter" idx="11" hasCustomPrompt="1"/>
          </p:nvPr>
        </p:nvSpPr>
        <p:spPr>
          <a:xfrm>
            <a:off x="1060450" y="2270995"/>
            <a:ext cx="10007600" cy="4377455"/>
          </a:xfrm>
        </p:spPr>
        <p:txBody>
          <a:bodyPr/>
          <a:lstStyle>
            <a:lvl1pPr>
              <a:defRPr/>
            </a:lvl1pPr>
          </a:lstStyle>
          <a:p>
            <a:pPr lvl="0"/>
            <a:r>
              <a:rPr lang="sl-SI" dirty="0" smtClean="0"/>
              <a:t>Tekst/slika</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pic>
        <p:nvPicPr>
          <p:cNvPr id="19" name="Picture 18"/>
          <p:cNvPicPr>
            <a:picLocks noChangeAspect="1"/>
          </p:cNvPicPr>
          <p:nvPr userDrawn="1"/>
        </p:nvPicPr>
        <p:blipFill>
          <a:blip r:embed="rId3" cstate="print"/>
          <a:stretch>
            <a:fillRect/>
          </a:stretch>
        </p:blipFill>
        <p:spPr>
          <a:xfrm>
            <a:off x="10476150" y="1690688"/>
            <a:ext cx="630000" cy="281250"/>
          </a:xfrm>
          <a:prstGeom prst="rect">
            <a:avLst/>
          </a:prstGeom>
        </p:spPr>
      </p:pic>
    </p:spTree>
    <p:extLst>
      <p:ext uri="{BB962C8B-B14F-4D97-AF65-F5344CB8AC3E}">
        <p14:creationId xmlns:p14="http://schemas.microsoft.com/office/powerpoint/2010/main" val="805998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51484" y="721781"/>
            <a:ext cx="10515600" cy="1325563"/>
          </a:xfrm>
        </p:spPr>
        <p:txBody>
          <a:bodyPr/>
          <a:lstStyle>
            <a:lvl1pPr>
              <a:defRPr/>
            </a:lvl1pPr>
          </a:lstStyle>
          <a:p>
            <a:r>
              <a:rPr lang="sl-SI" dirty="0" smtClean="0"/>
              <a:t>NASLOV</a:t>
            </a:r>
            <a:endParaRPr lang="sl-SI" dirty="0"/>
          </a:p>
        </p:txBody>
      </p:sp>
      <p:pic>
        <p:nvPicPr>
          <p:cNvPr id="6" name="Picture 5"/>
          <p:cNvPicPr>
            <a:picLocks noChangeAspect="1"/>
          </p:cNvPicPr>
          <p:nvPr userDrawn="1"/>
        </p:nvPicPr>
        <p:blipFill>
          <a:blip r:embed="rId2" cstate="print"/>
          <a:stretch>
            <a:fillRect/>
          </a:stretch>
        </p:blipFill>
        <p:spPr>
          <a:xfrm>
            <a:off x="5251484" y="1690688"/>
            <a:ext cx="5163751" cy="281250"/>
          </a:xfrm>
          <a:prstGeom prst="rect">
            <a:avLst/>
          </a:prstGeom>
        </p:spPr>
      </p:pic>
      <p:pic>
        <p:nvPicPr>
          <p:cNvPr id="8" name="Picture 7"/>
          <p:cNvPicPr>
            <a:picLocks noChangeAspect="1"/>
          </p:cNvPicPr>
          <p:nvPr userDrawn="1"/>
        </p:nvPicPr>
        <p:blipFill>
          <a:blip r:embed="rId2" cstate="print"/>
          <a:stretch>
            <a:fillRect/>
          </a:stretch>
        </p:blipFill>
        <p:spPr>
          <a:xfrm>
            <a:off x="7438424" y="1690688"/>
            <a:ext cx="5163751" cy="281250"/>
          </a:xfrm>
          <a:prstGeom prst="rect">
            <a:avLst/>
          </a:prstGeom>
        </p:spPr>
      </p:pic>
      <p:sp>
        <p:nvSpPr>
          <p:cNvPr id="11" name="Content Placeholder 9"/>
          <p:cNvSpPr>
            <a:spLocks noGrp="1"/>
          </p:cNvSpPr>
          <p:nvPr>
            <p:ph sz="quarter" idx="11" hasCustomPrompt="1"/>
          </p:nvPr>
        </p:nvSpPr>
        <p:spPr>
          <a:xfrm>
            <a:off x="1117600" y="2251945"/>
            <a:ext cx="10007600" cy="4434605"/>
          </a:xfrm>
        </p:spPr>
        <p:txBody>
          <a:bodyPr/>
          <a:lstStyle>
            <a:lvl1pPr>
              <a:defRPr/>
            </a:lvl1pPr>
          </a:lstStyle>
          <a:p>
            <a:pPr lvl="0"/>
            <a:r>
              <a:rPr lang="sl-SI" dirty="0" smtClean="0"/>
              <a:t>Tekst/slika</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pic>
        <p:nvPicPr>
          <p:cNvPr id="3" name="Picture 2"/>
          <p:cNvPicPr>
            <a:picLocks noChangeAspect="1"/>
          </p:cNvPicPr>
          <p:nvPr userDrawn="1"/>
        </p:nvPicPr>
        <p:blipFill>
          <a:blip r:embed="rId3" cstate="print"/>
          <a:stretch>
            <a:fillRect/>
          </a:stretch>
        </p:blipFill>
        <p:spPr>
          <a:xfrm>
            <a:off x="1098550" y="1690688"/>
            <a:ext cx="630000" cy="281250"/>
          </a:xfrm>
          <a:prstGeom prst="rect">
            <a:avLst/>
          </a:prstGeom>
        </p:spPr>
      </p:pic>
    </p:spTree>
    <p:extLst>
      <p:ext uri="{BB962C8B-B14F-4D97-AF65-F5344CB8AC3E}">
        <p14:creationId xmlns:p14="http://schemas.microsoft.com/office/powerpoint/2010/main" val="2326960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stretch>
            <a:fillRect/>
          </a:stretch>
        </p:blipFill>
        <p:spPr>
          <a:xfrm>
            <a:off x="-419100" y="4135414"/>
            <a:ext cx="5163751" cy="281250"/>
          </a:xfrm>
          <a:prstGeom prst="rect">
            <a:avLst/>
          </a:prstGeom>
        </p:spPr>
      </p:pic>
      <p:sp>
        <p:nvSpPr>
          <p:cNvPr id="12" name="Content Placeholder 9"/>
          <p:cNvSpPr>
            <a:spLocks noGrp="1"/>
          </p:cNvSpPr>
          <p:nvPr>
            <p:ph sz="quarter" idx="13" hasCustomPrompt="1"/>
          </p:nvPr>
        </p:nvSpPr>
        <p:spPr>
          <a:xfrm>
            <a:off x="457200" y="4591149"/>
            <a:ext cx="11410950" cy="1898551"/>
          </a:xfrm>
        </p:spPr>
        <p:txBody>
          <a:bodyPr/>
          <a:lstStyle>
            <a:lvl1pPr>
              <a:defRPr/>
            </a:lvl1pPr>
          </a:lstStyle>
          <a:p>
            <a:pPr lvl="0"/>
            <a:r>
              <a:rPr lang="sl-SI" dirty="0" smtClean="0"/>
              <a:t>Tekst/slika</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pic>
        <p:nvPicPr>
          <p:cNvPr id="16" name="Picture 15"/>
          <p:cNvPicPr>
            <a:picLocks noChangeAspect="1"/>
          </p:cNvPicPr>
          <p:nvPr userDrawn="1"/>
        </p:nvPicPr>
        <p:blipFill>
          <a:blip r:embed="rId2" cstate="print"/>
          <a:stretch>
            <a:fillRect/>
          </a:stretch>
        </p:blipFill>
        <p:spPr>
          <a:xfrm>
            <a:off x="-400050" y="935457"/>
            <a:ext cx="5163751" cy="281250"/>
          </a:xfrm>
          <a:prstGeom prst="rect">
            <a:avLst/>
          </a:prstGeom>
        </p:spPr>
      </p:pic>
      <p:sp>
        <p:nvSpPr>
          <p:cNvPr id="18" name="Content Placeholder 9"/>
          <p:cNvSpPr>
            <a:spLocks noGrp="1"/>
          </p:cNvSpPr>
          <p:nvPr>
            <p:ph sz="quarter" idx="14" hasCustomPrompt="1"/>
          </p:nvPr>
        </p:nvSpPr>
        <p:spPr>
          <a:xfrm>
            <a:off x="457200" y="1365792"/>
            <a:ext cx="11410950" cy="1898551"/>
          </a:xfrm>
        </p:spPr>
        <p:txBody>
          <a:bodyPr/>
          <a:lstStyle>
            <a:lvl1pPr>
              <a:defRPr/>
            </a:lvl1pPr>
          </a:lstStyle>
          <a:p>
            <a:pPr lvl="0"/>
            <a:r>
              <a:rPr lang="sl-SI" dirty="0" smtClean="0"/>
              <a:t>Tekst/slika</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pic>
        <p:nvPicPr>
          <p:cNvPr id="21" name="Picture 20"/>
          <p:cNvPicPr>
            <a:picLocks noChangeAspect="1"/>
          </p:cNvPicPr>
          <p:nvPr userDrawn="1"/>
        </p:nvPicPr>
        <p:blipFill>
          <a:blip r:embed="rId2" cstate="print"/>
          <a:stretch>
            <a:fillRect/>
          </a:stretch>
        </p:blipFill>
        <p:spPr>
          <a:xfrm>
            <a:off x="1181100" y="4135178"/>
            <a:ext cx="5163751" cy="281250"/>
          </a:xfrm>
          <a:prstGeom prst="rect">
            <a:avLst/>
          </a:prstGeom>
        </p:spPr>
      </p:pic>
      <p:pic>
        <p:nvPicPr>
          <p:cNvPr id="22" name="Picture 21"/>
          <p:cNvPicPr>
            <a:picLocks noChangeAspect="1"/>
          </p:cNvPicPr>
          <p:nvPr userDrawn="1"/>
        </p:nvPicPr>
        <p:blipFill>
          <a:blip r:embed="rId2" cstate="print"/>
          <a:stretch>
            <a:fillRect/>
          </a:stretch>
        </p:blipFill>
        <p:spPr>
          <a:xfrm>
            <a:off x="1181100" y="935221"/>
            <a:ext cx="5163751" cy="281250"/>
          </a:xfrm>
          <a:prstGeom prst="rect">
            <a:avLst/>
          </a:prstGeom>
        </p:spPr>
      </p:pic>
      <p:pic>
        <p:nvPicPr>
          <p:cNvPr id="3" name="Picture 2"/>
          <p:cNvPicPr>
            <a:picLocks noChangeAspect="1"/>
          </p:cNvPicPr>
          <p:nvPr userDrawn="1"/>
        </p:nvPicPr>
        <p:blipFill>
          <a:blip r:embed="rId3" cstate="print"/>
          <a:stretch>
            <a:fillRect/>
          </a:stretch>
        </p:blipFill>
        <p:spPr>
          <a:xfrm>
            <a:off x="5304750" y="559164"/>
            <a:ext cx="630000" cy="281250"/>
          </a:xfrm>
          <a:prstGeom prst="rect">
            <a:avLst/>
          </a:prstGeom>
        </p:spPr>
      </p:pic>
      <p:pic>
        <p:nvPicPr>
          <p:cNvPr id="4" name="Picture 3"/>
          <p:cNvPicPr>
            <a:picLocks noChangeAspect="1"/>
          </p:cNvPicPr>
          <p:nvPr userDrawn="1"/>
        </p:nvPicPr>
        <p:blipFill>
          <a:blip r:embed="rId3" cstate="print"/>
          <a:stretch>
            <a:fillRect/>
          </a:stretch>
        </p:blipFill>
        <p:spPr>
          <a:xfrm>
            <a:off x="5304750" y="3749021"/>
            <a:ext cx="630000" cy="281250"/>
          </a:xfrm>
          <a:prstGeom prst="rect">
            <a:avLst/>
          </a:prstGeom>
        </p:spPr>
      </p:pic>
      <p:sp>
        <p:nvSpPr>
          <p:cNvPr id="5" name="Content Placeholder 4"/>
          <p:cNvSpPr>
            <a:spLocks noGrp="1"/>
          </p:cNvSpPr>
          <p:nvPr>
            <p:ph sz="quarter" idx="15" hasCustomPrompt="1"/>
          </p:nvPr>
        </p:nvSpPr>
        <p:spPr>
          <a:xfrm>
            <a:off x="456525" y="292047"/>
            <a:ext cx="4848225" cy="642938"/>
          </a:xfrm>
        </p:spPr>
        <p:txBody>
          <a:bodyPr>
            <a:noAutofit/>
          </a:bodyPr>
          <a:lstStyle>
            <a:lvl1pPr marL="0" indent="0">
              <a:buNone/>
              <a:defRPr sz="4400" b="1">
                <a:latin typeface="+mj-lt"/>
              </a:defRPr>
            </a:lvl1pPr>
          </a:lstStyle>
          <a:p>
            <a:pPr lvl="0"/>
            <a:r>
              <a:rPr lang="sl-SI" dirty="0" smtClean="0"/>
              <a:t>NASLOV</a:t>
            </a:r>
            <a:endParaRPr lang="en-US" dirty="0" smtClean="0"/>
          </a:p>
        </p:txBody>
      </p:sp>
      <p:sp>
        <p:nvSpPr>
          <p:cNvPr id="15" name="Content Placeholder 4"/>
          <p:cNvSpPr>
            <a:spLocks noGrp="1"/>
          </p:cNvSpPr>
          <p:nvPr>
            <p:ph sz="quarter" idx="16" hasCustomPrompt="1"/>
          </p:nvPr>
        </p:nvSpPr>
        <p:spPr>
          <a:xfrm>
            <a:off x="456524" y="3438828"/>
            <a:ext cx="4848225" cy="707049"/>
          </a:xfrm>
        </p:spPr>
        <p:txBody>
          <a:bodyPr>
            <a:noAutofit/>
          </a:bodyPr>
          <a:lstStyle>
            <a:lvl1pPr marL="0" indent="0">
              <a:buNone/>
              <a:defRPr sz="4400" b="1">
                <a:latin typeface="+mj-lt"/>
              </a:defRPr>
            </a:lvl1pPr>
          </a:lstStyle>
          <a:p>
            <a:pPr lvl="0"/>
            <a:r>
              <a:rPr lang="sl-SI" dirty="0" smtClean="0"/>
              <a:t>NASLOV</a:t>
            </a:r>
            <a:endParaRPr lang="en-US" dirty="0" smtClean="0"/>
          </a:p>
        </p:txBody>
      </p:sp>
    </p:spTree>
    <p:extLst>
      <p:ext uri="{BB962C8B-B14F-4D97-AF65-F5344CB8AC3E}">
        <p14:creationId xmlns:p14="http://schemas.microsoft.com/office/powerpoint/2010/main" val="2179456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 y="7074"/>
            <a:ext cx="10007600" cy="1325563"/>
          </a:xfrm>
        </p:spPr>
        <p:txBody>
          <a:bodyPr/>
          <a:lstStyle>
            <a:lvl1pPr>
              <a:defRPr/>
            </a:lvl1pPr>
          </a:lstStyle>
          <a:p>
            <a:r>
              <a:rPr lang="sl-SI" dirty="0" smtClean="0"/>
              <a:t>NASLOV</a:t>
            </a:r>
            <a:endParaRPr lang="sl-SI" dirty="0"/>
          </a:p>
        </p:txBody>
      </p:sp>
      <p:pic>
        <p:nvPicPr>
          <p:cNvPr id="8" name="Picture 7"/>
          <p:cNvPicPr>
            <a:picLocks noChangeAspect="1"/>
          </p:cNvPicPr>
          <p:nvPr userDrawn="1"/>
        </p:nvPicPr>
        <p:blipFill>
          <a:blip r:embed="rId2" cstate="print"/>
          <a:stretch>
            <a:fillRect/>
          </a:stretch>
        </p:blipFill>
        <p:spPr>
          <a:xfrm>
            <a:off x="-723901" y="988288"/>
            <a:ext cx="5163751" cy="281250"/>
          </a:xfrm>
          <a:prstGeom prst="rect">
            <a:avLst/>
          </a:prstGeom>
        </p:spPr>
      </p:pic>
      <p:sp>
        <p:nvSpPr>
          <p:cNvPr id="11" name="Content Placeholder 9"/>
          <p:cNvSpPr>
            <a:spLocks noGrp="1"/>
          </p:cNvSpPr>
          <p:nvPr>
            <p:ph sz="quarter" idx="11" hasCustomPrompt="1"/>
          </p:nvPr>
        </p:nvSpPr>
        <p:spPr>
          <a:xfrm>
            <a:off x="342934" y="1524458"/>
            <a:ext cx="6724616" cy="4990642"/>
          </a:xfrm>
        </p:spPr>
        <p:txBody>
          <a:bodyPr/>
          <a:lstStyle>
            <a:lvl1pPr>
              <a:defRPr/>
            </a:lvl1pPr>
          </a:lstStyle>
          <a:p>
            <a:pPr lvl="0"/>
            <a:r>
              <a:rPr lang="sl-SI" dirty="0" smtClean="0"/>
              <a:t>Tekst/slika</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7" name="Content Placeholder 9"/>
          <p:cNvSpPr>
            <a:spLocks noGrp="1"/>
          </p:cNvSpPr>
          <p:nvPr>
            <p:ph sz="quarter" idx="12" hasCustomPrompt="1"/>
          </p:nvPr>
        </p:nvSpPr>
        <p:spPr>
          <a:xfrm>
            <a:off x="7467600" y="1867359"/>
            <a:ext cx="4400550" cy="4113019"/>
          </a:xfrm>
        </p:spPr>
        <p:txBody>
          <a:bodyPr/>
          <a:lstStyle>
            <a:lvl1pPr>
              <a:defRPr/>
            </a:lvl1pPr>
          </a:lstStyle>
          <a:p>
            <a:pPr lvl="0"/>
            <a:r>
              <a:rPr lang="sl-SI" dirty="0" smtClean="0"/>
              <a:t>Tekst/slika</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pic>
        <p:nvPicPr>
          <p:cNvPr id="9" name="Picture 8"/>
          <p:cNvPicPr>
            <a:picLocks noChangeAspect="1"/>
          </p:cNvPicPr>
          <p:nvPr userDrawn="1"/>
        </p:nvPicPr>
        <p:blipFill>
          <a:blip r:embed="rId2" cstate="print"/>
          <a:stretch>
            <a:fillRect/>
          </a:stretch>
        </p:blipFill>
        <p:spPr>
          <a:xfrm>
            <a:off x="7467600" y="6233850"/>
            <a:ext cx="5163751" cy="281250"/>
          </a:xfrm>
          <a:prstGeom prst="rect">
            <a:avLst/>
          </a:prstGeom>
        </p:spPr>
      </p:pic>
      <p:pic>
        <p:nvPicPr>
          <p:cNvPr id="3" name="Picture 2"/>
          <p:cNvPicPr>
            <a:picLocks noChangeAspect="1"/>
          </p:cNvPicPr>
          <p:nvPr userDrawn="1"/>
        </p:nvPicPr>
        <p:blipFill>
          <a:blip r:embed="rId3" cstate="print"/>
          <a:stretch>
            <a:fillRect/>
          </a:stretch>
        </p:blipFill>
        <p:spPr>
          <a:xfrm>
            <a:off x="7505700" y="1490859"/>
            <a:ext cx="630000" cy="281250"/>
          </a:xfrm>
          <a:prstGeom prst="rect">
            <a:avLst/>
          </a:prstGeom>
        </p:spPr>
      </p:pic>
    </p:spTree>
    <p:extLst>
      <p:ext uri="{BB962C8B-B14F-4D97-AF65-F5344CB8AC3E}">
        <p14:creationId xmlns:p14="http://schemas.microsoft.com/office/powerpoint/2010/main" val="1586996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Notranji slide BIC v1">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543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Končni slide BIC">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64180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9" cstate="print"/>
          <a:stretch>
            <a:fillRect/>
          </a:stretch>
        </p:blipFill>
        <p:spPr>
          <a:xfrm>
            <a:off x="-299651" y="2661284"/>
            <a:ext cx="12834551" cy="4571342"/>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sl-SI"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dirty="0" smtClean="0"/>
              <a:t>First level</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DE2CEB-4629-4B7C-9EFF-C80ADCC3BB3B}" type="slidenum">
              <a:rPr lang="sl-SI" smtClean="0"/>
              <a:pPr/>
              <a:t>‹#›</a:t>
            </a:fld>
            <a:endParaRPr lang="sl-SI"/>
          </a:p>
        </p:txBody>
      </p:sp>
      <p:pic>
        <p:nvPicPr>
          <p:cNvPr id="7" name="Picture 6"/>
          <p:cNvPicPr>
            <a:picLocks noChangeAspect="1"/>
          </p:cNvPicPr>
          <p:nvPr userDrawn="1"/>
        </p:nvPicPr>
        <p:blipFill>
          <a:blip r:embed="rId10" cstate="print"/>
          <a:stretch>
            <a:fillRect/>
          </a:stretch>
        </p:blipFill>
        <p:spPr>
          <a:xfrm>
            <a:off x="10756199" y="231775"/>
            <a:ext cx="1195201" cy="1169552"/>
          </a:xfrm>
          <a:prstGeom prst="rect">
            <a:avLst/>
          </a:prstGeom>
        </p:spPr>
      </p:pic>
    </p:spTree>
    <p:extLst>
      <p:ext uri="{BB962C8B-B14F-4D97-AF65-F5344CB8AC3E}">
        <p14:creationId xmlns:p14="http://schemas.microsoft.com/office/powerpoint/2010/main" val="10661800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64142" y="258945"/>
            <a:ext cx="10138757" cy="2322415"/>
          </a:xfrm>
        </p:spPr>
        <p:txBody>
          <a:bodyPr>
            <a:normAutofit/>
          </a:bodyPr>
          <a:lstStyle/>
          <a:p>
            <a:r>
              <a:rPr lang="sl-SI" sz="4000" dirty="0" smtClean="0"/>
              <a:t>FORUM O PROSTOVOLJSTVU 2018: </a:t>
            </a:r>
            <a:br>
              <a:rPr lang="sl-SI" sz="4000" dirty="0" smtClean="0"/>
            </a:br>
            <a:r>
              <a:rPr lang="sl-SI" sz="4000" i="1" dirty="0" smtClean="0"/>
              <a:t>Solidarnost </a:t>
            </a:r>
            <a:r>
              <a:rPr lang="sl-SI" sz="4000" i="1" dirty="0"/>
              <a:t>mladih</a:t>
            </a:r>
            <a:r>
              <a:rPr lang="sl-SI" i="1" dirty="0"/>
              <a:t/>
            </a:r>
            <a:br>
              <a:rPr lang="sl-SI" i="1" dirty="0"/>
            </a:br>
            <a:endParaRPr lang="sl-SI" dirty="0"/>
          </a:p>
        </p:txBody>
      </p:sp>
      <p:sp>
        <p:nvSpPr>
          <p:cNvPr id="3" name="Označba mesta vsebine 2"/>
          <p:cNvSpPr>
            <a:spLocks noGrp="1"/>
          </p:cNvSpPr>
          <p:nvPr>
            <p:ph sz="quarter" idx="11"/>
          </p:nvPr>
        </p:nvSpPr>
        <p:spPr/>
        <p:txBody>
          <a:bodyPr>
            <a:normAutofit/>
          </a:bodyPr>
          <a:lstStyle/>
          <a:p>
            <a:pPr marL="0" indent="0" algn="ctr">
              <a:buNone/>
            </a:pPr>
            <a:endParaRPr lang="sl-SI" sz="3200" b="1" i="1" dirty="0" smtClean="0"/>
          </a:p>
          <a:p>
            <a:pPr marL="0" lvl="0" indent="0" algn="ctr">
              <a:buNone/>
            </a:pPr>
            <a:r>
              <a:rPr lang="sl-SI" sz="3000" b="1" dirty="0">
                <a:solidFill>
                  <a:srgbClr val="7030A0"/>
                </a:solidFill>
                <a:latin typeface="Verdana" pitchFamily="34" charset="0"/>
              </a:rPr>
              <a:t>Vloga šole pri spodbujanju prostovoljstva mladih – </a:t>
            </a:r>
          </a:p>
          <a:p>
            <a:pPr marL="0" lvl="0" indent="0" algn="ctr">
              <a:buNone/>
            </a:pPr>
            <a:endParaRPr lang="sl-SI" sz="3200" dirty="0" smtClean="0"/>
          </a:p>
          <a:p>
            <a:pPr marL="0" lvl="0" indent="0" algn="ctr">
              <a:buNone/>
            </a:pPr>
            <a:r>
              <a:rPr lang="sl-SI" sz="3000" b="1" dirty="0" smtClean="0"/>
              <a:t>Tanja </a:t>
            </a:r>
            <a:r>
              <a:rPr lang="sl-SI" sz="3000" b="1" dirty="0"/>
              <a:t>Kek</a:t>
            </a:r>
            <a:r>
              <a:rPr lang="sl-SI" sz="3000" b="1" dirty="0" smtClean="0"/>
              <a:t>, </a:t>
            </a:r>
            <a:r>
              <a:rPr lang="sl-SI" sz="3000" b="1" dirty="0" err="1" smtClean="0"/>
              <a:t>Selma</a:t>
            </a:r>
            <a:r>
              <a:rPr lang="sl-SI" sz="3000" b="1" dirty="0" smtClean="0"/>
              <a:t> </a:t>
            </a:r>
            <a:r>
              <a:rPr lang="sl-SI" sz="3000" b="1" dirty="0" err="1" smtClean="0"/>
              <a:t>Ćehić</a:t>
            </a:r>
            <a:r>
              <a:rPr lang="sl-SI" sz="3000" b="1" dirty="0" smtClean="0"/>
              <a:t>, Adelina </a:t>
            </a:r>
            <a:r>
              <a:rPr lang="sl-SI" sz="3000" b="1" dirty="0" err="1" smtClean="0"/>
              <a:t>Memišoska</a:t>
            </a:r>
            <a:endParaRPr lang="sl-SI" sz="3000" b="1" dirty="0">
              <a:solidFill>
                <a:srgbClr val="7030A0"/>
              </a:solidFill>
              <a:latin typeface="Verdana" pitchFamily="34" charset="0"/>
            </a:endParaRPr>
          </a:p>
          <a:p>
            <a:pPr marL="0" lvl="0" indent="0" algn="ctr">
              <a:buNone/>
            </a:pPr>
            <a:r>
              <a:rPr lang="sl-SI" sz="3000" b="1" dirty="0">
                <a:solidFill>
                  <a:srgbClr val="7030A0"/>
                </a:solidFill>
                <a:latin typeface="Verdana" pitchFamily="34" charset="0"/>
              </a:rPr>
              <a:t> </a:t>
            </a:r>
            <a:r>
              <a:rPr lang="sl-SI" sz="2500" b="1" dirty="0">
                <a:solidFill>
                  <a:srgbClr val="7030A0"/>
                </a:solidFill>
                <a:latin typeface="Verdana" pitchFamily="34" charset="0"/>
              </a:rPr>
              <a:t>Biotehniški izobraževalni center Ljubljana </a:t>
            </a:r>
            <a:endParaRPr lang="sl-SI" sz="2500" b="1" dirty="0" smtClean="0">
              <a:solidFill>
                <a:srgbClr val="7030A0"/>
              </a:solidFill>
              <a:latin typeface="Verdana" pitchFamily="34" charset="0"/>
            </a:endParaRPr>
          </a:p>
          <a:p>
            <a:pPr marL="0" lvl="0" indent="0" algn="ctr">
              <a:buNone/>
            </a:pPr>
            <a:endParaRPr lang="sl-SI" sz="2500" b="1" dirty="0">
              <a:solidFill>
                <a:srgbClr val="7030A0"/>
              </a:solidFill>
              <a:latin typeface="Verdana" pitchFamily="34" charset="0"/>
            </a:endParaRPr>
          </a:p>
          <a:p>
            <a:pPr marL="0" lvl="0" indent="0" algn="ctr">
              <a:buNone/>
            </a:pPr>
            <a:r>
              <a:rPr lang="sl-SI" sz="2500" b="1" dirty="0" smtClean="0">
                <a:solidFill>
                  <a:srgbClr val="7030A0"/>
                </a:solidFill>
                <a:latin typeface="Verdana" pitchFamily="34" charset="0"/>
              </a:rPr>
              <a:t>Ljubljana, 29.november 2018</a:t>
            </a:r>
            <a:endParaRPr lang="sl-SI" sz="2500" b="1" dirty="0">
              <a:solidFill>
                <a:srgbClr val="7030A0"/>
              </a:solidFill>
              <a:latin typeface="Verdana" pitchFamily="34" charset="0"/>
            </a:endParaRPr>
          </a:p>
          <a:p>
            <a:pPr marL="0" indent="0" algn="ctr">
              <a:buNone/>
            </a:pPr>
            <a:endParaRPr lang="sl-SI" sz="3200" b="1" i="1" dirty="0" smtClean="0"/>
          </a:p>
        </p:txBody>
      </p:sp>
      <p:sp>
        <p:nvSpPr>
          <p:cNvPr id="7" name="Pravokotnik 6"/>
          <p:cNvSpPr/>
          <p:nvPr/>
        </p:nvSpPr>
        <p:spPr>
          <a:xfrm>
            <a:off x="10629900" y="137160"/>
            <a:ext cx="1451610" cy="136017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l-SI"/>
          </a:p>
        </p:txBody>
      </p:sp>
      <p:pic>
        <p:nvPicPr>
          <p:cNvPr id="8" name="Slik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2660" y="-47914"/>
            <a:ext cx="1305850" cy="1471389"/>
          </a:xfrm>
          <a:prstGeom prst="rect">
            <a:avLst/>
          </a:prstGeom>
        </p:spPr>
      </p:pic>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1361112" y="1483559"/>
            <a:ext cx="965835" cy="30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 name="Pravokotnik 9"/>
          <p:cNvSpPr/>
          <p:nvPr/>
        </p:nvSpPr>
        <p:spPr>
          <a:xfrm>
            <a:off x="10144125" y="1667016"/>
            <a:ext cx="971550" cy="50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851073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66" y="391536"/>
            <a:ext cx="10542910" cy="2134170"/>
          </a:xfrm>
        </p:spPr>
        <p:txBody>
          <a:bodyPr>
            <a:normAutofit/>
          </a:bodyPr>
          <a:lstStyle/>
          <a:p>
            <a:pPr algn="ctr"/>
            <a:r>
              <a:rPr lang="sl-SI" sz="2200" dirty="0">
                <a:solidFill>
                  <a:srgbClr val="7030A0"/>
                </a:solidFill>
                <a:latin typeface="Verdana" pitchFamily="34" charset="0"/>
                <a:ea typeface="+mn-ea"/>
                <a:cs typeface="+mn-cs"/>
              </a:rPr>
              <a:t>Biotehniški izobraževalni center L</a:t>
            </a:r>
            <a:r>
              <a:rPr lang="sl-SI" sz="2200" dirty="0" smtClean="0">
                <a:solidFill>
                  <a:srgbClr val="7030A0"/>
                </a:solidFill>
                <a:latin typeface="Verdana" pitchFamily="34" charset="0"/>
                <a:ea typeface="+mn-ea"/>
                <a:cs typeface="+mn-cs"/>
              </a:rPr>
              <a:t>jubljana </a:t>
            </a:r>
            <a:br>
              <a:rPr lang="sl-SI" sz="2200" dirty="0" smtClean="0">
                <a:solidFill>
                  <a:srgbClr val="7030A0"/>
                </a:solidFill>
                <a:latin typeface="Verdana" pitchFamily="34" charset="0"/>
                <a:ea typeface="+mn-ea"/>
                <a:cs typeface="+mn-cs"/>
              </a:rPr>
            </a:br>
            <a:r>
              <a:rPr lang="sl-SI" sz="2200" dirty="0">
                <a:solidFill>
                  <a:srgbClr val="7030A0"/>
                </a:solidFill>
                <a:latin typeface="Verdana" pitchFamily="34" charset="0"/>
                <a:ea typeface="+mn-ea"/>
                <a:cs typeface="+mn-cs"/>
              </a:rPr>
              <a:t/>
            </a:r>
            <a:br>
              <a:rPr lang="sl-SI" sz="2200" dirty="0">
                <a:solidFill>
                  <a:srgbClr val="7030A0"/>
                </a:solidFill>
                <a:latin typeface="Verdana" pitchFamily="34" charset="0"/>
                <a:ea typeface="+mn-ea"/>
                <a:cs typeface="+mn-cs"/>
              </a:rPr>
            </a:br>
            <a:r>
              <a:rPr lang="sl-SI" sz="2200" dirty="0" smtClean="0">
                <a:solidFill>
                  <a:srgbClr val="7030A0"/>
                </a:solidFill>
                <a:latin typeface="Verdana" pitchFamily="34" charset="0"/>
                <a:ea typeface="+mn-ea"/>
                <a:cs typeface="+mn-cs"/>
              </a:rPr>
              <a:t> </a:t>
            </a:r>
            <a:br>
              <a:rPr lang="sl-SI" sz="2200" dirty="0" smtClean="0">
                <a:solidFill>
                  <a:srgbClr val="7030A0"/>
                </a:solidFill>
                <a:latin typeface="Verdana" pitchFamily="34" charset="0"/>
                <a:ea typeface="+mn-ea"/>
                <a:cs typeface="+mn-cs"/>
              </a:rPr>
            </a:br>
            <a:endParaRPr lang="sl-SI" sz="2200" dirty="0">
              <a:solidFill>
                <a:srgbClr val="7030A0"/>
              </a:solidFill>
              <a:latin typeface="Verdana" pitchFamily="34" charset="0"/>
              <a:ea typeface="+mn-ea"/>
              <a:cs typeface="+mn-cs"/>
            </a:endParaRPr>
          </a:p>
        </p:txBody>
      </p:sp>
      <p:sp>
        <p:nvSpPr>
          <p:cNvPr id="7" name="Pravokotnik 6"/>
          <p:cNvSpPr/>
          <p:nvPr/>
        </p:nvSpPr>
        <p:spPr>
          <a:xfrm>
            <a:off x="10629900" y="137160"/>
            <a:ext cx="1451610" cy="136017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Slik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2660" y="-47914"/>
            <a:ext cx="1305850" cy="1471389"/>
          </a:xfrm>
          <a:prstGeom prst="rect">
            <a:avLst/>
          </a:prstGeom>
        </p:spPr>
      </p:pic>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1361112" y="1483559"/>
            <a:ext cx="965835" cy="30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 name="Pravokotnik 9"/>
          <p:cNvSpPr/>
          <p:nvPr/>
        </p:nvSpPr>
        <p:spPr>
          <a:xfrm>
            <a:off x="10144125" y="1667016"/>
            <a:ext cx="971550" cy="50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Označba mesta vsebine 2"/>
          <p:cNvSpPr>
            <a:spLocks noGrp="1"/>
          </p:cNvSpPr>
          <p:nvPr>
            <p:ph sz="quarter" idx="11"/>
          </p:nvPr>
        </p:nvSpPr>
        <p:spPr>
          <a:xfrm>
            <a:off x="-145657" y="1497330"/>
            <a:ext cx="11048317" cy="5720766"/>
          </a:xfrm>
        </p:spPr>
        <p:txBody>
          <a:bodyPr>
            <a:normAutofit/>
          </a:bodyPr>
          <a:lstStyle/>
          <a:p>
            <a:pPr marL="215900" indent="0">
              <a:lnSpc>
                <a:spcPct val="107000"/>
              </a:lnSpc>
              <a:buNone/>
            </a:pPr>
            <a:r>
              <a:rPr lang="sl-SI" sz="1800" b="1" dirty="0" smtClean="0">
                <a:solidFill>
                  <a:srgbClr val="7030A0"/>
                </a:solidFill>
                <a:latin typeface="Verdana" pitchFamily="34" charset="0"/>
              </a:rPr>
              <a:t>Misli prostovoljcev</a:t>
            </a:r>
          </a:p>
          <a:p>
            <a:endParaRPr lang="sl-SI" sz="1600" dirty="0" smtClean="0"/>
          </a:p>
          <a:p>
            <a:r>
              <a:rPr lang="sl-SI" sz="1600" dirty="0" smtClean="0">
                <a:solidFill>
                  <a:srgbClr val="C00000"/>
                </a:solidFill>
              </a:rPr>
              <a:t>Prostovoljstvo </a:t>
            </a:r>
            <a:r>
              <a:rPr lang="sl-SI" sz="1600" dirty="0">
                <a:solidFill>
                  <a:srgbClr val="C00000"/>
                </a:solidFill>
              </a:rPr>
              <a:t>je dobro delo, ki ga opravljamo zato, da osrečujemo ljudi okoli sebe. Osrečuje tudi mene, ker z veseljem vidim nasmejane obraze starejših, to me navdaja z </a:t>
            </a:r>
            <a:r>
              <a:rPr lang="sl-SI" sz="1600" dirty="0" smtClean="0">
                <a:solidFill>
                  <a:srgbClr val="C00000"/>
                </a:solidFill>
              </a:rPr>
              <a:t>zadovoljstvom. </a:t>
            </a:r>
            <a:r>
              <a:rPr lang="sl-SI" sz="1600" dirty="0" smtClean="0"/>
              <a:t>Tjaša</a:t>
            </a:r>
          </a:p>
          <a:p>
            <a:endParaRPr lang="sl-SI" sz="1600" dirty="0"/>
          </a:p>
          <a:p>
            <a:r>
              <a:rPr lang="sl-SI" sz="1600" dirty="0">
                <a:solidFill>
                  <a:srgbClr val="7030A0"/>
                </a:solidFill>
              </a:rPr>
              <a:t>Mislim, da je prostovoljstvo nekaj lepega, neko doživetje in izkušnja pa tudi oddajanje dobre volje drugim. Nekoga osrečiti je nekaj posebnega, s tem osrečimo tudi sebe in najdemo svoj notranji mir in navdušenje. Prostovoljstvo je vedno dobrodošlo, saj povezuje in razveseljuje ljudi, tako se posameznik ne počuti </a:t>
            </a:r>
            <a:r>
              <a:rPr lang="sl-SI" sz="1600" dirty="0" smtClean="0">
                <a:solidFill>
                  <a:srgbClr val="7030A0"/>
                </a:solidFill>
              </a:rPr>
              <a:t>pozabljena. </a:t>
            </a:r>
            <a:r>
              <a:rPr lang="sl-SI" sz="1600" dirty="0" smtClean="0"/>
              <a:t>Urška</a:t>
            </a:r>
          </a:p>
          <a:p>
            <a:pPr marL="0" indent="0">
              <a:buNone/>
            </a:pPr>
            <a:endParaRPr lang="sl-SI" sz="1600" dirty="0"/>
          </a:p>
          <a:p>
            <a:r>
              <a:rPr lang="sl-SI" sz="1600" dirty="0">
                <a:solidFill>
                  <a:srgbClr val="C00000"/>
                </a:solidFill>
              </a:rPr>
              <a:t>Prostovoljstvo je neko dobro delo, ki ga človek dela s srcem in veseljem. To je doživetje, ko se nekoga osreči, posreduje novo energijo in na primer s pesmijo ali čim drugim polepša </a:t>
            </a:r>
            <a:r>
              <a:rPr lang="sl-SI" sz="1600" dirty="0" smtClean="0">
                <a:solidFill>
                  <a:srgbClr val="C00000"/>
                </a:solidFill>
              </a:rPr>
              <a:t>dan. </a:t>
            </a:r>
            <a:r>
              <a:rPr lang="sl-SI" sz="1600" dirty="0" smtClean="0"/>
              <a:t>Andreja</a:t>
            </a:r>
          </a:p>
          <a:p>
            <a:pPr marL="0" indent="0">
              <a:buNone/>
            </a:pPr>
            <a:endParaRPr lang="sl-SI" sz="1600" dirty="0"/>
          </a:p>
          <a:p>
            <a:r>
              <a:rPr lang="sl-SI" sz="1600" dirty="0">
                <a:solidFill>
                  <a:srgbClr val="7030A0"/>
                </a:solidFill>
              </a:rPr>
              <a:t>Biti prostovoljec pomeni, da si do ljudi, ki potrebujejo pomoč prijazen, jim pomagaš. Prostovoljstvo je lahko druženje med generacijami, tako starejšim ni dolgčas, je pa tudi učenje in sprejemanje novih stvari v življenju, saj so starejši ljudje modri in z izkušnjami lahko mladim pametno svetujejo. To, da pomagam, mi pomeni nekaj neprecenljivega. To je dogodivščina, ki bi jo moral vsak v življenju velikokrat doživeti, saj te pripelje do tistih spoznanj, ki jih morda v življenju še nisi odkril. </a:t>
            </a:r>
            <a:r>
              <a:rPr lang="sl-SI" sz="1600" dirty="0" smtClean="0"/>
              <a:t>Rok</a:t>
            </a:r>
            <a:endParaRPr lang="sl-SI" sz="1600" dirty="0"/>
          </a:p>
          <a:p>
            <a:pPr marL="501650" indent="-285750">
              <a:lnSpc>
                <a:spcPct val="107000"/>
              </a:lnSpc>
            </a:pPr>
            <a:endParaRPr lang="sl-SI" sz="1600" b="1" dirty="0">
              <a:solidFill>
                <a:srgbClr val="7030A0"/>
              </a:solidFill>
              <a:latin typeface="Verdana" pitchFamily="34" charset="0"/>
            </a:endParaRPr>
          </a:p>
          <a:p>
            <a:pPr marL="0" indent="0">
              <a:buNone/>
            </a:pPr>
            <a:endParaRPr lang="sl-SI" dirty="0">
              <a:ln>
                <a:solidFill>
                  <a:srgbClr val="FF0000"/>
                </a:solidFill>
              </a:ln>
              <a:solidFill>
                <a:srgbClr val="FF0000"/>
              </a:solidFill>
              <a:latin typeface="Verdana" pitchFamily="34" charset="0"/>
            </a:endParaRPr>
          </a:p>
          <a:p>
            <a:pPr marL="501650" indent="-285750">
              <a:lnSpc>
                <a:spcPct val="107000"/>
              </a:lnSpc>
              <a:spcAft>
                <a:spcPts val="0"/>
              </a:spcAft>
              <a:buFont typeface="Wingdings" pitchFamily="2" charset="2"/>
              <a:buChar char="ü"/>
            </a:pPr>
            <a:endParaRPr lang="sl-SI" dirty="0">
              <a:ln>
                <a:solidFill>
                  <a:srgbClr val="FF0000"/>
                </a:solidFill>
              </a:ln>
              <a:solidFill>
                <a:srgbClr val="FF0000"/>
              </a:solidFill>
              <a:latin typeface="Verdana" pitchFamily="34" charset="0"/>
            </a:endParaRPr>
          </a:p>
        </p:txBody>
      </p:sp>
      <p:pic>
        <p:nvPicPr>
          <p:cNvPr id="1026" name="Picture 2" descr="Prostovoljstv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41" y="137160"/>
            <a:ext cx="1190625" cy="1028701"/>
          </a:xfrm>
          <a:prstGeom prst="rect">
            <a:avLst/>
          </a:prstGeom>
          <a:noFill/>
          <a:extLst>
            <a:ext uri="{909E8E84-426E-40DD-AFC4-6F175D3DCCD1}">
              <a14:hiddenFill xmlns:a14="http://schemas.microsoft.com/office/drawing/2010/main">
                <a:solidFill>
                  <a:srgbClr val="FFFFFF"/>
                </a:solidFill>
              </a14:hiddenFill>
            </a:ext>
          </a:extLst>
        </p:spPr>
      </p:pic>
      <p:sp>
        <p:nvSpPr>
          <p:cNvPr id="11" name="Pravokotnik 10"/>
          <p:cNvSpPr/>
          <p:nvPr/>
        </p:nvSpPr>
        <p:spPr>
          <a:xfrm>
            <a:off x="1508040" y="469696"/>
            <a:ext cx="7684511" cy="953779"/>
          </a:xfrm>
          <a:prstGeom prst="rect">
            <a:avLst/>
          </a:prstGeom>
          <a:solidFill>
            <a:srgbClr val="92D050"/>
          </a:solidFill>
          <a:ln>
            <a:solidFill>
              <a:srgbClr val="8F23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l-SI" sz="2800" b="1" dirty="0" smtClean="0">
                <a:solidFill>
                  <a:srgbClr val="A1113A"/>
                </a:solidFill>
              </a:rPr>
              <a:t>Kaj mi </a:t>
            </a:r>
            <a:r>
              <a:rPr lang="sl-SI" sz="2800" b="1" smtClean="0">
                <a:solidFill>
                  <a:srgbClr val="A1113A"/>
                </a:solidFill>
              </a:rPr>
              <a:t>pomeni prostovoljstvo</a:t>
            </a:r>
            <a:r>
              <a:rPr lang="sl-SI" sz="2800" b="1" dirty="0" smtClean="0">
                <a:solidFill>
                  <a:srgbClr val="A1113A"/>
                </a:solidFill>
              </a:rPr>
              <a:t>?</a:t>
            </a:r>
            <a:endParaRPr lang="sl-SI" dirty="0"/>
          </a:p>
        </p:txBody>
      </p:sp>
    </p:spTree>
    <p:extLst>
      <p:ext uri="{BB962C8B-B14F-4D97-AF65-F5344CB8AC3E}">
        <p14:creationId xmlns:p14="http://schemas.microsoft.com/office/powerpoint/2010/main" val="3451026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1344182" y="1734706"/>
            <a:ext cx="8281169"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sl-SI" altLang="sl-SI" sz="2500" b="1" dirty="0">
                <a:solidFill>
                  <a:srgbClr val="622C80"/>
                </a:solidFill>
                <a:latin typeface="Verdana" pitchFamily="34" charset="0"/>
              </a:rPr>
              <a:t>Uspešno </a:t>
            </a:r>
            <a:r>
              <a:rPr lang="sl-SI" altLang="sl-SI" sz="2500" b="1" dirty="0" smtClean="0">
                <a:solidFill>
                  <a:srgbClr val="622C80"/>
                </a:solidFill>
                <a:latin typeface="Verdana" pitchFamily="34" charset="0"/>
              </a:rPr>
              <a:t>na poti prostovoljstva!</a:t>
            </a:r>
            <a:endParaRPr lang="sl-SI" altLang="sl-SI" sz="2500" b="1" dirty="0">
              <a:solidFill>
                <a:srgbClr val="622C80"/>
              </a:solidFill>
              <a:latin typeface="Verdana" pitchFamily="34" charset="0"/>
            </a:endParaRPr>
          </a:p>
          <a:p>
            <a:pPr eaLnBrk="1" hangingPunct="1"/>
            <a:endParaRPr lang="sl-SI" altLang="sl-SI" sz="2500" b="1" dirty="0">
              <a:solidFill>
                <a:srgbClr val="622C80"/>
              </a:solidFill>
              <a:latin typeface="Verdana" pitchFamily="34" charset="0"/>
            </a:endParaRPr>
          </a:p>
        </p:txBody>
      </p:sp>
      <p:pic>
        <p:nvPicPr>
          <p:cNvPr id="4" name="Slika 3" descr="http://1.bp.blogspot.com/-tboU13-wWK0/VCRSDp2WNnI/AAAAAAAAcIY/fcdzdC77AxE/s1600/Bravo.gif"/>
          <p:cNvPicPr/>
          <p:nvPr/>
        </p:nvPicPr>
        <p:blipFill>
          <a:blip r:embed="rId2">
            <a:extLst>
              <a:ext uri="{28A0092B-C50C-407E-A947-70E740481C1C}">
                <a14:useLocalDpi xmlns:a14="http://schemas.microsoft.com/office/drawing/2010/main" val="0"/>
              </a:ext>
            </a:extLst>
          </a:blip>
          <a:srcRect/>
          <a:stretch>
            <a:fillRect/>
          </a:stretch>
        </p:blipFill>
        <p:spPr bwMode="auto">
          <a:xfrm>
            <a:off x="4644829" y="4163757"/>
            <a:ext cx="2735108" cy="1961914"/>
          </a:xfrm>
          <a:prstGeom prst="rect">
            <a:avLst/>
          </a:prstGeom>
          <a:noFill/>
          <a:ln>
            <a:noFill/>
          </a:ln>
        </p:spPr>
      </p:pic>
    </p:spTree>
    <p:extLst>
      <p:ext uri="{BB962C8B-B14F-4D97-AF65-F5344CB8AC3E}">
        <p14:creationId xmlns:p14="http://schemas.microsoft.com/office/powerpoint/2010/main" val="2767504249"/>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47913"/>
            <a:ext cx="10542910" cy="2134170"/>
          </a:xfrm>
        </p:spPr>
        <p:txBody>
          <a:bodyPr>
            <a:normAutofit/>
          </a:bodyPr>
          <a:lstStyle/>
          <a:p>
            <a:r>
              <a:rPr lang="sl-SI" sz="2200" dirty="0">
                <a:solidFill>
                  <a:srgbClr val="7030A0"/>
                </a:solidFill>
                <a:latin typeface="Verdana" pitchFamily="34" charset="0"/>
                <a:ea typeface="+mn-ea"/>
                <a:cs typeface="+mn-cs"/>
              </a:rPr>
              <a:t>Biotehniški izobraževalni center L</a:t>
            </a:r>
            <a:r>
              <a:rPr lang="sl-SI" sz="2200" dirty="0" smtClean="0">
                <a:solidFill>
                  <a:srgbClr val="7030A0"/>
                </a:solidFill>
                <a:latin typeface="Verdana" pitchFamily="34" charset="0"/>
                <a:ea typeface="+mn-ea"/>
                <a:cs typeface="+mn-cs"/>
              </a:rPr>
              <a:t>jubljana –</a:t>
            </a:r>
            <a:br>
              <a:rPr lang="sl-SI" sz="2200" dirty="0" smtClean="0">
                <a:solidFill>
                  <a:srgbClr val="7030A0"/>
                </a:solidFill>
                <a:latin typeface="Verdana" pitchFamily="34" charset="0"/>
                <a:ea typeface="+mn-ea"/>
                <a:cs typeface="+mn-cs"/>
              </a:rPr>
            </a:br>
            <a:r>
              <a:rPr lang="sl-SI" sz="2200" dirty="0">
                <a:solidFill>
                  <a:srgbClr val="7030A0"/>
                </a:solidFill>
                <a:latin typeface="Verdana" pitchFamily="34" charset="0"/>
                <a:ea typeface="+mn-ea"/>
                <a:cs typeface="+mn-cs"/>
              </a:rPr>
              <a:t/>
            </a:r>
            <a:br>
              <a:rPr lang="sl-SI" sz="2200" dirty="0">
                <a:solidFill>
                  <a:srgbClr val="7030A0"/>
                </a:solidFill>
                <a:latin typeface="Verdana" pitchFamily="34" charset="0"/>
                <a:ea typeface="+mn-ea"/>
                <a:cs typeface="+mn-cs"/>
              </a:rPr>
            </a:br>
            <a:r>
              <a:rPr lang="sl-SI" sz="2200" dirty="0" smtClean="0">
                <a:solidFill>
                  <a:srgbClr val="7030A0"/>
                </a:solidFill>
                <a:latin typeface="Verdana" pitchFamily="34" charset="0"/>
                <a:ea typeface="+mn-ea"/>
                <a:cs typeface="+mn-cs"/>
              </a:rPr>
              <a:t> prostovoljci (dijaki ŽŠ, GVŠ, študenti VSŠ, učitelji mentorji)</a:t>
            </a:r>
            <a:br>
              <a:rPr lang="sl-SI" sz="2200" dirty="0" smtClean="0">
                <a:solidFill>
                  <a:srgbClr val="7030A0"/>
                </a:solidFill>
                <a:latin typeface="Verdana" pitchFamily="34" charset="0"/>
                <a:ea typeface="+mn-ea"/>
                <a:cs typeface="+mn-cs"/>
              </a:rPr>
            </a:br>
            <a:endParaRPr lang="sl-SI" sz="2200" dirty="0">
              <a:solidFill>
                <a:srgbClr val="7030A0"/>
              </a:solidFill>
              <a:latin typeface="Verdana" pitchFamily="34" charset="0"/>
              <a:ea typeface="+mn-ea"/>
              <a:cs typeface="+mn-cs"/>
            </a:endParaRPr>
          </a:p>
        </p:txBody>
      </p:sp>
      <p:sp>
        <p:nvSpPr>
          <p:cNvPr id="7" name="Pravokotnik 6"/>
          <p:cNvSpPr/>
          <p:nvPr/>
        </p:nvSpPr>
        <p:spPr>
          <a:xfrm>
            <a:off x="10629900" y="137160"/>
            <a:ext cx="1451610" cy="136017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Slik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2660" y="-47914"/>
            <a:ext cx="1305850" cy="1471389"/>
          </a:xfrm>
          <a:prstGeom prst="rect">
            <a:avLst/>
          </a:prstGeom>
        </p:spPr>
      </p:pic>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1361112" y="1483559"/>
            <a:ext cx="965835" cy="30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 name="Pravokotnik 9"/>
          <p:cNvSpPr/>
          <p:nvPr/>
        </p:nvSpPr>
        <p:spPr>
          <a:xfrm>
            <a:off x="10144125" y="1667016"/>
            <a:ext cx="971550" cy="50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3"/>
          <p:cNvPicPr>
            <a:picLocks noGrp="1" noChangeAspect="1" noChangeArrowheads="1"/>
          </p:cNvPicPr>
          <p:nvPr>
            <p:ph sz="quarter" idx="11"/>
          </p:nvPr>
        </p:nvPicPr>
        <p:blipFill>
          <a:blip r:embed="rId4">
            <a:extLst>
              <a:ext uri="{28A0092B-C50C-407E-A947-70E740481C1C}">
                <a14:useLocalDpi xmlns:a14="http://schemas.microsoft.com/office/drawing/2010/main" val="0"/>
              </a:ext>
            </a:extLst>
          </a:blip>
          <a:srcRect/>
          <a:stretch>
            <a:fillRect/>
          </a:stretch>
        </p:blipFill>
        <p:spPr bwMode="auto">
          <a:xfrm>
            <a:off x="7986839" y="3801186"/>
            <a:ext cx="2556071" cy="220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C:\Users\aleks\Documents\tanja\Tanja\2017_2018\prostovoljci na Bic Ljubljan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05095"/>
            <a:ext cx="6381053" cy="330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680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66" y="391536"/>
            <a:ext cx="10542910" cy="2134170"/>
          </a:xfrm>
        </p:spPr>
        <p:txBody>
          <a:bodyPr>
            <a:normAutofit/>
          </a:bodyPr>
          <a:lstStyle/>
          <a:p>
            <a:pPr algn="ctr"/>
            <a:r>
              <a:rPr lang="sl-SI" sz="2200" dirty="0">
                <a:solidFill>
                  <a:srgbClr val="7030A0"/>
                </a:solidFill>
                <a:latin typeface="Verdana" pitchFamily="34" charset="0"/>
                <a:ea typeface="+mn-ea"/>
                <a:cs typeface="+mn-cs"/>
              </a:rPr>
              <a:t>Biotehniški izobraževalni center L</a:t>
            </a:r>
            <a:r>
              <a:rPr lang="sl-SI" sz="2200" dirty="0" smtClean="0">
                <a:solidFill>
                  <a:srgbClr val="7030A0"/>
                </a:solidFill>
                <a:latin typeface="Verdana" pitchFamily="34" charset="0"/>
                <a:ea typeface="+mn-ea"/>
                <a:cs typeface="+mn-cs"/>
              </a:rPr>
              <a:t>jubljana </a:t>
            </a:r>
            <a:br>
              <a:rPr lang="sl-SI" sz="2200" dirty="0" smtClean="0">
                <a:solidFill>
                  <a:srgbClr val="7030A0"/>
                </a:solidFill>
                <a:latin typeface="Verdana" pitchFamily="34" charset="0"/>
                <a:ea typeface="+mn-ea"/>
                <a:cs typeface="+mn-cs"/>
              </a:rPr>
            </a:br>
            <a:r>
              <a:rPr lang="sl-SI" sz="2200" dirty="0">
                <a:solidFill>
                  <a:srgbClr val="7030A0"/>
                </a:solidFill>
                <a:latin typeface="Verdana" pitchFamily="34" charset="0"/>
                <a:ea typeface="+mn-ea"/>
                <a:cs typeface="+mn-cs"/>
              </a:rPr>
              <a:t/>
            </a:r>
            <a:br>
              <a:rPr lang="sl-SI" sz="2200" dirty="0">
                <a:solidFill>
                  <a:srgbClr val="7030A0"/>
                </a:solidFill>
                <a:latin typeface="Verdana" pitchFamily="34" charset="0"/>
                <a:ea typeface="+mn-ea"/>
                <a:cs typeface="+mn-cs"/>
              </a:rPr>
            </a:br>
            <a:r>
              <a:rPr lang="sl-SI" sz="2200" dirty="0" smtClean="0">
                <a:solidFill>
                  <a:srgbClr val="7030A0"/>
                </a:solidFill>
                <a:latin typeface="Verdana" pitchFamily="34" charset="0"/>
                <a:ea typeface="+mn-ea"/>
                <a:cs typeface="+mn-cs"/>
              </a:rPr>
              <a:t> </a:t>
            </a:r>
            <a:br>
              <a:rPr lang="sl-SI" sz="2200" dirty="0" smtClean="0">
                <a:solidFill>
                  <a:srgbClr val="7030A0"/>
                </a:solidFill>
                <a:latin typeface="Verdana" pitchFamily="34" charset="0"/>
                <a:ea typeface="+mn-ea"/>
                <a:cs typeface="+mn-cs"/>
              </a:rPr>
            </a:br>
            <a:endParaRPr lang="sl-SI" sz="2200" dirty="0">
              <a:solidFill>
                <a:srgbClr val="7030A0"/>
              </a:solidFill>
              <a:latin typeface="Verdana" pitchFamily="34" charset="0"/>
              <a:ea typeface="+mn-ea"/>
              <a:cs typeface="+mn-cs"/>
            </a:endParaRPr>
          </a:p>
        </p:txBody>
      </p:sp>
      <p:sp>
        <p:nvSpPr>
          <p:cNvPr id="7" name="Pravokotnik 6"/>
          <p:cNvSpPr/>
          <p:nvPr/>
        </p:nvSpPr>
        <p:spPr>
          <a:xfrm>
            <a:off x="10629900" y="137160"/>
            <a:ext cx="1451610" cy="136017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Slik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2660" y="-47914"/>
            <a:ext cx="1305850" cy="1471389"/>
          </a:xfrm>
          <a:prstGeom prst="rect">
            <a:avLst/>
          </a:prstGeom>
        </p:spPr>
      </p:pic>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1361112" y="1483559"/>
            <a:ext cx="965835" cy="30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 name="Pravokotnik 9"/>
          <p:cNvSpPr/>
          <p:nvPr/>
        </p:nvSpPr>
        <p:spPr>
          <a:xfrm>
            <a:off x="10144125" y="1667016"/>
            <a:ext cx="971550" cy="50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Označba mesta vsebine 2"/>
          <p:cNvSpPr>
            <a:spLocks noGrp="1"/>
          </p:cNvSpPr>
          <p:nvPr>
            <p:ph sz="quarter" idx="11"/>
          </p:nvPr>
        </p:nvSpPr>
        <p:spPr>
          <a:xfrm>
            <a:off x="1" y="2338711"/>
            <a:ext cx="10902660" cy="4309740"/>
          </a:xfrm>
        </p:spPr>
        <p:txBody>
          <a:bodyPr>
            <a:normAutofit/>
          </a:bodyPr>
          <a:lstStyle/>
          <a:p>
            <a:pPr marL="0" indent="0">
              <a:buNone/>
            </a:pPr>
            <a:endParaRPr lang="sl-SI" dirty="0">
              <a:solidFill>
                <a:srgbClr val="7030A0"/>
              </a:solidFill>
              <a:latin typeface="Verdana" pitchFamily="34" charset="0"/>
            </a:endParaRPr>
          </a:p>
          <a:p>
            <a:pPr marL="501650" indent="-285750">
              <a:lnSpc>
                <a:spcPct val="107000"/>
              </a:lnSpc>
              <a:spcAft>
                <a:spcPts val="0"/>
              </a:spcAft>
              <a:buFont typeface="Wingdings" pitchFamily="2" charset="2"/>
              <a:buChar char="ü"/>
            </a:pPr>
            <a:r>
              <a:rPr lang="sl-SI" sz="2500" dirty="0" smtClean="0">
                <a:ln>
                  <a:solidFill>
                    <a:srgbClr val="FF0000"/>
                  </a:solidFill>
                </a:ln>
                <a:solidFill>
                  <a:srgbClr val="FF0000"/>
                </a:solidFill>
                <a:latin typeface="Verdana" pitchFamily="34" charset="0"/>
              </a:rPr>
              <a:t>Dijaki Živilske šole</a:t>
            </a:r>
            <a:endParaRPr lang="sl-SI" sz="2500" dirty="0">
              <a:ln>
                <a:solidFill>
                  <a:srgbClr val="FF0000"/>
                </a:solidFill>
              </a:ln>
              <a:solidFill>
                <a:srgbClr val="FF0000"/>
              </a:solidFill>
              <a:latin typeface="Verdana" pitchFamily="34" charset="0"/>
            </a:endParaRPr>
          </a:p>
          <a:p>
            <a:pPr marL="501650" indent="-285750">
              <a:lnSpc>
                <a:spcPct val="107000"/>
              </a:lnSpc>
              <a:spcAft>
                <a:spcPts val="0"/>
              </a:spcAft>
              <a:buFont typeface="Wingdings" pitchFamily="2" charset="2"/>
              <a:buChar char="ü"/>
            </a:pPr>
            <a:r>
              <a:rPr lang="sl-SI" sz="2500" dirty="0" smtClean="0">
                <a:ln>
                  <a:solidFill>
                    <a:srgbClr val="FF0000"/>
                  </a:solidFill>
                </a:ln>
                <a:solidFill>
                  <a:srgbClr val="FF0000"/>
                </a:solidFill>
                <a:latin typeface="Verdana" pitchFamily="34" charset="0"/>
              </a:rPr>
              <a:t>Dijaki Gimnazije in veterinarske šole</a:t>
            </a:r>
          </a:p>
          <a:p>
            <a:pPr marL="501650" indent="-285750">
              <a:lnSpc>
                <a:spcPct val="107000"/>
              </a:lnSpc>
              <a:spcAft>
                <a:spcPts val="0"/>
              </a:spcAft>
              <a:buFont typeface="Wingdings" pitchFamily="2" charset="2"/>
              <a:buChar char="ü"/>
            </a:pPr>
            <a:r>
              <a:rPr lang="sl-SI" sz="2500" dirty="0" smtClean="0">
                <a:ln>
                  <a:solidFill>
                    <a:srgbClr val="FF0000"/>
                  </a:solidFill>
                </a:ln>
                <a:solidFill>
                  <a:srgbClr val="FF0000"/>
                </a:solidFill>
                <a:latin typeface="Verdana" pitchFamily="34" charset="0"/>
              </a:rPr>
              <a:t>Študenti Višje strokovne šole</a:t>
            </a:r>
          </a:p>
          <a:p>
            <a:pPr marL="501650" indent="-285750">
              <a:lnSpc>
                <a:spcPct val="107000"/>
              </a:lnSpc>
              <a:spcAft>
                <a:spcPts val="0"/>
              </a:spcAft>
              <a:buFont typeface="Wingdings" pitchFamily="2" charset="2"/>
              <a:buChar char="ü"/>
            </a:pPr>
            <a:r>
              <a:rPr lang="sl-SI" sz="2500" dirty="0" smtClean="0">
                <a:ln>
                  <a:solidFill>
                    <a:srgbClr val="FF0000"/>
                  </a:solidFill>
                </a:ln>
                <a:solidFill>
                  <a:srgbClr val="FF0000"/>
                </a:solidFill>
                <a:latin typeface="Verdana" pitchFamily="34" charset="0"/>
              </a:rPr>
              <a:t>Učitelji mentorji</a:t>
            </a:r>
          </a:p>
          <a:p>
            <a:pPr marL="501650" indent="-285750">
              <a:lnSpc>
                <a:spcPct val="107000"/>
              </a:lnSpc>
              <a:spcAft>
                <a:spcPts val="0"/>
              </a:spcAft>
              <a:buFont typeface="Wingdings" pitchFamily="2" charset="2"/>
              <a:buChar char="ü"/>
            </a:pPr>
            <a:endParaRPr lang="sl-SI" sz="2500" dirty="0">
              <a:ln>
                <a:solidFill>
                  <a:srgbClr val="FF0000"/>
                </a:solidFill>
              </a:ln>
              <a:solidFill>
                <a:srgbClr val="FF0000"/>
              </a:solidFill>
              <a:latin typeface="Verdana" pitchFamily="34" charset="0"/>
            </a:endParaRPr>
          </a:p>
          <a:p>
            <a:pPr marL="215900" indent="0">
              <a:lnSpc>
                <a:spcPct val="107000"/>
              </a:lnSpc>
              <a:buNone/>
            </a:pPr>
            <a:r>
              <a:rPr lang="sl-SI" sz="1600" b="1" dirty="0" smtClean="0">
                <a:solidFill>
                  <a:srgbClr val="7030A0"/>
                </a:solidFill>
                <a:latin typeface="Verdana" pitchFamily="34" charset="0"/>
              </a:rPr>
              <a:t>Skupina za razvoj prostovoljstva:  </a:t>
            </a:r>
            <a:r>
              <a:rPr lang="sl-SI" sz="1600" b="1" dirty="0" smtClean="0">
                <a:solidFill>
                  <a:schemeClr val="accent5">
                    <a:lumMod val="75000"/>
                  </a:schemeClr>
                </a:solidFill>
                <a:latin typeface="Verdana" pitchFamily="34" charset="0"/>
              </a:rPr>
              <a:t>Krepitev </a:t>
            </a:r>
            <a:r>
              <a:rPr lang="sl-SI" sz="1600" b="1" dirty="0">
                <a:solidFill>
                  <a:schemeClr val="accent5">
                    <a:lumMod val="75000"/>
                  </a:schemeClr>
                </a:solidFill>
                <a:latin typeface="Verdana" pitchFamily="34" charset="0"/>
              </a:rPr>
              <a:t>skupnega </a:t>
            </a:r>
            <a:r>
              <a:rPr lang="sl-SI" sz="1600" b="1" dirty="0" smtClean="0">
                <a:solidFill>
                  <a:schemeClr val="accent5">
                    <a:lumMod val="75000"/>
                  </a:schemeClr>
                </a:solidFill>
                <a:latin typeface="Verdana" pitchFamily="34" charset="0"/>
              </a:rPr>
              <a:t>sodelovanja, </a:t>
            </a:r>
            <a:r>
              <a:rPr lang="sl-SI" sz="1600" b="1" dirty="0">
                <a:solidFill>
                  <a:schemeClr val="accent5">
                    <a:lumMod val="75000"/>
                  </a:schemeClr>
                </a:solidFill>
                <a:latin typeface="Verdana" pitchFamily="34" charset="0"/>
              </a:rPr>
              <a:t>p</a:t>
            </a:r>
            <a:r>
              <a:rPr lang="sl-SI" sz="1600" b="1" dirty="0" smtClean="0">
                <a:solidFill>
                  <a:schemeClr val="accent5">
                    <a:lumMod val="75000"/>
                  </a:schemeClr>
                </a:solidFill>
                <a:latin typeface="Verdana" pitchFamily="34" charset="0"/>
              </a:rPr>
              <a:t>odpora </a:t>
            </a:r>
            <a:r>
              <a:rPr lang="sl-SI" sz="1600" b="1" dirty="0">
                <a:solidFill>
                  <a:schemeClr val="accent5">
                    <a:lumMod val="75000"/>
                  </a:schemeClr>
                </a:solidFill>
                <a:latin typeface="Verdana" pitchFamily="34" charset="0"/>
              </a:rPr>
              <a:t>pri izvajanju aktivnosti</a:t>
            </a:r>
          </a:p>
          <a:p>
            <a:pPr marL="215900" indent="0">
              <a:lnSpc>
                <a:spcPct val="107000"/>
              </a:lnSpc>
              <a:spcAft>
                <a:spcPts val="0"/>
              </a:spcAft>
              <a:buNone/>
            </a:pPr>
            <a:endParaRPr lang="sl-SI" sz="1600" b="1" dirty="0">
              <a:solidFill>
                <a:schemeClr val="accent5">
                  <a:lumMod val="75000"/>
                </a:schemeClr>
              </a:solidFill>
              <a:latin typeface="Verdana" pitchFamily="34" charset="0"/>
            </a:endParaRPr>
          </a:p>
          <a:p>
            <a:pPr marL="0" indent="0">
              <a:buNone/>
            </a:pPr>
            <a:endParaRPr lang="sl-SI" dirty="0">
              <a:ln>
                <a:solidFill>
                  <a:srgbClr val="FF0000"/>
                </a:solidFill>
              </a:ln>
              <a:solidFill>
                <a:schemeClr val="accent5">
                  <a:lumMod val="75000"/>
                </a:schemeClr>
              </a:solidFill>
              <a:latin typeface="Verdana" pitchFamily="34" charset="0"/>
            </a:endParaRPr>
          </a:p>
          <a:p>
            <a:pPr marL="501650" indent="-285750">
              <a:lnSpc>
                <a:spcPct val="107000"/>
              </a:lnSpc>
              <a:spcAft>
                <a:spcPts val="0"/>
              </a:spcAft>
              <a:buFont typeface="Wingdings" pitchFamily="2" charset="2"/>
              <a:buChar char="ü"/>
            </a:pPr>
            <a:endParaRPr lang="sl-SI" dirty="0">
              <a:ln>
                <a:solidFill>
                  <a:srgbClr val="FF0000"/>
                </a:solidFill>
              </a:ln>
              <a:solidFill>
                <a:srgbClr val="FF0000"/>
              </a:solidFill>
              <a:latin typeface="Verdana" pitchFamily="34" charset="0"/>
            </a:endParaRPr>
          </a:p>
        </p:txBody>
      </p:sp>
      <p:pic>
        <p:nvPicPr>
          <p:cNvPr id="1026" name="Picture 2" descr="Prostovoljstv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41" y="137160"/>
            <a:ext cx="1190625" cy="1028701"/>
          </a:xfrm>
          <a:prstGeom prst="rect">
            <a:avLst/>
          </a:prstGeom>
          <a:noFill/>
          <a:extLst>
            <a:ext uri="{909E8E84-426E-40DD-AFC4-6F175D3DCCD1}">
              <a14:hiddenFill xmlns:a14="http://schemas.microsoft.com/office/drawing/2010/main">
                <a:solidFill>
                  <a:srgbClr val="FFFFFF"/>
                </a:solidFill>
              </a14:hiddenFill>
            </a:ext>
          </a:extLst>
        </p:spPr>
      </p:pic>
      <p:sp>
        <p:nvSpPr>
          <p:cNvPr id="11" name="Pravokotnik 10"/>
          <p:cNvSpPr/>
          <p:nvPr/>
        </p:nvSpPr>
        <p:spPr>
          <a:xfrm>
            <a:off x="1508040" y="469696"/>
            <a:ext cx="7684511" cy="953779"/>
          </a:xfrm>
          <a:prstGeom prst="rect">
            <a:avLst/>
          </a:prstGeom>
          <a:solidFill>
            <a:srgbClr val="92D050"/>
          </a:solidFill>
          <a:ln>
            <a:solidFill>
              <a:srgbClr val="8F23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l-SI" sz="2800" b="1" dirty="0" smtClean="0">
                <a:solidFill>
                  <a:srgbClr val="A1113A"/>
                </a:solidFill>
              </a:rPr>
              <a:t>Prostovoljci BIC Ljubljana:</a:t>
            </a:r>
            <a:endParaRPr lang="sl-SI" sz="2800" b="1" dirty="0">
              <a:solidFill>
                <a:srgbClr val="A1113A"/>
              </a:solidFill>
            </a:endParaRPr>
          </a:p>
          <a:p>
            <a:pPr algn="ctr"/>
            <a:endParaRPr lang="sl-SI" dirty="0"/>
          </a:p>
        </p:txBody>
      </p:sp>
    </p:spTree>
    <p:extLst>
      <p:ext uri="{BB962C8B-B14F-4D97-AF65-F5344CB8AC3E}">
        <p14:creationId xmlns:p14="http://schemas.microsoft.com/office/powerpoint/2010/main" val="13709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2423593" y="1916833"/>
            <a:ext cx="6696745" cy="6186309"/>
          </a:xfrm>
          <a:prstGeom prst="rect">
            <a:avLst/>
          </a:prstGeom>
          <a:noFill/>
          <a:ln w="9525">
            <a:noFill/>
            <a:miter lim="800000"/>
            <a:headEnd/>
            <a:tailEnd/>
          </a:ln>
        </p:spPr>
        <p:txBody>
          <a:bodyPr wrap="square">
            <a:spAutoFit/>
          </a:bodyPr>
          <a:lstStyle/>
          <a:p>
            <a:endParaRPr lang="sl-SI" sz="1600" b="1" dirty="0">
              <a:solidFill>
                <a:srgbClr val="7030A0"/>
              </a:solidFill>
              <a:latin typeface="Verdana" pitchFamily="34" charset="0"/>
            </a:endParaRPr>
          </a:p>
          <a:p>
            <a:pPr marL="342900" indent="-342900">
              <a:buFont typeface="Wingdings" panose="05000000000000000000" pitchFamily="2" charset="2"/>
              <a:buChar char="Ø"/>
            </a:pPr>
            <a:r>
              <a:rPr lang="sl-SI" sz="1600" b="1" dirty="0">
                <a:solidFill>
                  <a:srgbClr val="7030A0"/>
                </a:solidFill>
                <a:latin typeface="Verdana" pitchFamily="34" charset="0"/>
              </a:rPr>
              <a:t>Medgeneracijsko povezovanje</a:t>
            </a:r>
          </a:p>
          <a:p>
            <a:pPr marL="342900" indent="-342900">
              <a:buFont typeface="Wingdings" panose="05000000000000000000" pitchFamily="2" charset="2"/>
              <a:buChar char="Ø"/>
            </a:pPr>
            <a:endParaRPr lang="sl-SI" sz="1600" b="1" dirty="0" smtClean="0">
              <a:solidFill>
                <a:srgbClr val="7030A0"/>
              </a:solidFill>
              <a:latin typeface="Verdana" pitchFamily="34" charset="0"/>
            </a:endParaRPr>
          </a:p>
          <a:p>
            <a:pPr marL="342900" indent="-342900">
              <a:buFont typeface="Wingdings" panose="05000000000000000000" pitchFamily="2" charset="2"/>
              <a:buChar char="Ø"/>
            </a:pPr>
            <a:endParaRPr lang="sl-SI" sz="1600" b="1" dirty="0">
              <a:solidFill>
                <a:srgbClr val="7030A0"/>
              </a:solidFill>
              <a:latin typeface="Verdana" pitchFamily="34" charset="0"/>
            </a:endParaRPr>
          </a:p>
          <a:p>
            <a:pPr marL="342900" indent="-342900">
              <a:buFont typeface="Wingdings" panose="05000000000000000000" pitchFamily="2" charset="2"/>
              <a:buChar char="Ø"/>
            </a:pPr>
            <a:r>
              <a:rPr lang="sl-SI" sz="1600" b="1" dirty="0" err="1">
                <a:solidFill>
                  <a:schemeClr val="tx1">
                    <a:lumMod val="85000"/>
                    <a:lumOff val="15000"/>
                  </a:schemeClr>
                </a:solidFill>
                <a:latin typeface="Verdana" pitchFamily="34" charset="0"/>
              </a:rPr>
              <a:t>Medvrstniška</a:t>
            </a:r>
            <a:r>
              <a:rPr lang="sl-SI" sz="1600" b="1" dirty="0">
                <a:solidFill>
                  <a:schemeClr val="tx1">
                    <a:lumMod val="85000"/>
                    <a:lumOff val="15000"/>
                  </a:schemeClr>
                </a:solidFill>
                <a:latin typeface="Verdana" pitchFamily="34" charset="0"/>
              </a:rPr>
              <a:t> </a:t>
            </a:r>
            <a:r>
              <a:rPr lang="sl-SI" sz="1600" b="1" dirty="0" err="1">
                <a:solidFill>
                  <a:schemeClr val="tx1">
                    <a:lumMod val="85000"/>
                    <a:lumOff val="15000"/>
                  </a:schemeClr>
                </a:solidFill>
                <a:latin typeface="Verdana" pitchFamily="34" charset="0"/>
              </a:rPr>
              <a:t>pomoč,Tutorstvo</a:t>
            </a:r>
            <a:endParaRPr lang="sl-SI" sz="1600" b="1" dirty="0">
              <a:solidFill>
                <a:schemeClr val="tx1">
                  <a:lumMod val="85000"/>
                  <a:lumOff val="15000"/>
                </a:schemeClr>
              </a:solidFill>
              <a:latin typeface="Verdana" pitchFamily="34" charset="0"/>
            </a:endParaRPr>
          </a:p>
          <a:p>
            <a:endParaRPr lang="sl-SI" sz="1600" b="1" dirty="0" smtClean="0">
              <a:solidFill>
                <a:srgbClr val="7030A0"/>
              </a:solidFill>
              <a:latin typeface="Verdana" pitchFamily="34" charset="0"/>
            </a:endParaRPr>
          </a:p>
          <a:p>
            <a:endParaRPr lang="sl-SI" sz="1600" b="1" dirty="0">
              <a:solidFill>
                <a:srgbClr val="7030A0"/>
              </a:solidFill>
              <a:latin typeface="Verdana" pitchFamily="34" charset="0"/>
            </a:endParaRPr>
          </a:p>
          <a:p>
            <a:pPr marL="342900" indent="-342900">
              <a:buFont typeface="Wingdings" panose="05000000000000000000" pitchFamily="2" charset="2"/>
              <a:buChar char="Ø"/>
            </a:pPr>
            <a:r>
              <a:rPr lang="sl-SI" sz="1600" b="1" dirty="0">
                <a:solidFill>
                  <a:srgbClr val="7030A0"/>
                </a:solidFill>
                <a:latin typeface="Verdana" pitchFamily="34" charset="0"/>
              </a:rPr>
              <a:t>Študentska </a:t>
            </a:r>
            <a:r>
              <a:rPr lang="sl-SI" sz="1600" b="1" dirty="0" err="1">
                <a:solidFill>
                  <a:srgbClr val="7030A0"/>
                </a:solidFill>
                <a:latin typeface="Verdana" pitchFamily="34" charset="0"/>
              </a:rPr>
              <a:t>samopomočna</a:t>
            </a:r>
            <a:r>
              <a:rPr lang="sl-SI" sz="1600" b="1" dirty="0">
                <a:solidFill>
                  <a:srgbClr val="7030A0"/>
                </a:solidFill>
                <a:latin typeface="Verdana" pitchFamily="34" charset="0"/>
              </a:rPr>
              <a:t> skupina (študentska učna pomoč in pomoč študentom s posebnimi potrebami</a:t>
            </a:r>
            <a:r>
              <a:rPr lang="sl-SI" sz="1600" b="1" dirty="0" smtClean="0">
                <a:solidFill>
                  <a:srgbClr val="7030A0"/>
                </a:solidFill>
                <a:latin typeface="Verdana" pitchFamily="34" charset="0"/>
              </a:rPr>
              <a:t>)</a:t>
            </a:r>
            <a:endParaRPr lang="sl-SI" sz="1600" dirty="0">
              <a:solidFill>
                <a:srgbClr val="7030A0"/>
              </a:solidFill>
              <a:latin typeface="Verdana" pitchFamily="34" charset="0"/>
            </a:endParaRPr>
          </a:p>
          <a:p>
            <a:pPr marL="342900" indent="-342900">
              <a:buFont typeface="Wingdings" panose="05000000000000000000" pitchFamily="2" charset="2"/>
              <a:buChar char="Ø"/>
            </a:pPr>
            <a:endParaRPr lang="sl-SI" sz="1600" dirty="0" smtClean="0">
              <a:solidFill>
                <a:srgbClr val="7030A0"/>
              </a:solidFill>
              <a:latin typeface="Verdana" pitchFamily="34" charset="0"/>
            </a:endParaRPr>
          </a:p>
          <a:p>
            <a:pPr marL="342900" indent="-342900">
              <a:buFont typeface="Wingdings" panose="05000000000000000000" pitchFamily="2" charset="2"/>
              <a:buChar char="Ø"/>
            </a:pPr>
            <a:endParaRPr lang="sl-SI" sz="1600" dirty="0">
              <a:solidFill>
                <a:srgbClr val="7030A0"/>
              </a:solidFill>
              <a:latin typeface="Verdana" pitchFamily="34" charset="0"/>
            </a:endParaRPr>
          </a:p>
          <a:p>
            <a:pPr marL="342900" indent="-342900">
              <a:buFont typeface="Wingdings" panose="05000000000000000000" pitchFamily="2" charset="2"/>
              <a:buChar char="Ø"/>
            </a:pPr>
            <a:r>
              <a:rPr lang="sl-SI" sz="1600" b="1" dirty="0">
                <a:solidFill>
                  <a:schemeClr val="tx1">
                    <a:lumMod val="85000"/>
                    <a:lumOff val="15000"/>
                  </a:schemeClr>
                </a:solidFill>
                <a:latin typeface="Verdana" pitchFamily="34" charset="0"/>
              </a:rPr>
              <a:t>Prostovoljske akcije (znotraj enot in v širšem okolju</a:t>
            </a:r>
            <a:r>
              <a:rPr lang="sl-SI" sz="1600" b="1" dirty="0" smtClean="0">
                <a:solidFill>
                  <a:schemeClr val="tx1">
                    <a:lumMod val="85000"/>
                    <a:lumOff val="15000"/>
                  </a:schemeClr>
                </a:solidFill>
                <a:latin typeface="Verdana" pitchFamily="34" charset="0"/>
              </a:rPr>
              <a:t>)</a:t>
            </a:r>
            <a:endParaRPr lang="sl-SI" sz="1600" b="1" dirty="0">
              <a:solidFill>
                <a:srgbClr val="7030A0"/>
              </a:solidFill>
              <a:latin typeface="Verdana" pitchFamily="34" charset="0"/>
            </a:endParaRPr>
          </a:p>
          <a:p>
            <a:endParaRPr lang="sl-SI" sz="1600" b="1" dirty="0" smtClean="0">
              <a:solidFill>
                <a:srgbClr val="7030A0"/>
              </a:solidFill>
              <a:latin typeface="Verdana" pitchFamily="34" charset="0"/>
            </a:endParaRPr>
          </a:p>
          <a:p>
            <a:endParaRPr lang="sl-SI" sz="1600" b="1" dirty="0">
              <a:solidFill>
                <a:srgbClr val="7030A0"/>
              </a:solidFill>
              <a:latin typeface="Verdana" pitchFamily="34" charset="0"/>
            </a:endParaRPr>
          </a:p>
          <a:p>
            <a:pPr marL="342900" indent="-342900">
              <a:buFont typeface="Wingdings" panose="05000000000000000000" pitchFamily="2" charset="2"/>
              <a:buChar char="Ø"/>
            </a:pPr>
            <a:r>
              <a:rPr lang="sl-SI" sz="1600" b="1" dirty="0">
                <a:solidFill>
                  <a:srgbClr val="7030A0"/>
                </a:solidFill>
                <a:latin typeface="Verdana" pitchFamily="34" charset="0"/>
              </a:rPr>
              <a:t>Promocijske aktivnosti po šolah, na </a:t>
            </a:r>
            <a:r>
              <a:rPr lang="sl-SI" sz="1600" b="1" dirty="0" err="1">
                <a:solidFill>
                  <a:srgbClr val="7030A0"/>
                </a:solidFill>
                <a:latin typeface="Verdana" pitchFamily="34" charset="0"/>
              </a:rPr>
              <a:t>izvenšolskih</a:t>
            </a:r>
            <a:r>
              <a:rPr lang="sl-SI" sz="1600" b="1" dirty="0">
                <a:solidFill>
                  <a:srgbClr val="7030A0"/>
                </a:solidFill>
                <a:latin typeface="Verdana" pitchFamily="34" charset="0"/>
              </a:rPr>
              <a:t> </a:t>
            </a:r>
            <a:r>
              <a:rPr lang="sl-SI" sz="1600" b="1" dirty="0" smtClean="0">
                <a:solidFill>
                  <a:srgbClr val="7030A0"/>
                </a:solidFill>
                <a:latin typeface="Verdana" pitchFamily="34" charset="0"/>
              </a:rPr>
              <a:t>dogodkih</a:t>
            </a:r>
          </a:p>
          <a:p>
            <a:endParaRPr lang="sl-SI" sz="1600" b="1" dirty="0" smtClean="0">
              <a:solidFill>
                <a:srgbClr val="7030A0"/>
              </a:solidFill>
              <a:latin typeface="Verdana" pitchFamily="34" charset="0"/>
            </a:endParaRPr>
          </a:p>
          <a:p>
            <a:endParaRPr lang="sl-SI" sz="1600" b="1" dirty="0">
              <a:solidFill>
                <a:srgbClr val="7030A0"/>
              </a:solidFill>
              <a:latin typeface="Verdana" pitchFamily="34" charset="0"/>
            </a:endParaRPr>
          </a:p>
          <a:p>
            <a:pPr marL="342900" indent="-342900">
              <a:buFont typeface="Wingdings" panose="05000000000000000000" pitchFamily="2" charset="2"/>
              <a:buChar char="Ø"/>
            </a:pPr>
            <a:r>
              <a:rPr lang="sl-SI" sz="1600" b="1" dirty="0">
                <a:solidFill>
                  <a:schemeClr val="tx1">
                    <a:lumMod val="85000"/>
                    <a:lumOff val="15000"/>
                  </a:schemeClr>
                </a:solidFill>
                <a:latin typeface="Verdana" pitchFamily="34" charset="0"/>
              </a:rPr>
              <a:t>Nove aktivnosti</a:t>
            </a:r>
          </a:p>
          <a:p>
            <a:pPr marL="342900" indent="-342900">
              <a:buFont typeface="Wingdings" panose="05000000000000000000" pitchFamily="2" charset="2"/>
              <a:buChar char="Ø"/>
            </a:pPr>
            <a:endParaRPr lang="sl-SI" sz="1600" b="1" dirty="0">
              <a:solidFill>
                <a:schemeClr val="tx1">
                  <a:lumMod val="85000"/>
                  <a:lumOff val="15000"/>
                </a:schemeClr>
              </a:solidFill>
              <a:latin typeface="Verdana" pitchFamily="34" charset="0"/>
            </a:endParaRPr>
          </a:p>
          <a:p>
            <a:pPr marL="342900" indent="-342900">
              <a:buFont typeface="Wingdings" panose="05000000000000000000" pitchFamily="2" charset="2"/>
              <a:buChar char="Ø"/>
            </a:pPr>
            <a:endParaRPr lang="sl-SI" sz="1600" dirty="0">
              <a:solidFill>
                <a:srgbClr val="7030A0"/>
              </a:solidFill>
              <a:latin typeface="Verdana" pitchFamily="34" charset="0"/>
            </a:endParaRPr>
          </a:p>
          <a:p>
            <a:endParaRPr lang="sl-SI" sz="1600" dirty="0">
              <a:solidFill>
                <a:srgbClr val="7030A0"/>
              </a:solidFill>
              <a:latin typeface="Verdana" pitchFamily="34" charset="0"/>
            </a:endParaRPr>
          </a:p>
          <a:p>
            <a:endParaRPr lang="sl-SI" sz="2200" dirty="0">
              <a:solidFill>
                <a:srgbClr val="7030A0"/>
              </a:solidFill>
              <a:latin typeface="Verdana" pitchFamily="34" charset="0"/>
            </a:endParaRPr>
          </a:p>
          <a:p>
            <a:endParaRPr lang="sl-SI" sz="2200" dirty="0">
              <a:solidFill>
                <a:srgbClr val="7030A0"/>
              </a:solidFill>
              <a:latin typeface="Verdana" pitchFamily="34" charset="0"/>
            </a:endParaRPr>
          </a:p>
        </p:txBody>
      </p:sp>
      <p:sp>
        <p:nvSpPr>
          <p:cNvPr id="3" name="PoljeZBesedilom 2"/>
          <p:cNvSpPr txBox="1"/>
          <p:nvPr/>
        </p:nvSpPr>
        <p:spPr>
          <a:xfrm>
            <a:off x="2031698" y="639941"/>
            <a:ext cx="6296550" cy="677108"/>
          </a:xfrm>
          <a:prstGeom prst="rect">
            <a:avLst/>
          </a:prstGeom>
          <a:noFill/>
        </p:spPr>
        <p:txBody>
          <a:bodyPr wrap="square" rtlCol="0">
            <a:spAutoFit/>
          </a:bodyPr>
          <a:lstStyle/>
          <a:p>
            <a:r>
              <a:rPr lang="sl-SI" sz="2000" b="1" dirty="0">
                <a:solidFill>
                  <a:srgbClr val="0070C0"/>
                </a:solidFill>
                <a:latin typeface="Verdana" pitchFamily="34" charset="0"/>
              </a:rPr>
              <a:t>Področja prostovoljstva na BIC Ljubljana</a:t>
            </a:r>
          </a:p>
          <a:p>
            <a:r>
              <a:rPr lang="sl-SI" b="1" dirty="0">
                <a:solidFill>
                  <a:srgbClr val="7030A0"/>
                </a:solidFill>
                <a:latin typeface="Verdana" pitchFamily="34" charset="0"/>
              </a:rPr>
              <a:t>                         </a:t>
            </a:r>
          </a:p>
        </p:txBody>
      </p:sp>
    </p:spTree>
    <p:extLst>
      <p:ext uri="{BB962C8B-B14F-4D97-AF65-F5344CB8AC3E}">
        <p14:creationId xmlns:p14="http://schemas.microsoft.com/office/powerpoint/2010/main" val="3768155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5196" y="137161"/>
            <a:ext cx="10608096" cy="1910184"/>
          </a:xfrm>
        </p:spPr>
        <p:txBody>
          <a:bodyPr>
            <a:normAutofit/>
          </a:bodyPr>
          <a:lstStyle/>
          <a:p>
            <a:pPr algn="ctr"/>
            <a:r>
              <a:rPr lang="sl-SI" sz="2200" dirty="0">
                <a:solidFill>
                  <a:srgbClr val="7030A0"/>
                </a:solidFill>
                <a:latin typeface="Verdana" pitchFamily="34" charset="0"/>
                <a:ea typeface="+mn-ea"/>
                <a:cs typeface="+mn-cs"/>
              </a:rPr>
              <a:t>Medgeneracijsko povezovanje -</a:t>
            </a:r>
            <a:br>
              <a:rPr lang="sl-SI" sz="2200" dirty="0">
                <a:solidFill>
                  <a:srgbClr val="7030A0"/>
                </a:solidFill>
                <a:latin typeface="Verdana" pitchFamily="34" charset="0"/>
                <a:ea typeface="+mn-ea"/>
                <a:cs typeface="+mn-cs"/>
              </a:rPr>
            </a:br>
            <a:r>
              <a:rPr lang="sl-SI" sz="2200" dirty="0" smtClean="0">
                <a:solidFill>
                  <a:srgbClr val="7030A0"/>
                </a:solidFill>
                <a:latin typeface="Verdana" pitchFamily="34" charset="0"/>
                <a:ea typeface="+mn-ea"/>
                <a:cs typeface="+mn-cs"/>
              </a:rPr>
              <a:t>vrtec </a:t>
            </a:r>
            <a:r>
              <a:rPr lang="sl-SI" sz="2200" dirty="0" err="1" smtClean="0">
                <a:solidFill>
                  <a:srgbClr val="7030A0"/>
                </a:solidFill>
                <a:latin typeface="Verdana" pitchFamily="34" charset="0"/>
                <a:ea typeface="+mn-ea"/>
                <a:cs typeface="+mn-cs"/>
              </a:rPr>
              <a:t>Galjevica</a:t>
            </a:r>
            <a:r>
              <a:rPr lang="sl-SI" sz="2200" dirty="0">
                <a:solidFill>
                  <a:srgbClr val="7030A0"/>
                </a:solidFill>
                <a:latin typeface="Verdana" pitchFamily="34" charset="0"/>
                <a:ea typeface="+mn-ea"/>
                <a:cs typeface="+mn-cs"/>
              </a:rPr>
              <a:t/>
            </a:r>
            <a:br>
              <a:rPr lang="sl-SI" sz="2200" dirty="0">
                <a:solidFill>
                  <a:srgbClr val="7030A0"/>
                </a:solidFill>
                <a:latin typeface="Verdana" pitchFamily="34" charset="0"/>
                <a:ea typeface="+mn-ea"/>
                <a:cs typeface="+mn-cs"/>
              </a:rPr>
            </a:br>
            <a:endParaRPr lang="sl-SI" sz="2200" dirty="0">
              <a:solidFill>
                <a:srgbClr val="7030A0"/>
              </a:solidFill>
              <a:latin typeface="Verdana" pitchFamily="34" charset="0"/>
              <a:ea typeface="+mn-ea"/>
              <a:cs typeface="+mn-cs"/>
            </a:endParaRPr>
          </a:p>
        </p:txBody>
      </p:sp>
      <p:sp>
        <p:nvSpPr>
          <p:cNvPr id="3" name="Označba mesta vsebine 2"/>
          <p:cNvSpPr>
            <a:spLocks noGrp="1"/>
          </p:cNvSpPr>
          <p:nvPr>
            <p:ph sz="quarter" idx="11"/>
          </p:nvPr>
        </p:nvSpPr>
        <p:spPr/>
        <p:txBody>
          <a:bodyPr>
            <a:normAutofit/>
          </a:bodyPr>
          <a:lstStyle/>
          <a:p>
            <a:pPr marL="0" indent="0" algn="ctr">
              <a:buNone/>
            </a:pPr>
            <a:r>
              <a:rPr lang="sl-SI" sz="2500" b="1" dirty="0">
                <a:solidFill>
                  <a:srgbClr val="FF0000"/>
                </a:solidFill>
              </a:rPr>
              <a:t>Gre za razvijanje modela prostovoljskega dela za zagotavljanje pomoči otrokom iz priseljenskih družin s pomočjo dijakov in študentov Biotehniškega izobraževalnega centra Ljubljana. </a:t>
            </a:r>
          </a:p>
          <a:p>
            <a:pPr marL="0" indent="0" algn="ctr">
              <a:buNone/>
            </a:pPr>
            <a:endParaRPr lang="sl-SI" sz="3200" b="1" i="1" dirty="0" smtClean="0"/>
          </a:p>
        </p:txBody>
      </p:sp>
      <p:sp>
        <p:nvSpPr>
          <p:cNvPr id="7" name="Pravokotnik 6"/>
          <p:cNvSpPr/>
          <p:nvPr/>
        </p:nvSpPr>
        <p:spPr>
          <a:xfrm>
            <a:off x="10629900" y="137160"/>
            <a:ext cx="1451610" cy="136017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Slik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2660" y="-47914"/>
            <a:ext cx="1305850" cy="1471389"/>
          </a:xfrm>
          <a:prstGeom prst="rect">
            <a:avLst/>
          </a:prstGeom>
        </p:spPr>
      </p:pic>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1361112" y="1483559"/>
            <a:ext cx="965835" cy="30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 name="Pravokotnik 9"/>
          <p:cNvSpPr/>
          <p:nvPr/>
        </p:nvSpPr>
        <p:spPr>
          <a:xfrm>
            <a:off x="10144125" y="1667016"/>
            <a:ext cx="971550" cy="50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2" descr="C:\Users\aleks\Downloads\20171206_14334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4101" y="3834097"/>
            <a:ext cx="3752471" cy="28143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leks\Downloads\20171213_14303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0420" y="3834097"/>
            <a:ext cx="3888432" cy="2916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664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423592" y="692697"/>
            <a:ext cx="6192688" cy="769441"/>
          </a:xfrm>
          <a:prstGeom prst="rect">
            <a:avLst/>
          </a:prstGeom>
        </p:spPr>
        <p:txBody>
          <a:bodyPr wrap="square">
            <a:spAutoFit/>
          </a:bodyPr>
          <a:lstStyle/>
          <a:p>
            <a:pPr algn="ctr"/>
            <a:r>
              <a:rPr lang="sl-SI" sz="2200" b="1" dirty="0">
                <a:solidFill>
                  <a:srgbClr val="7030A0"/>
                </a:solidFill>
                <a:latin typeface="Verdana" pitchFamily="34" charset="0"/>
              </a:rPr>
              <a:t>Medgeneracijsko povezovanje -</a:t>
            </a:r>
            <a:br>
              <a:rPr lang="sl-SI" sz="2200" b="1" dirty="0">
                <a:solidFill>
                  <a:srgbClr val="7030A0"/>
                </a:solidFill>
                <a:latin typeface="Verdana" pitchFamily="34" charset="0"/>
              </a:rPr>
            </a:br>
            <a:r>
              <a:rPr lang="sl-SI" sz="2200" b="1" dirty="0">
                <a:solidFill>
                  <a:srgbClr val="7030A0"/>
                </a:solidFill>
                <a:latin typeface="Verdana" pitchFamily="34" charset="0"/>
              </a:rPr>
              <a:t>obiski starejših v domovih</a:t>
            </a:r>
          </a:p>
        </p:txBody>
      </p:sp>
      <p:pic>
        <p:nvPicPr>
          <p:cNvPr id="2050" name="Picture 2" descr="http://www.bic-lj.si/zs/images/stories/2014-2015_razne_slike/obisk_starejsih_obcanov_april15/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721" y="1844824"/>
            <a:ext cx="5801315" cy="4641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150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3059392" y="816691"/>
            <a:ext cx="4403770" cy="769441"/>
          </a:xfrm>
          <a:prstGeom prst="rect">
            <a:avLst/>
          </a:prstGeom>
        </p:spPr>
        <p:txBody>
          <a:bodyPr wrap="none">
            <a:spAutoFit/>
          </a:bodyPr>
          <a:lstStyle/>
          <a:p>
            <a:pPr algn="ctr"/>
            <a:r>
              <a:rPr lang="sl-SI" sz="2200" b="1" dirty="0">
                <a:solidFill>
                  <a:srgbClr val="7030A0"/>
                </a:solidFill>
                <a:latin typeface="Verdana" pitchFamily="34" charset="0"/>
              </a:rPr>
              <a:t>Prostovoljci  promocijskih </a:t>
            </a:r>
          </a:p>
          <a:p>
            <a:pPr algn="ctr"/>
            <a:r>
              <a:rPr lang="sl-SI" sz="2200" b="1" dirty="0">
                <a:solidFill>
                  <a:srgbClr val="7030A0"/>
                </a:solidFill>
                <a:latin typeface="Verdana" pitchFamily="34" charset="0"/>
              </a:rPr>
              <a:t>dogodkov</a:t>
            </a:r>
          </a:p>
        </p:txBody>
      </p:sp>
      <p:pic>
        <p:nvPicPr>
          <p:cNvPr id="3" name="docs-internal-guid-1211cef2-06be-c8b7-ab9b-68337deb6c2f" descr="https://lh3.googleusercontent.com/HDLdElAtIcyCq0u6SArnEDkb0crLkkN0hgHdovWYwjwWdjauoILNCPCv7QLrjfOI9p-HK-NDG-GRS8dBfdxfOgC0En026SiGj-EbUgvmpsEYrJuu0zGnjjuJz4KA"/>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847528" y="2204864"/>
            <a:ext cx="4248472" cy="2664296"/>
          </a:xfrm>
          <a:prstGeom prst="rect">
            <a:avLst/>
          </a:prstGeom>
          <a:noFill/>
          <a:ln>
            <a:noFill/>
          </a:ln>
        </p:spPr>
      </p:pic>
      <p:pic>
        <p:nvPicPr>
          <p:cNvPr id="4" name="docs-internal-guid-1211cef2-06be-5e58-9b5d-d931a26a7b05" descr="https://lh4.googleusercontent.com/2m2568lIxkZnLNfKtMgwFYfdAzNNzuwdYpswOxgGdstuuZYHd0JS1clpnms8FUg2AClYVKZjOTVDh08e-PWNut7OrZv_QMwH1n0fcFhmlkKKBuoFFL4RiR5Yx0q9"/>
          <p:cNvPicPr/>
          <p:nvPr/>
        </p:nvPicPr>
        <p:blipFill>
          <a:blip r:embed="rId3">
            <a:extLst>
              <a:ext uri="{28A0092B-C50C-407E-A947-70E740481C1C}">
                <a14:useLocalDpi xmlns:a14="http://schemas.microsoft.com/office/drawing/2010/main" val="0"/>
              </a:ext>
            </a:extLst>
          </a:blip>
          <a:srcRect/>
          <a:stretch>
            <a:fillRect/>
          </a:stretch>
        </p:blipFill>
        <p:spPr bwMode="auto">
          <a:xfrm>
            <a:off x="6275512" y="3933056"/>
            <a:ext cx="4392488" cy="2808312"/>
          </a:xfrm>
          <a:prstGeom prst="rect">
            <a:avLst/>
          </a:prstGeom>
          <a:noFill/>
          <a:ln>
            <a:noFill/>
          </a:ln>
        </p:spPr>
      </p:pic>
    </p:spTree>
    <p:extLst>
      <p:ext uri="{BB962C8B-B14F-4D97-AF65-F5344CB8AC3E}">
        <p14:creationId xmlns:p14="http://schemas.microsoft.com/office/powerpoint/2010/main" val="3849976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3431704" y="692696"/>
            <a:ext cx="4572000" cy="1107996"/>
          </a:xfrm>
          <a:prstGeom prst="rect">
            <a:avLst/>
          </a:prstGeom>
        </p:spPr>
        <p:txBody>
          <a:bodyPr>
            <a:spAutoFit/>
          </a:bodyPr>
          <a:lstStyle/>
          <a:p>
            <a:pPr algn="ctr"/>
            <a:r>
              <a:rPr lang="sl-SI" sz="2200" b="1" dirty="0">
                <a:solidFill>
                  <a:srgbClr val="7030A0"/>
                </a:solidFill>
                <a:latin typeface="Verdana" pitchFamily="34" charset="0"/>
              </a:rPr>
              <a:t>Prostovoljci  promocijskih dogodkov</a:t>
            </a:r>
            <a:r>
              <a:rPr lang="sl-SI" sz="2200" dirty="0">
                <a:latin typeface="Verdana" pitchFamily="34" charset="0"/>
              </a:rPr>
              <a:t/>
            </a:r>
            <a:br>
              <a:rPr lang="sl-SI" sz="2200" dirty="0">
                <a:latin typeface="Verdana" pitchFamily="34" charset="0"/>
              </a:rPr>
            </a:br>
            <a:endParaRPr lang="sl-SI" sz="2200" dirty="0">
              <a:latin typeface="Verdana" pitchFamily="34" charset="0"/>
            </a:endParaRPr>
          </a:p>
        </p:txBody>
      </p:sp>
      <p:pic>
        <p:nvPicPr>
          <p:cNvPr id="1026" name="Picture 2" descr="https://lh3.googleusercontent.com/MNSDyZMiZiBQwMu-YEUb_RPu5Yr_XmdR-jDrfihBTHvOR649gm3sa8wnSjyEBdGZQr5hM43wzzDNzNhsHpY3mlLphmkQmIozA9Ifpv0k6rOH-PA7eTfP3BHqApLI7fg6R7wiug2rLV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215" y="1934476"/>
            <a:ext cx="5258126" cy="35065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6.googleusercontent.com/dURsBBeKXzakWutA6OzUDiEQLNYf4qxDdJu9jO-rnZcj7uyICtkz-uNK-GquKuaaU4x1zDe5qCeh3aZLYHFxOeERH3eBLxjcUCm1toAjujUCfrRqhhX6DNUfInjTye_89ycFTz-TTH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8825" y="2254722"/>
            <a:ext cx="4942445" cy="3295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165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66" y="391536"/>
            <a:ext cx="10542910" cy="2134170"/>
          </a:xfrm>
        </p:spPr>
        <p:txBody>
          <a:bodyPr>
            <a:normAutofit/>
          </a:bodyPr>
          <a:lstStyle/>
          <a:p>
            <a:pPr algn="ctr"/>
            <a:r>
              <a:rPr lang="sl-SI" sz="2200" dirty="0">
                <a:solidFill>
                  <a:srgbClr val="7030A0"/>
                </a:solidFill>
                <a:latin typeface="Verdana" pitchFamily="34" charset="0"/>
                <a:ea typeface="+mn-ea"/>
                <a:cs typeface="+mn-cs"/>
              </a:rPr>
              <a:t>Biotehniški izobraževalni center L</a:t>
            </a:r>
            <a:r>
              <a:rPr lang="sl-SI" sz="2200" dirty="0" smtClean="0">
                <a:solidFill>
                  <a:srgbClr val="7030A0"/>
                </a:solidFill>
                <a:latin typeface="Verdana" pitchFamily="34" charset="0"/>
                <a:ea typeface="+mn-ea"/>
                <a:cs typeface="+mn-cs"/>
              </a:rPr>
              <a:t>jubljana </a:t>
            </a:r>
            <a:br>
              <a:rPr lang="sl-SI" sz="2200" dirty="0" smtClean="0">
                <a:solidFill>
                  <a:srgbClr val="7030A0"/>
                </a:solidFill>
                <a:latin typeface="Verdana" pitchFamily="34" charset="0"/>
                <a:ea typeface="+mn-ea"/>
                <a:cs typeface="+mn-cs"/>
              </a:rPr>
            </a:br>
            <a:r>
              <a:rPr lang="sl-SI" sz="2200" dirty="0">
                <a:solidFill>
                  <a:srgbClr val="7030A0"/>
                </a:solidFill>
                <a:latin typeface="Verdana" pitchFamily="34" charset="0"/>
                <a:ea typeface="+mn-ea"/>
                <a:cs typeface="+mn-cs"/>
              </a:rPr>
              <a:t/>
            </a:r>
            <a:br>
              <a:rPr lang="sl-SI" sz="2200" dirty="0">
                <a:solidFill>
                  <a:srgbClr val="7030A0"/>
                </a:solidFill>
                <a:latin typeface="Verdana" pitchFamily="34" charset="0"/>
                <a:ea typeface="+mn-ea"/>
                <a:cs typeface="+mn-cs"/>
              </a:rPr>
            </a:br>
            <a:r>
              <a:rPr lang="sl-SI" sz="2200" dirty="0" smtClean="0">
                <a:solidFill>
                  <a:srgbClr val="7030A0"/>
                </a:solidFill>
                <a:latin typeface="Verdana" pitchFamily="34" charset="0"/>
                <a:ea typeface="+mn-ea"/>
                <a:cs typeface="+mn-cs"/>
              </a:rPr>
              <a:t> </a:t>
            </a:r>
            <a:br>
              <a:rPr lang="sl-SI" sz="2200" dirty="0" smtClean="0">
                <a:solidFill>
                  <a:srgbClr val="7030A0"/>
                </a:solidFill>
                <a:latin typeface="Verdana" pitchFamily="34" charset="0"/>
                <a:ea typeface="+mn-ea"/>
                <a:cs typeface="+mn-cs"/>
              </a:rPr>
            </a:br>
            <a:endParaRPr lang="sl-SI" sz="2200" dirty="0">
              <a:solidFill>
                <a:srgbClr val="7030A0"/>
              </a:solidFill>
              <a:latin typeface="Verdana" pitchFamily="34" charset="0"/>
              <a:ea typeface="+mn-ea"/>
              <a:cs typeface="+mn-cs"/>
            </a:endParaRPr>
          </a:p>
        </p:txBody>
      </p:sp>
      <p:sp>
        <p:nvSpPr>
          <p:cNvPr id="7" name="Pravokotnik 6"/>
          <p:cNvSpPr/>
          <p:nvPr/>
        </p:nvSpPr>
        <p:spPr>
          <a:xfrm>
            <a:off x="10629900" y="137160"/>
            <a:ext cx="1451610" cy="136017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Slik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2660" y="-47914"/>
            <a:ext cx="1305850" cy="1471389"/>
          </a:xfrm>
          <a:prstGeom prst="rect">
            <a:avLst/>
          </a:prstGeom>
        </p:spPr>
      </p:pic>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1361112" y="1483559"/>
            <a:ext cx="965835" cy="30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 name="Pravokotnik 9"/>
          <p:cNvSpPr/>
          <p:nvPr/>
        </p:nvSpPr>
        <p:spPr>
          <a:xfrm>
            <a:off x="10144125" y="1667016"/>
            <a:ext cx="971550" cy="50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Označba mesta vsebine 2"/>
          <p:cNvSpPr>
            <a:spLocks noGrp="1"/>
          </p:cNvSpPr>
          <p:nvPr>
            <p:ph sz="quarter" idx="11"/>
          </p:nvPr>
        </p:nvSpPr>
        <p:spPr>
          <a:xfrm>
            <a:off x="1" y="2338711"/>
            <a:ext cx="10902660" cy="4309740"/>
          </a:xfrm>
        </p:spPr>
        <p:txBody>
          <a:bodyPr>
            <a:normAutofit/>
          </a:bodyPr>
          <a:lstStyle/>
          <a:p>
            <a:pPr marL="215900" indent="0">
              <a:lnSpc>
                <a:spcPct val="107000"/>
              </a:lnSpc>
              <a:spcAft>
                <a:spcPts val="0"/>
              </a:spcAft>
              <a:buNone/>
            </a:pPr>
            <a:endParaRPr lang="sl-SI" sz="2500" dirty="0" smtClean="0">
              <a:ln>
                <a:solidFill>
                  <a:srgbClr val="FF0000"/>
                </a:solidFill>
              </a:ln>
              <a:solidFill>
                <a:srgbClr val="FF0000"/>
              </a:solidFill>
              <a:latin typeface="Verdana" pitchFamily="34" charset="0"/>
            </a:endParaRPr>
          </a:p>
          <a:p>
            <a:pPr marL="0" indent="0">
              <a:buNone/>
            </a:pPr>
            <a:endParaRPr lang="sl-SI" dirty="0">
              <a:ln>
                <a:solidFill>
                  <a:srgbClr val="FF0000"/>
                </a:solidFill>
              </a:ln>
              <a:solidFill>
                <a:srgbClr val="FF0000"/>
              </a:solidFill>
              <a:latin typeface="Verdana" pitchFamily="34" charset="0"/>
            </a:endParaRPr>
          </a:p>
          <a:p>
            <a:pPr marL="501650" indent="-285750">
              <a:lnSpc>
                <a:spcPct val="107000"/>
              </a:lnSpc>
              <a:spcAft>
                <a:spcPts val="0"/>
              </a:spcAft>
              <a:buFont typeface="Wingdings" pitchFamily="2" charset="2"/>
              <a:buChar char="ü"/>
            </a:pPr>
            <a:endParaRPr lang="sl-SI" dirty="0">
              <a:ln>
                <a:solidFill>
                  <a:srgbClr val="FF0000"/>
                </a:solidFill>
              </a:ln>
              <a:solidFill>
                <a:srgbClr val="FF0000"/>
              </a:solidFill>
              <a:latin typeface="Verdana" pitchFamily="34" charset="0"/>
            </a:endParaRPr>
          </a:p>
        </p:txBody>
      </p:sp>
      <p:pic>
        <p:nvPicPr>
          <p:cNvPr id="1026" name="Picture 2" descr="Prostovoljstv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41" y="137160"/>
            <a:ext cx="1190625" cy="1028701"/>
          </a:xfrm>
          <a:prstGeom prst="rect">
            <a:avLst/>
          </a:prstGeom>
          <a:noFill/>
          <a:extLst>
            <a:ext uri="{909E8E84-426E-40DD-AFC4-6F175D3DCCD1}">
              <a14:hiddenFill xmlns:a14="http://schemas.microsoft.com/office/drawing/2010/main">
                <a:solidFill>
                  <a:srgbClr val="FFFFFF"/>
                </a:solidFill>
              </a14:hiddenFill>
            </a:ext>
          </a:extLst>
        </p:spPr>
      </p:pic>
      <p:sp>
        <p:nvSpPr>
          <p:cNvPr id="11" name="Pravokotnik 10"/>
          <p:cNvSpPr/>
          <p:nvPr/>
        </p:nvSpPr>
        <p:spPr>
          <a:xfrm>
            <a:off x="1508040" y="469696"/>
            <a:ext cx="7684511" cy="953779"/>
          </a:xfrm>
          <a:prstGeom prst="rect">
            <a:avLst/>
          </a:prstGeom>
          <a:solidFill>
            <a:srgbClr val="92D050"/>
          </a:solidFill>
          <a:ln>
            <a:solidFill>
              <a:srgbClr val="8F23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l-SI" sz="2800" b="1" dirty="0" smtClean="0">
                <a:solidFill>
                  <a:srgbClr val="A1113A"/>
                </a:solidFill>
              </a:rPr>
              <a:t>Spletna stran prostovoljstva na BIC Ljubljana:</a:t>
            </a:r>
            <a:endParaRPr lang="sl-SI" sz="2800" b="1" dirty="0">
              <a:solidFill>
                <a:srgbClr val="A1113A"/>
              </a:solidFill>
            </a:endParaRPr>
          </a:p>
          <a:p>
            <a:pPr algn="ctr"/>
            <a:endParaRPr lang="sl-SI" dirty="0"/>
          </a:p>
        </p:txBody>
      </p:sp>
      <p:pic>
        <p:nvPicPr>
          <p:cNvPr id="5" name="Slika 4"/>
          <p:cNvPicPr>
            <a:picLocks noChangeAspect="1"/>
          </p:cNvPicPr>
          <p:nvPr/>
        </p:nvPicPr>
        <p:blipFill>
          <a:blip r:embed="rId5"/>
          <a:stretch>
            <a:fillRect/>
          </a:stretch>
        </p:blipFill>
        <p:spPr>
          <a:xfrm>
            <a:off x="159259" y="1449902"/>
            <a:ext cx="10967781" cy="5839916"/>
          </a:xfrm>
          <a:prstGeom prst="rect">
            <a:avLst/>
          </a:prstGeom>
        </p:spPr>
      </p:pic>
    </p:spTree>
    <p:extLst>
      <p:ext uri="{BB962C8B-B14F-4D97-AF65-F5344CB8AC3E}">
        <p14:creationId xmlns:p14="http://schemas.microsoft.com/office/powerpoint/2010/main" val="753308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0C8A630-8AE2-483E-B70F-61CA5B727552}" vid="{EBB1BA0A-5F22-4043-8616-36D5C28131E1}"/>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TotalTime>
  <Words>400</Words>
  <Application>Microsoft Office PowerPoint</Application>
  <PresentationFormat>Širokozaslonsko</PresentationFormat>
  <Paragraphs>63</Paragraphs>
  <Slides>11</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11</vt:i4>
      </vt:variant>
    </vt:vector>
  </HeadingPairs>
  <TitlesOfParts>
    <vt:vector size="17" baseType="lpstr">
      <vt:lpstr>Arial</vt:lpstr>
      <vt:lpstr>Calibri</vt:lpstr>
      <vt:lpstr>Calibri Light</vt:lpstr>
      <vt:lpstr>Verdana</vt:lpstr>
      <vt:lpstr>Wingdings</vt:lpstr>
      <vt:lpstr>Office Theme</vt:lpstr>
      <vt:lpstr>FORUM O PROSTOVOLJSTVU 2018:  Solidarnost mladih </vt:lpstr>
      <vt:lpstr>Biotehniški izobraževalni center Ljubljana –   prostovoljci (dijaki ŽŠ, GVŠ, študenti VSŠ, učitelji mentorji) </vt:lpstr>
      <vt:lpstr>Biotehniški izobraževalni center Ljubljana     </vt:lpstr>
      <vt:lpstr>PowerPointova predstavitev</vt:lpstr>
      <vt:lpstr>Medgeneracijsko povezovanje - vrtec Galjevica </vt:lpstr>
      <vt:lpstr>PowerPointova predstavitev</vt:lpstr>
      <vt:lpstr>PowerPointova predstavitev</vt:lpstr>
      <vt:lpstr>PowerPointova predstavitev</vt:lpstr>
      <vt:lpstr>Biotehniški izobraževalni center Ljubljana     </vt:lpstr>
      <vt:lpstr>Biotehniški izobraževalni center Ljubljana     </vt:lpstr>
      <vt:lpstr>PowerPointova predstavitev</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Predstavitev skupnega letnega poročila o prostovoljstvu za leto 2017</dc:title>
  <dc:creator>Sabrina Lever</dc:creator>
  <cp:lastModifiedBy>Nevenka Gladek</cp:lastModifiedBy>
  <cp:revision>49</cp:revision>
  <dcterms:created xsi:type="dcterms:W3CDTF">2018-10-23T08:29:50Z</dcterms:created>
  <dcterms:modified xsi:type="dcterms:W3CDTF">2018-11-27T10:27:59Z</dcterms:modified>
</cp:coreProperties>
</file>