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94" r:id="rId2"/>
    <p:sldId id="271" r:id="rId3"/>
    <p:sldId id="275" r:id="rId4"/>
    <p:sldId id="274" r:id="rId5"/>
    <p:sldId id="280" r:id="rId6"/>
    <p:sldId id="281" r:id="rId7"/>
    <p:sldId id="273" r:id="rId8"/>
    <p:sldId id="287" r:id="rId9"/>
    <p:sldId id="272" r:id="rId10"/>
    <p:sldId id="298" r:id="rId11"/>
    <p:sldId id="295" r:id="rId12"/>
    <p:sldId id="296" r:id="rId13"/>
    <p:sldId id="297" r:id="rId14"/>
    <p:sldId id="279" r:id="rId15"/>
    <p:sldId id="276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eta" initials="M" lastIdx="4" clrIdx="0">
    <p:extLst>
      <p:ext uri="{19B8F6BF-5375-455C-9EA6-DF929625EA0E}">
        <p15:presenceInfo xmlns:p15="http://schemas.microsoft.com/office/powerpoint/2012/main" userId="Marj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EFE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98" autoAdjust="0"/>
  </p:normalViewPr>
  <p:slideViewPr>
    <p:cSldViewPr snapToGrid="0">
      <p:cViewPr varScale="1">
        <p:scale>
          <a:sx n="70" d="100"/>
          <a:sy n="70" d="100"/>
        </p:scale>
        <p:origin x="11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CDFFB-4BB7-4E2A-86BB-1A6A7187179A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5E38E-48EC-4355-B364-61D3130815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72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odziv javnosti</a:t>
            </a:r>
          </a:p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odziv gluhih …</a:t>
            </a:r>
          </a:p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dosežki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Večkrat ponoviti, odlična strežba, komunikacija poteka brez problema.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Krasno se mi zdi, da se gluhi z nami sporazumevajo po svojih najboljših močeh. 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 ideja. Podpiram tako akcijo. Navdušena nad tišino v koči!</a:t>
            </a:r>
          </a:p>
          <a:p>
            <a:endParaRPr lang="sl-S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5E38E-48EC-4355-B364-61D313081597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122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     Naslov, dejavnost in pomen akcije (10 koč, ista dneva, razpršenost, nenavaden in unikaten dogodek z inkluzijo)</a:t>
            </a:r>
          </a:p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     Ponujena družbeno-socializacijska vključenost (priložnost, da bi stregli, animirali programe, za katere so si dolgo želeli, a jim to še ni bilo omogočeno/ponujeno; predstaviti svojo kulturo in jezik obiskovalcem)</a:t>
            </a:r>
          </a:p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      Možnost, da se predstavijo kot sposobni, ponosni, vešči in prijazni državljani ne glede na svojo gluhoto in oviro v vsakdanjem življenju kakor možnost za tujce (Veliko predsodkov s strani slišečih, da gluhi ne zmorejo streči, želijo se izpostaviti javnosti, da zmorejo delati, kot skupina s posebnimi potrebami/ranljiva skupina.)</a:t>
            </a:r>
          </a:p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      Medsebojna povezanost in pozornost ter posluh (Izbor vseh vodij za 10 koč in razdelitev nalog, da poiščejo svoje prostovoljce, večinoma prijatelje, s katerimi se radi družijo)</a:t>
            </a:r>
          </a:p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      Moč medija (objava vabil k sodelovanju, vidnost in prepoznavnost na socialnih omrežjih – FB, IG, TW)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5E38E-48EC-4355-B364-61D313081597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200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     Zamisel, da sodelujejo v eni izmed desetih kočah po Sloveniji skupaj z drugimi</a:t>
            </a:r>
          </a:p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     Občutek varnosti, sproščenosti, (sodelovati s prostovoljci, ki jih poznamo in z s tistimi, ki jih ne)</a:t>
            </a:r>
          </a:p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      Redni kontakti delovne skupine s prostovoljci</a:t>
            </a:r>
          </a:p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      Moč medija (redne objave na socialnih omrežjih so jih prepričale, da akcija resnično bo in pozitivno ter sproščeno vzdušje)</a:t>
            </a:r>
          </a:p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      Delavnica o timskem delu in generalke v kočah + delovni priročnik (od takrat so se od njih širile pozitivne informacije do drugih, ki jih še niso privlačile ideja)</a:t>
            </a:r>
          </a:p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      Možnost sodelovanja s prostovoljnimi tolmači</a:t>
            </a:r>
          </a:p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      Možnost deljenja informacij po akciji – evalvacija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3AC9C-C9F2-4544-9902-94CC895276E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0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5E38E-48EC-4355-B364-61D313081597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589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866899"/>
            <a:ext cx="9144000" cy="1643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dirty="0"/>
              <a:t>NASLOV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90988"/>
            <a:ext cx="9144000" cy="1287462"/>
          </a:xfrm>
        </p:spPr>
        <p:txBody>
          <a:bodyPr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28600" y="170872"/>
            <a:ext cx="381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/>
              <a:t>SLOVENSKA FILANTROPIJA</a:t>
            </a:r>
          </a:p>
          <a:p>
            <a:r>
              <a:rPr lang="sl-SI" sz="1400" dirty="0"/>
              <a:t>Poljanska cesta 12, 1000 Ljubljana</a:t>
            </a:r>
          </a:p>
          <a:p>
            <a:r>
              <a:rPr lang="sl-SI" sz="1400" dirty="0"/>
              <a:t>Tel.: (0)1 430 1288, (0)1 433 4024, (0)1 433 5106</a:t>
            </a:r>
          </a:p>
          <a:p>
            <a:r>
              <a:rPr lang="sl-SI" sz="1400" dirty="0"/>
              <a:t>Fax: (0)1 430 1289</a:t>
            </a:r>
          </a:p>
          <a:p>
            <a:r>
              <a:rPr lang="sl-SI" sz="1400" dirty="0"/>
              <a:t>Email: info@filantropija.org </a:t>
            </a:r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-504825" y="3509962"/>
            <a:ext cx="51625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06416" y="1366573"/>
            <a:ext cx="5163751" cy="281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27984" y="3809738"/>
            <a:ext cx="5163751" cy="281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68000" y="3426354"/>
            <a:ext cx="630000" cy="281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13050" y="1745324"/>
            <a:ext cx="630000" cy="28125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913050" y="5959476"/>
            <a:ext cx="3748088" cy="5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l-SI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7923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2700" y="721781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/>
              <a:t>NASLOV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25416" y="1690688"/>
            <a:ext cx="5163751" cy="2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61524" y="1690688"/>
            <a:ext cx="5163751" cy="281250"/>
          </a:xfrm>
          <a:prstGeom prst="rect">
            <a:avLst/>
          </a:prstGeom>
        </p:spPr>
      </p:pic>
      <p:sp>
        <p:nvSpPr>
          <p:cNvPr id="11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1060450" y="2270995"/>
            <a:ext cx="10007600" cy="43774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dirty="0"/>
              <a:t>Tekst/slika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76150" y="1690688"/>
            <a:ext cx="630000" cy="2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9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1484" y="721781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/>
              <a:t>NASLOV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51484" y="1690688"/>
            <a:ext cx="5163751" cy="2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38424" y="1690688"/>
            <a:ext cx="5163751" cy="281250"/>
          </a:xfrm>
          <a:prstGeom prst="rect">
            <a:avLst/>
          </a:prstGeom>
        </p:spPr>
      </p:pic>
      <p:sp>
        <p:nvSpPr>
          <p:cNvPr id="11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1117600" y="2251945"/>
            <a:ext cx="10007600" cy="44346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dirty="0"/>
              <a:t>Tekst/slika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8550" y="1690688"/>
            <a:ext cx="630000" cy="2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6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19100" y="4135414"/>
            <a:ext cx="5163751" cy="281250"/>
          </a:xfrm>
          <a:prstGeom prst="rect">
            <a:avLst/>
          </a:prstGeom>
        </p:spPr>
      </p:pic>
      <p:sp>
        <p:nvSpPr>
          <p:cNvPr id="12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4591149"/>
            <a:ext cx="11410950" cy="18985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dirty="0"/>
              <a:t>Tekst/slika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00050" y="935457"/>
            <a:ext cx="5163751" cy="281250"/>
          </a:xfrm>
          <a:prstGeom prst="rect">
            <a:avLst/>
          </a:prstGeom>
        </p:spPr>
      </p:pic>
      <p:sp>
        <p:nvSpPr>
          <p:cNvPr id="1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57200" y="1365792"/>
            <a:ext cx="11410950" cy="18985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dirty="0"/>
              <a:t>Tekst/slika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1100" y="4135178"/>
            <a:ext cx="5163751" cy="281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1100" y="935221"/>
            <a:ext cx="5163751" cy="2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04750" y="559164"/>
            <a:ext cx="630000" cy="2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04750" y="3749021"/>
            <a:ext cx="630000" cy="2812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56525" y="292047"/>
            <a:ext cx="4848225" cy="64293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sl-SI" dirty="0"/>
              <a:t>NASLOV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56524" y="3438828"/>
            <a:ext cx="4848225" cy="70704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sl-SI" dirty="0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" y="7074"/>
            <a:ext cx="10007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23901" y="988288"/>
            <a:ext cx="5163751" cy="281250"/>
          </a:xfrm>
          <a:prstGeom prst="rect">
            <a:avLst/>
          </a:prstGeom>
        </p:spPr>
      </p:pic>
      <p:sp>
        <p:nvSpPr>
          <p:cNvPr id="11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342934" y="1524458"/>
            <a:ext cx="6724616" cy="49906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dirty="0"/>
              <a:t>Tekst/slika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7467600" y="1867359"/>
            <a:ext cx="4400550" cy="41130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dirty="0"/>
              <a:t>Tekst/slika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0" y="6233850"/>
            <a:ext cx="5163751" cy="2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0" y="1490859"/>
            <a:ext cx="630000" cy="2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9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299651" y="2661284"/>
            <a:ext cx="12834551" cy="45713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2CEB-4629-4B7C-9EFF-C80ADCC3BB3B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0756199" y="231775"/>
            <a:ext cx="1195201" cy="116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8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2.jpeg"/><Relationship Id="rId5" Type="http://schemas.openxmlformats.org/officeDocument/2006/relationships/image" Target="../media/image27.png"/><Relationship Id="rId10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18" Type="http://schemas.microsoft.com/office/2007/relationships/hdphoto" Target="../media/hdphoto6.wdp"/><Relationship Id="rId3" Type="http://schemas.openxmlformats.org/officeDocument/2006/relationships/image" Target="../media/image6.png"/><Relationship Id="rId21" Type="http://schemas.openxmlformats.org/officeDocument/2006/relationships/image" Target="../media/image49.jpg"/><Relationship Id="rId7" Type="http://schemas.openxmlformats.org/officeDocument/2006/relationships/image" Target="../media/image40.png"/><Relationship Id="rId12" Type="http://schemas.microsoft.com/office/2007/relationships/hdphoto" Target="../media/hdphoto3.wdp"/><Relationship Id="rId17" Type="http://schemas.openxmlformats.org/officeDocument/2006/relationships/image" Target="../media/image46.png"/><Relationship Id="rId2" Type="http://schemas.openxmlformats.org/officeDocument/2006/relationships/image" Target="../media/image5.png"/><Relationship Id="rId16" Type="http://schemas.microsoft.com/office/2007/relationships/hdphoto" Target="../media/hdphoto5.wdp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43.png"/><Relationship Id="rId5" Type="http://schemas.openxmlformats.org/officeDocument/2006/relationships/image" Target="../media/image8.png"/><Relationship Id="rId15" Type="http://schemas.openxmlformats.org/officeDocument/2006/relationships/image" Target="../media/image45.png"/><Relationship Id="rId10" Type="http://schemas.microsoft.com/office/2007/relationships/hdphoto" Target="../media/hdphoto2.wdp"/><Relationship Id="rId19" Type="http://schemas.openxmlformats.org/officeDocument/2006/relationships/image" Target="../media/image47.png"/><Relationship Id="rId4" Type="http://schemas.openxmlformats.org/officeDocument/2006/relationships/image" Target="../media/image7.jpeg"/><Relationship Id="rId9" Type="http://schemas.openxmlformats.org/officeDocument/2006/relationships/image" Target="../media/image42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591362"/>
            <a:ext cx="12192000" cy="2405382"/>
          </a:xfrm>
        </p:spPr>
        <p:txBody>
          <a:bodyPr>
            <a:normAutofit/>
          </a:bodyPr>
          <a:lstStyle/>
          <a:p>
            <a:pPr algn="ctr"/>
            <a:r>
              <a:rPr lang="sl-SI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Planinstvo za invalide/OPP </a:t>
            </a:r>
            <a:br>
              <a:rPr lang="sl-SI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l-SI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Gluhi strežejo v planinskih kočah</a:t>
            </a:r>
            <a:br>
              <a:rPr lang="sl-SI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l-SI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sl-SI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BC69D469-53F6-4087-AA0E-32C378AFFD6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864000" cy="864000"/>
          </a:xfrm>
        </p:spPr>
      </p:pic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10144125" y="1667016"/>
            <a:ext cx="971550" cy="50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Slika 13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861F637C-455D-4998-83B2-214C9DC9C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37" y="68447"/>
            <a:ext cx="864000" cy="864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4691BB9A-A42C-492F-B0EE-5D1CCBC97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2" y="166444"/>
            <a:ext cx="1807200" cy="684000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3CA64C64-C8B1-4D15-812D-38C366A57054}"/>
              </a:ext>
            </a:extLst>
          </p:cNvPr>
          <p:cNvSpPr/>
          <p:nvPr/>
        </p:nvSpPr>
        <p:spPr>
          <a:xfrm>
            <a:off x="5597539" y="57068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sl-SI" b="1" dirty="0">
                <a:solidFill>
                  <a:srgbClr val="0000FF"/>
                </a:solidFill>
              </a:rPr>
              <a:t>Marjeta ČIČ, Maja KUZMA, Daša PEPERKO</a:t>
            </a:r>
            <a:br>
              <a:rPr lang="sl-SI" b="1" dirty="0">
                <a:solidFill>
                  <a:srgbClr val="0000FF"/>
                </a:solidFill>
              </a:rPr>
            </a:br>
            <a:r>
              <a:rPr lang="sl-SI" b="1" dirty="0">
                <a:solidFill>
                  <a:srgbClr val="0000FF"/>
                </a:solidFill>
              </a:rPr>
              <a:t>Jurček NOWAKK, Miloš GANIĆ</a:t>
            </a:r>
            <a:br>
              <a:rPr lang="sl-SI" b="1" dirty="0">
                <a:solidFill>
                  <a:srgbClr val="0000FF"/>
                </a:solidFill>
              </a:rPr>
            </a:br>
            <a:r>
              <a:rPr lang="sl-SI" b="1" dirty="0">
                <a:solidFill>
                  <a:srgbClr val="0000FF"/>
                </a:solidFill>
              </a:rPr>
              <a:t>Marjeta BIZANT</a:t>
            </a:r>
          </a:p>
        </p:txBody>
      </p:sp>
    </p:spTree>
    <p:extLst>
      <p:ext uri="{BB962C8B-B14F-4D97-AF65-F5344CB8AC3E}">
        <p14:creationId xmlns:p14="http://schemas.microsoft.com/office/powerpoint/2010/main" val="116315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Rezultat iskanja slik za mountain cott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5" y="1965794"/>
            <a:ext cx="2099580" cy="1485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Gluhi strežejo v planinskih kočah</a:t>
            </a:r>
          </a:p>
        </p:txBody>
      </p:sp>
      <p:pic>
        <p:nvPicPr>
          <p:cNvPr id="5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BC69D469-53F6-4087-AA0E-32C378AFFD6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1078994" cy="1078994"/>
          </a:xfrm>
        </p:spPr>
      </p:pic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Slika 13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861F637C-455D-4998-83B2-214C9DC9C5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29" y="59598"/>
            <a:ext cx="1080000" cy="1080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4691BB9A-A42C-492F-B0EE-5D1CCBC97F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74" y="60604"/>
            <a:ext cx="2377895" cy="900000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299837" y="3190341"/>
            <a:ext cx="2289058" cy="369332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10 planinskih</a:t>
            </a:r>
            <a:r>
              <a:rPr kumimoji="0" lang="sl-SI" sz="1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koč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6246585" y="2497140"/>
            <a:ext cx="3740374" cy="954107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70 + 20 PROSTOVOLJCEV</a:t>
            </a:r>
          </a:p>
        </p:txBody>
      </p:sp>
      <p:sp>
        <p:nvSpPr>
          <p:cNvPr id="32" name="Pravokotnik 31"/>
          <p:cNvSpPr/>
          <p:nvPr/>
        </p:nvSpPr>
        <p:spPr>
          <a:xfrm>
            <a:off x="2588894" y="2328567"/>
            <a:ext cx="2581819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7 prostovoljcev/kočo</a:t>
            </a:r>
            <a:r>
              <a:rPr lang="sl-SI" sz="2000" b="1" dirty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b="1" dirty="0">
                <a:solidFill>
                  <a:srgbClr val="0000FF"/>
                </a:solidFill>
              </a:rPr>
              <a:t>3 natakarji,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b="1" dirty="0">
                <a:solidFill>
                  <a:srgbClr val="0000FF"/>
                </a:solidFill>
              </a:rPr>
              <a:t>2 animatorja,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b="1" dirty="0">
                <a:solidFill>
                  <a:srgbClr val="0000FF"/>
                </a:solidFill>
              </a:rPr>
              <a:t>2 tolmača SZJ</a:t>
            </a:r>
            <a:endParaRPr lang="sl-SI" sz="20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3" name="Raven puščični povezovalnik 22"/>
          <p:cNvCxnSpPr>
            <a:stCxn id="32" idx="3"/>
          </p:cNvCxnSpPr>
          <p:nvPr/>
        </p:nvCxnSpPr>
        <p:spPr>
          <a:xfrm>
            <a:off x="5170713" y="2944120"/>
            <a:ext cx="10312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" name="Picture 2" descr="Rezultat iskanja slik za leader"/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028" b="7560"/>
          <a:stretch/>
        </p:blipFill>
        <p:spPr bwMode="auto">
          <a:xfrm>
            <a:off x="9395991" y="2158507"/>
            <a:ext cx="1876566" cy="13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ravokotnik 39"/>
          <p:cNvSpPr/>
          <p:nvPr/>
        </p:nvSpPr>
        <p:spPr>
          <a:xfrm>
            <a:off x="110490" y="4009469"/>
            <a:ext cx="78891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sl-SI" b="1" dirty="0">
                <a:solidFill>
                  <a:srgbClr val="0000FF"/>
                </a:solidFill>
              </a:rPr>
              <a:t>„Akcija me je prvi trenutek presenetila, toda čudovita odprtost in veščina gluhih in naglušnih je presenečenje popolnoma razorožila.</a:t>
            </a:r>
          </a:p>
          <a:p>
            <a:pPr lvl="0" algn="just"/>
            <a:r>
              <a:rPr lang="sl-SI" b="1" dirty="0">
                <a:solidFill>
                  <a:srgbClr val="0000FF"/>
                </a:solidFill>
              </a:rPr>
              <a:t>Čudovita izkušnja, ki popolnoma nič ne moti, dela nas bogatejše.“</a:t>
            </a:r>
          </a:p>
        </p:txBody>
      </p:sp>
      <p:pic>
        <p:nvPicPr>
          <p:cNvPr id="42" name="Slika 4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31343" r="25716" b="22096"/>
          <a:stretch>
            <a:fillRect/>
          </a:stretch>
        </p:blipFill>
        <p:spPr bwMode="auto">
          <a:xfrm>
            <a:off x="8096018" y="4676565"/>
            <a:ext cx="3985492" cy="209639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Pravokotnik 45"/>
          <p:cNvSpPr/>
          <p:nvPr/>
        </p:nvSpPr>
        <p:spPr>
          <a:xfrm>
            <a:off x="299837" y="5267530"/>
            <a:ext cx="248038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sl-SI" b="1" dirty="0">
                <a:solidFill>
                  <a:srgbClr val="0000FF"/>
                </a:solidFill>
              </a:rPr>
              <a:t>„Navdušena nad tišino v koči!“</a:t>
            </a:r>
          </a:p>
        </p:txBody>
      </p:sp>
      <p:sp>
        <p:nvSpPr>
          <p:cNvPr id="47" name="Pravokotnik 46"/>
          <p:cNvSpPr/>
          <p:nvPr/>
        </p:nvSpPr>
        <p:spPr>
          <a:xfrm>
            <a:off x="3220647" y="5094506"/>
            <a:ext cx="477903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sl-SI" b="1" dirty="0">
                <a:solidFill>
                  <a:srgbClr val="0000FF"/>
                </a:solidFill>
              </a:rPr>
              <a:t>„Še večkrat si upajte takšnih projektov. Naj zaživijo planinske koče v tako pozitivnem duhu. Srečno!“</a:t>
            </a:r>
            <a:endParaRPr lang="sl-SI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Pravokotnik 65"/>
          <p:cNvSpPr/>
          <p:nvPr/>
        </p:nvSpPr>
        <p:spPr>
          <a:xfrm>
            <a:off x="110490" y="6106162"/>
            <a:ext cx="78891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b="1" dirty="0">
                <a:solidFill>
                  <a:srgbClr val="0000FF"/>
                </a:solidFill>
              </a:rPr>
              <a:t>S to akcijo „Gluhi strežejo“ se na prijeten, prijazen način rušijo tabuji in predsodki o gluhih ljudeh, ki smo ravno tako del te družbe.  </a:t>
            </a:r>
          </a:p>
        </p:txBody>
      </p:sp>
    </p:spTree>
    <p:extLst>
      <p:ext uri="{BB962C8B-B14F-4D97-AF65-F5344CB8AC3E}">
        <p14:creationId xmlns:p14="http://schemas.microsoft.com/office/powerpoint/2010/main" val="8078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32" grpId="0" animBg="1"/>
      <p:bldP spid="40" grpId="0" animBg="1"/>
      <p:bldP spid="46" grpId="0" animBg="1"/>
      <p:bldP spid="47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AC3C799F-062F-4B8A-829A-55EBFEC0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900" y="2765555"/>
            <a:ext cx="1654947" cy="174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BDBF5952-608A-439D-97DC-621CDD025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777" y="5590041"/>
            <a:ext cx="2069698" cy="116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 descr="Slika, ki vsebuje besede besedilo&#10;&#10;Opis je samodejno ustvarjen">
            <a:extLst>
              <a:ext uri="{FF2B5EF4-FFF2-40B4-BE49-F238E27FC236}">
                <a16:creationId xmlns:a16="http://schemas.microsoft.com/office/drawing/2014/main" xmlns="" id="{EB6B1B98-21CD-4913-86AF-B09D067BC2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7" y="2708521"/>
            <a:ext cx="1660301" cy="132556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737F460-C5C3-497D-9E1F-970838709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851" y="5106439"/>
            <a:ext cx="2207961" cy="181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ksplozija 2 3"/>
          <p:cNvSpPr/>
          <p:nvPr/>
        </p:nvSpPr>
        <p:spPr>
          <a:xfrm>
            <a:off x="4036480" y="2932172"/>
            <a:ext cx="4349757" cy="260585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Gluhi strežejo v planinskih kočah</a:t>
            </a:r>
          </a:p>
        </p:txBody>
      </p:sp>
      <p:pic>
        <p:nvPicPr>
          <p:cNvPr id="5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BC69D469-53F6-4087-AA0E-32C378AFFD6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1078994" cy="1078994"/>
          </a:xfrm>
        </p:spPr>
      </p:pic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10144125" y="1667016"/>
            <a:ext cx="971550" cy="50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Slika 13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861F637C-455D-4998-83B2-214C9DC9C5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29" y="59598"/>
            <a:ext cx="1080000" cy="1080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4691BB9A-A42C-492F-B0EE-5D1CCBC97F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74" y="60604"/>
            <a:ext cx="2377895" cy="900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783684" y="3925828"/>
            <a:ext cx="439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C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Kako smo pridobili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C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mlade prostovoljce?</a:t>
            </a:r>
          </a:p>
        </p:txBody>
      </p:sp>
      <p:cxnSp>
        <p:nvCxnSpPr>
          <p:cNvPr id="11" name="Raven puščični povezovalnik 10"/>
          <p:cNvCxnSpPr/>
          <p:nvPr/>
        </p:nvCxnSpPr>
        <p:spPr>
          <a:xfrm flipV="1">
            <a:off x="7223760" y="2432304"/>
            <a:ext cx="1243584" cy="133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8516246" y="2015544"/>
            <a:ext cx="28883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Nenavaden naslov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8707907" y="3982885"/>
            <a:ext cx="288836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Družbeno-socializacijska vključenost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6774416" y="5829737"/>
            <a:ext cx="288836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Omogočena priložnost,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da se predstavijo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1057440" y="5214865"/>
            <a:ext cx="288836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Medsebojna povezanost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 pozornost ter posluh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1769851" y="2775290"/>
            <a:ext cx="21019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Moč medija</a:t>
            </a:r>
          </a:p>
        </p:txBody>
      </p:sp>
      <p:cxnSp>
        <p:nvCxnSpPr>
          <p:cNvPr id="24" name="Raven puščični povezovalnik 23"/>
          <p:cNvCxnSpPr/>
          <p:nvPr/>
        </p:nvCxnSpPr>
        <p:spPr>
          <a:xfrm>
            <a:off x="7452360" y="4267908"/>
            <a:ext cx="1214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>
            <a:off x="7022592" y="4683407"/>
            <a:ext cx="822960" cy="1040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/>
          <p:cNvCxnSpPr/>
          <p:nvPr/>
        </p:nvCxnSpPr>
        <p:spPr>
          <a:xfrm flipH="1">
            <a:off x="2779776" y="4800600"/>
            <a:ext cx="1723553" cy="33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povezovalnik 29"/>
          <p:cNvCxnSpPr/>
          <p:nvPr/>
        </p:nvCxnSpPr>
        <p:spPr>
          <a:xfrm flipH="1" flipV="1">
            <a:off x="3849624" y="3227832"/>
            <a:ext cx="1042416" cy="624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9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ka 20" descr="Slika, ki vsebuje besede besedilo&#10;&#10;Opis je samodejno ustvarjen">
            <a:extLst>
              <a:ext uri="{FF2B5EF4-FFF2-40B4-BE49-F238E27FC236}">
                <a16:creationId xmlns:a16="http://schemas.microsoft.com/office/drawing/2014/main" xmlns="" id="{27C3E73C-92FA-4649-A486-0A17CCFCD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04" y="2919924"/>
            <a:ext cx="7907009" cy="3978214"/>
          </a:xfrm>
          <a:prstGeom prst="rect">
            <a:avLst/>
          </a:prstGeom>
        </p:spPr>
      </p:pic>
      <p:cxnSp>
        <p:nvCxnSpPr>
          <p:cNvPr id="32" name="Raven puščični povezovalnik 31"/>
          <p:cNvCxnSpPr/>
          <p:nvPr/>
        </p:nvCxnSpPr>
        <p:spPr>
          <a:xfrm flipH="1" flipV="1">
            <a:off x="6336792" y="4870769"/>
            <a:ext cx="1216152" cy="23734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>
            <a:cxnSpLocks/>
          </p:cNvCxnSpPr>
          <p:nvPr/>
        </p:nvCxnSpPr>
        <p:spPr>
          <a:xfrm flipH="1" flipV="1">
            <a:off x="3840480" y="3959352"/>
            <a:ext cx="4356132" cy="115899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>
            <a:cxnSpLocks/>
          </p:cNvCxnSpPr>
          <p:nvPr/>
        </p:nvCxnSpPr>
        <p:spPr>
          <a:xfrm flipH="1" flipV="1">
            <a:off x="3341148" y="2652311"/>
            <a:ext cx="5081384" cy="224152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Gluhi strežejo v planinskih kočah</a:t>
            </a:r>
          </a:p>
        </p:txBody>
      </p:sp>
      <p:pic>
        <p:nvPicPr>
          <p:cNvPr id="5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BC69D469-53F6-4087-AA0E-32C378AFFD6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1078994" cy="1078994"/>
          </a:xfrm>
        </p:spPr>
      </p:pic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10144125" y="1667016"/>
            <a:ext cx="971550" cy="50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Slika 13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861F637C-455D-4998-83B2-214C9DC9C5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29" y="59598"/>
            <a:ext cx="1080000" cy="1080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4691BB9A-A42C-492F-B0EE-5D1CCBC97F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74" y="60604"/>
            <a:ext cx="2377895" cy="900000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7071919" y="5158955"/>
            <a:ext cx="439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 w="1270" cmpd="dbl">
                  <a:solidFill>
                    <a:prstClr val="black"/>
                  </a:solidFill>
                </a:ln>
                <a:solidFill>
                  <a:srgbClr val="FFC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Kaj je mlade prostovoljce prepričalo, da so se akcije udeležili?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32155" y="2339189"/>
            <a:ext cx="266644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Zamisel, da sodelujejo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215113" y="3032347"/>
            <a:ext cx="35021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Občutek varnosti, sproščenosti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251906" y="3748970"/>
            <a:ext cx="34655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Redni kontakti DS s prostovoljci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365759" y="4738779"/>
            <a:ext cx="29992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Moč socialnih omrežij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4228312" y="4224437"/>
            <a:ext cx="203357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Usposabljanje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 delovni priročnik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1185113" y="5761994"/>
            <a:ext cx="25054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Možnost sodelovanja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 tolmači SZJ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5541746" y="2406261"/>
            <a:ext cx="545848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Možnost podajanja svojih mnenj po akciji - evalvacija</a:t>
            </a:r>
          </a:p>
        </p:txBody>
      </p:sp>
      <p:cxnSp>
        <p:nvCxnSpPr>
          <p:cNvPr id="22" name="Raven puščični povezovalnik 21"/>
          <p:cNvCxnSpPr>
            <a:cxnSpLocks/>
          </p:cNvCxnSpPr>
          <p:nvPr/>
        </p:nvCxnSpPr>
        <p:spPr>
          <a:xfrm flipH="1" flipV="1">
            <a:off x="7744968" y="2944368"/>
            <a:ext cx="827475" cy="192640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>
            <a:cxnSpLocks/>
          </p:cNvCxnSpPr>
          <p:nvPr/>
        </p:nvCxnSpPr>
        <p:spPr>
          <a:xfrm flipH="1" flipV="1">
            <a:off x="4818889" y="3538728"/>
            <a:ext cx="3603643" cy="143083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/>
          <p:cNvCxnSpPr>
            <a:cxnSpLocks/>
          </p:cNvCxnSpPr>
          <p:nvPr/>
        </p:nvCxnSpPr>
        <p:spPr>
          <a:xfrm flipH="1" flipV="1">
            <a:off x="3456432" y="4992624"/>
            <a:ext cx="4171417" cy="59366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povezovalnik 29"/>
          <p:cNvCxnSpPr>
            <a:cxnSpLocks/>
          </p:cNvCxnSpPr>
          <p:nvPr/>
        </p:nvCxnSpPr>
        <p:spPr>
          <a:xfrm flipH="1" flipV="1">
            <a:off x="3840480" y="6044184"/>
            <a:ext cx="3712464" cy="1762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1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21" y="3884576"/>
            <a:ext cx="3830443" cy="287283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402" y="1402379"/>
            <a:ext cx="4388749" cy="32915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40" y="-872903"/>
            <a:ext cx="4317541" cy="323815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714509"/>
            <a:ext cx="5118279" cy="38387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08" y="1717928"/>
            <a:ext cx="3968017" cy="297601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93" y="-551335"/>
            <a:ext cx="3755571" cy="281667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0" b="8900"/>
          <a:stretch/>
        </p:blipFill>
        <p:spPr>
          <a:xfrm>
            <a:off x="1598566" y="1428534"/>
            <a:ext cx="3506834" cy="263183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490" y="4142105"/>
            <a:ext cx="3821195" cy="28658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3522" y="4069842"/>
            <a:ext cx="5047543" cy="3785658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sz="quarter" idx="11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 r="18403" b="7874"/>
          <a:stretch/>
        </p:blipFill>
        <p:spPr>
          <a:xfrm>
            <a:off x="-985937" y="1428533"/>
            <a:ext cx="3504503" cy="2641309"/>
          </a:xfrm>
        </p:spPr>
      </p:pic>
    </p:spTree>
    <p:extLst>
      <p:ext uri="{BB962C8B-B14F-4D97-AF65-F5344CB8AC3E}">
        <p14:creationId xmlns:p14="http://schemas.microsoft.com/office/powerpoint/2010/main" val="318210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480" y="1044900"/>
            <a:ext cx="6954274" cy="1090127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Gluhi strežejo v planinskih kočah</a:t>
            </a:r>
            <a:b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prostovoljne ure -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10144125" y="1667016"/>
            <a:ext cx="971550" cy="50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BABE2251-1BC9-4378-A0F3-F5ADE03F3FF7}"/>
              </a:ext>
            </a:extLst>
          </p:cNvPr>
          <p:cNvSpPr txBox="1">
            <a:spLocks/>
          </p:cNvSpPr>
          <p:nvPr/>
        </p:nvSpPr>
        <p:spPr>
          <a:xfrm>
            <a:off x="197480" y="2217030"/>
            <a:ext cx="11797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dirty="0">
                <a:solidFill>
                  <a:srgbClr val="0000CC"/>
                </a:solidFill>
                <a:latin typeface="+mn-lt"/>
              </a:rPr>
              <a:t>Ure je opravilo 90 prostovoljcev, večina mladih (65%).</a:t>
            </a:r>
          </a:p>
          <a:p>
            <a:pPr algn="ctr"/>
            <a:r>
              <a:rPr lang="sl-SI" sz="2400" dirty="0">
                <a:solidFill>
                  <a:srgbClr val="0000CC"/>
                </a:solidFill>
                <a:latin typeface="+mn-lt"/>
              </a:rPr>
              <a:t>Največ ur se je „naredilo“ ob organizaciji akcije in cca 1/3 na sami akciji</a:t>
            </a:r>
          </a:p>
          <a:p>
            <a:pPr algn="ctr"/>
            <a:r>
              <a:rPr lang="sl-SI" sz="2400" dirty="0">
                <a:solidFill>
                  <a:srgbClr val="0000CC"/>
                </a:solidFill>
                <a:latin typeface="+mn-lt"/>
              </a:rPr>
              <a:t>22. in 23. septembra, ostale pa na usposabljanjih, evalvaciji, pripravi valjčkov …</a:t>
            </a:r>
          </a:p>
        </p:txBody>
      </p:sp>
      <p:pic>
        <p:nvPicPr>
          <p:cNvPr id="15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A0989263-4AE4-42D4-A17D-08326D831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864000" cy="864000"/>
          </a:xfrm>
          <a:prstGeom prst="rect">
            <a:avLst/>
          </a:prstGeom>
        </p:spPr>
      </p:pic>
      <p:pic>
        <p:nvPicPr>
          <p:cNvPr id="17" name="Slika 16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42550624-4626-4BA7-BC5F-3FD3D9984E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37" y="68447"/>
            <a:ext cx="864000" cy="86400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2B476703-A0D6-408A-9F88-11CE9A7AFA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2" y="166444"/>
            <a:ext cx="1807200" cy="684000"/>
          </a:xfrm>
          <a:prstGeom prst="rect">
            <a:avLst/>
          </a:prstGeom>
        </p:spPr>
      </p:pic>
      <p:sp>
        <p:nvSpPr>
          <p:cNvPr id="13" name="Pravokotnik: zaokroženi vogali 12">
            <a:extLst>
              <a:ext uri="{FF2B5EF4-FFF2-40B4-BE49-F238E27FC236}">
                <a16:creationId xmlns:a16="http://schemas.microsoft.com/office/drawing/2014/main" xmlns="" id="{D1EAA452-6451-4396-81B6-3316F7A87434}"/>
              </a:ext>
            </a:extLst>
          </p:cNvPr>
          <p:cNvSpPr/>
          <p:nvPr/>
        </p:nvSpPr>
        <p:spPr>
          <a:xfrm>
            <a:off x="542489" y="5599740"/>
            <a:ext cx="10651510" cy="11321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>
                <a:solidFill>
                  <a:srgbClr val="0000CC"/>
                </a:solidFill>
              </a:rPr>
              <a:t>Organizacijske ure      3021       = 39.273,00</a:t>
            </a:r>
            <a:r>
              <a:rPr lang="sl-SI" sz="2400" dirty="0"/>
              <a:t> </a:t>
            </a:r>
            <a:r>
              <a:rPr lang="sl-SI" sz="2400" dirty="0">
                <a:solidFill>
                  <a:srgbClr val="0000CC"/>
                </a:solidFill>
              </a:rPr>
              <a:t>EUR</a:t>
            </a:r>
          </a:p>
          <a:p>
            <a:r>
              <a:rPr lang="sl-SI" sz="2400" dirty="0">
                <a:solidFill>
                  <a:srgbClr val="0000CC"/>
                </a:solidFill>
              </a:rPr>
              <a:t>Vsebinske ure              3737       = 37.370,00 EUR                    </a:t>
            </a:r>
            <a:r>
              <a:rPr lang="sl-SI" sz="3200" dirty="0">
                <a:solidFill>
                  <a:srgbClr val="FF0000"/>
                </a:solidFill>
              </a:rPr>
              <a:t>=</a:t>
            </a:r>
            <a:r>
              <a:rPr lang="sl-SI" sz="3200" dirty="0">
                <a:solidFill>
                  <a:srgbClr val="0000CC"/>
                </a:solidFill>
              </a:rPr>
              <a:t>  </a:t>
            </a:r>
            <a:r>
              <a:rPr lang="sl-SI" sz="3200" dirty="0">
                <a:solidFill>
                  <a:srgbClr val="FF0000"/>
                </a:solidFill>
              </a:rPr>
              <a:t>76.643,00 EUR</a:t>
            </a:r>
            <a:r>
              <a:rPr lang="sl-SI" sz="3200" dirty="0"/>
              <a:t> </a:t>
            </a:r>
            <a:endParaRPr lang="sl-SI" sz="3200" dirty="0">
              <a:solidFill>
                <a:srgbClr val="0000CC"/>
              </a:solidFill>
            </a:endParaRPr>
          </a:p>
        </p:txBody>
      </p:sp>
      <p:sp>
        <p:nvSpPr>
          <p:cNvPr id="19" name="Pravokotnik: zaokroženi vogali 18">
            <a:extLst>
              <a:ext uri="{FF2B5EF4-FFF2-40B4-BE49-F238E27FC236}">
                <a16:creationId xmlns:a16="http://schemas.microsoft.com/office/drawing/2014/main" xmlns="" id="{F7BB8695-5675-4936-858E-0B56AA54168F}"/>
              </a:ext>
            </a:extLst>
          </p:cNvPr>
          <p:cNvSpPr/>
          <p:nvPr/>
        </p:nvSpPr>
        <p:spPr>
          <a:xfrm>
            <a:off x="542490" y="4053963"/>
            <a:ext cx="10573185" cy="113211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sl-SI" sz="2400" b="1" dirty="0"/>
              <a:t>            </a:t>
            </a:r>
          </a:p>
          <a:p>
            <a:pPr fontAlgn="b"/>
            <a:r>
              <a:rPr lang="sl-SI" sz="2400" b="1" dirty="0"/>
              <a:t>         222:25:00</a:t>
            </a:r>
            <a:r>
              <a:rPr lang="sl-SI" sz="2400" dirty="0"/>
              <a:t>              </a:t>
            </a:r>
            <a:r>
              <a:rPr lang="sl-SI" sz="2400" b="1" dirty="0"/>
              <a:t>1062:40:00</a:t>
            </a:r>
            <a:r>
              <a:rPr lang="sl-SI" sz="2400" dirty="0"/>
              <a:t>                   </a:t>
            </a:r>
            <a:r>
              <a:rPr lang="sl-SI" sz="2400" b="1" dirty="0"/>
              <a:t>5472:25:00</a:t>
            </a:r>
            <a:r>
              <a:rPr lang="sl-SI" sz="2400" dirty="0"/>
              <a:t>             </a:t>
            </a:r>
            <a:r>
              <a:rPr lang="sl-SI" sz="2800" b="1" dirty="0">
                <a:solidFill>
                  <a:srgbClr val="FFFF00"/>
                </a:solidFill>
              </a:rPr>
              <a:t>6757:30:00</a:t>
            </a:r>
            <a:endParaRPr lang="sl-SI" sz="2800" dirty="0">
              <a:solidFill>
                <a:srgbClr val="FFFF00"/>
              </a:solidFill>
            </a:endParaRPr>
          </a:p>
          <a:p>
            <a:pPr fontAlgn="b"/>
            <a:r>
              <a:rPr lang="sl-SI" sz="2400" dirty="0"/>
              <a:t>           priprava             prihod/odhod                    aktivnost                    </a:t>
            </a:r>
            <a:r>
              <a:rPr lang="sl-SI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skupaj</a:t>
            </a:r>
          </a:p>
          <a:p>
            <a:pPr algn="ctr" fontAlgn="b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8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081602"/>
            <a:ext cx="11004588" cy="886211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Planinstvo za invalide/OPP - Gluhi strežejo v planinskih kočah</a:t>
            </a:r>
          </a:p>
        </p:txBody>
      </p:sp>
      <p:pic>
        <p:nvPicPr>
          <p:cNvPr id="5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BC69D469-53F6-4087-AA0E-32C378AFFD6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864000" cy="864000"/>
          </a:xfrm>
        </p:spPr>
      </p:pic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10144125" y="1667016"/>
            <a:ext cx="971550" cy="50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861F637C-455D-4998-83B2-214C9DC9C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37" y="68447"/>
            <a:ext cx="864000" cy="864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4691BB9A-A42C-492F-B0EE-5D1CCBC97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2" y="166444"/>
            <a:ext cx="1807200" cy="684000"/>
          </a:xfrm>
          <a:prstGeom prst="rect">
            <a:avLst/>
          </a:prstGeom>
        </p:spPr>
      </p:pic>
      <p:sp>
        <p:nvSpPr>
          <p:cNvPr id="11" name="Podnaslov 2">
            <a:extLst>
              <a:ext uri="{FF2B5EF4-FFF2-40B4-BE49-F238E27FC236}">
                <a16:creationId xmlns:a16="http://schemas.microsoft.com/office/drawing/2014/main" xmlns="" id="{9061A3A9-1012-4F97-AA66-A73EAC52A633}"/>
              </a:ext>
            </a:extLst>
          </p:cNvPr>
          <p:cNvSpPr txBox="1">
            <a:spLocks/>
          </p:cNvSpPr>
          <p:nvPr/>
        </p:nvSpPr>
        <p:spPr>
          <a:xfrm>
            <a:off x="1828800" y="2116968"/>
            <a:ext cx="8445909" cy="458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l-SI" sz="27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7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odnaslov 2">
            <a:extLst>
              <a:ext uri="{FF2B5EF4-FFF2-40B4-BE49-F238E27FC236}">
                <a16:creationId xmlns:a16="http://schemas.microsoft.com/office/drawing/2014/main" xmlns="" id="{5EEFFB92-D921-4355-B1EC-B55C89A4A5D0}"/>
              </a:ext>
            </a:extLst>
          </p:cNvPr>
          <p:cNvSpPr txBox="1">
            <a:spLocks/>
          </p:cNvSpPr>
          <p:nvPr/>
        </p:nvSpPr>
        <p:spPr>
          <a:xfrm>
            <a:off x="813780" y="3235739"/>
            <a:ext cx="10088880" cy="146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ZA POZORNOST!</a:t>
            </a:r>
          </a:p>
          <a:p>
            <a:pPr marL="0" indent="0" algn="ctr">
              <a:buNone/>
            </a:pPr>
            <a:r>
              <a:rPr lang="sl-S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VESELJEM BOMO ODGOVORILI NA VPRAŠANJA</a:t>
            </a:r>
          </a:p>
          <a:p>
            <a:endParaRPr lang="sl-SI" sz="2700" b="1" dirty="0">
              <a:solidFill>
                <a:srgbClr val="C00000"/>
              </a:solidFill>
            </a:endParaRPr>
          </a:p>
          <a:p>
            <a:endParaRPr lang="sl-SI" sz="2700" dirty="0">
              <a:solidFill>
                <a:srgbClr val="0000CC"/>
              </a:solidFill>
            </a:endParaRPr>
          </a:p>
          <a:p>
            <a:pPr marL="257175" indent="-257175" algn="just"/>
            <a:endParaRPr lang="sl-SI" b="1" dirty="0">
              <a:solidFill>
                <a:srgbClr val="0000CC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sl-SI" b="1" dirty="0">
              <a:solidFill>
                <a:srgbClr val="C00000"/>
              </a:solidFill>
            </a:endParaRPr>
          </a:p>
          <a:p>
            <a:endParaRPr lang="sl-SI" b="1" dirty="0">
              <a:solidFill>
                <a:srgbClr val="C00000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36" name="Slika 35">
            <a:extLst>
              <a:ext uri="{FF2B5EF4-FFF2-40B4-BE49-F238E27FC236}">
                <a16:creationId xmlns:a16="http://schemas.microsoft.com/office/drawing/2014/main" xmlns="" id="{1871BEAC-E540-47C0-AB1D-75AC5617F4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8141" y="3004298"/>
            <a:ext cx="735923" cy="810306"/>
          </a:xfrm>
          <a:prstGeom prst="rect">
            <a:avLst/>
          </a:prstGeom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xmlns="" id="{0CE57C99-586F-4F82-AAF9-738A6649AF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682" y="2106659"/>
            <a:ext cx="735923" cy="810000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AD9C7E18-2C3E-4B70-A661-CA29C211BB1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6258" y="2045617"/>
            <a:ext cx="727609" cy="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9D9CA6EF-EB2D-4E9F-BDC1-776C96E9E0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8117" y="2116213"/>
            <a:ext cx="778635" cy="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Slika 39">
            <a:extLst>
              <a:ext uri="{FF2B5EF4-FFF2-40B4-BE49-F238E27FC236}">
                <a16:creationId xmlns:a16="http://schemas.microsoft.com/office/drawing/2014/main" xmlns="" id="{AF121B0E-3C85-4200-A80A-5E32E175697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717" y="2194298"/>
            <a:ext cx="760204" cy="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Slika 40">
            <a:extLst>
              <a:ext uri="{FF2B5EF4-FFF2-40B4-BE49-F238E27FC236}">
                <a16:creationId xmlns:a16="http://schemas.microsoft.com/office/drawing/2014/main" xmlns="" id="{9369D4E8-42C6-441A-8F89-40CE3BA3CB1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360" y="2324396"/>
            <a:ext cx="600710" cy="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xmlns="" id="{9110511F-1DA9-496F-819E-E6995CCC14E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97" y="4291200"/>
            <a:ext cx="1144714" cy="1479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xmlns="" id="{866465E1-712D-4118-9D5A-8440174F03A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5502" y="5190984"/>
            <a:ext cx="735923" cy="810000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xmlns="" id="{692B2390-3660-4244-A756-8E5582B3364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306" y="2324396"/>
            <a:ext cx="735923" cy="810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B8B922A-BA55-4A8C-9EC6-6DE80396B0F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14" y="4825855"/>
            <a:ext cx="5708303" cy="19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6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983347"/>
            <a:ext cx="6964106" cy="1185677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Planinstvo za invalide/OPP</a:t>
            </a:r>
            <a:b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odbor -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10144125" y="1667016"/>
            <a:ext cx="971550" cy="50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2F822FE7-BC02-4E06-8B4E-8F324B6B6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864000" cy="864000"/>
          </a:xfrm>
          <a:prstGeom prst="rect">
            <a:avLst/>
          </a:prstGeom>
        </p:spPr>
      </p:pic>
      <p:pic>
        <p:nvPicPr>
          <p:cNvPr id="13" name="Slika 12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1C38FD60-84AC-4102-843A-23E7C9BCDB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37" y="68447"/>
            <a:ext cx="864000" cy="864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FE8CFDDE-66A7-4F77-BE66-3E6D8DF685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2" y="166444"/>
            <a:ext cx="1807200" cy="684000"/>
          </a:xfrm>
          <a:prstGeom prst="rect">
            <a:avLst/>
          </a:prstGeom>
        </p:spPr>
      </p:pic>
      <p:pic>
        <p:nvPicPr>
          <p:cNvPr id="17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4E8EBCA5-134A-47AD-8A74-2A340C9CF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07" y="3429000"/>
            <a:ext cx="2641057" cy="2641057"/>
          </a:xfrm>
          <a:prstGeom prst="rect">
            <a:avLst/>
          </a:prstGeom>
        </p:spPr>
      </p:pic>
      <p:sp>
        <p:nvSpPr>
          <p:cNvPr id="18" name="Naslov 1">
            <a:extLst>
              <a:ext uri="{FF2B5EF4-FFF2-40B4-BE49-F238E27FC236}">
                <a16:creationId xmlns:a16="http://schemas.microsoft.com/office/drawing/2014/main" xmlns="" id="{8F42C64B-6A45-41AE-829D-B642DEEA2C0B}"/>
              </a:ext>
            </a:extLst>
          </p:cNvPr>
          <p:cNvSpPr txBox="1">
            <a:spLocks/>
          </p:cNvSpPr>
          <p:nvPr/>
        </p:nvSpPr>
        <p:spPr>
          <a:xfrm>
            <a:off x="219347" y="2219924"/>
            <a:ext cx="10519410" cy="447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sl-SI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okviru Planinske zveze Slovenije (PZS)  deluje odbor Planinstvo za invalide/OPP, ki šteje 13 prostovoljcev s podporo strokovnega delavca na PZS.</a:t>
            </a:r>
          </a:p>
          <a:p>
            <a:pPr algn="just">
              <a:lnSpc>
                <a:spcPct val="100000"/>
              </a:lnSpc>
            </a:pPr>
            <a:r>
              <a:rPr lang="sl-SI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Naše osnovne prednostne dejavnosti so:</a:t>
            </a:r>
          </a:p>
          <a:p>
            <a:pPr algn="just">
              <a:lnSpc>
                <a:spcPct val="100000"/>
              </a:lnSpc>
            </a:pPr>
            <a:endParaRPr lang="sl-SI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FF0000"/>
                </a:solidFill>
              </a:rPr>
              <a:t>  </a:t>
            </a:r>
            <a:r>
              <a:rPr lang="sl-SI" sz="2400" dirty="0">
                <a:solidFill>
                  <a:srgbClr val="0000CC"/>
                </a:solidFill>
              </a:rPr>
              <a:t>Pohodi, vikend aktivnosti, tabori</a:t>
            </a:r>
          </a:p>
          <a:p>
            <a:pPr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FF0000"/>
                </a:solidFill>
              </a:rPr>
              <a:t>  </a:t>
            </a:r>
            <a:r>
              <a:rPr lang="sl-SI" sz="2400" dirty="0">
                <a:solidFill>
                  <a:srgbClr val="0000CC"/>
                </a:solidFill>
              </a:rPr>
              <a:t>Usposabljanja marec, maj, september</a:t>
            </a:r>
          </a:p>
          <a:p>
            <a:pPr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FF0000"/>
                </a:solidFill>
              </a:rPr>
              <a:t>  </a:t>
            </a:r>
            <a:r>
              <a:rPr lang="sl-SI" sz="2400" dirty="0">
                <a:solidFill>
                  <a:srgbClr val="0000CC"/>
                </a:solidFill>
              </a:rPr>
              <a:t>Učbenik in planinec</a:t>
            </a:r>
          </a:p>
          <a:p>
            <a:pPr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FF0000"/>
                </a:solidFill>
              </a:rPr>
              <a:t>  </a:t>
            </a:r>
            <a:r>
              <a:rPr lang="sl-SI" sz="2400" dirty="0">
                <a:solidFill>
                  <a:srgbClr val="0000CC"/>
                </a:solidFill>
              </a:rPr>
              <a:t>Spletna aplikacija za planinske poti</a:t>
            </a:r>
          </a:p>
          <a:p>
            <a:pPr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FF0000"/>
                </a:solidFill>
              </a:rPr>
              <a:t>  </a:t>
            </a:r>
            <a:r>
              <a:rPr lang="sl-SI" sz="2400" dirty="0">
                <a:solidFill>
                  <a:srgbClr val="0000CC"/>
                </a:solidFill>
              </a:rPr>
              <a:t>Akcija s slepimi in slabovidnimi</a:t>
            </a:r>
          </a:p>
          <a:p>
            <a:pPr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l-SI" sz="3200" dirty="0">
                <a:solidFill>
                  <a:srgbClr val="FF0000"/>
                </a:solidFill>
              </a:rPr>
              <a:t>  </a:t>
            </a:r>
            <a:r>
              <a:rPr lang="sl-SI" sz="2400" dirty="0">
                <a:solidFill>
                  <a:srgbClr val="0000CC"/>
                </a:solidFill>
              </a:rPr>
              <a:t>Akcija gluhi strežejo v planinskih kočah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sl-SI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7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044844"/>
            <a:ext cx="6973939" cy="1120559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Planinstvo za invalide/OPP</a:t>
            </a:r>
            <a:b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27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dosedanji dosežki -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10144125" y="1667016"/>
            <a:ext cx="971550" cy="50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B4BE91FE-DF4E-4685-A132-CF6F1BB959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1299" y="2217030"/>
            <a:ext cx="11667671" cy="4913113"/>
          </a:xfrm>
        </p:spPr>
        <p:txBody>
          <a:bodyPr>
            <a:normAutofit/>
          </a:bodyPr>
          <a:lstStyle/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Izdali smo Dnevnik in planinec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Izdali smo Priročnik in planinec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Izpeljali smo 2 vseslovenska </a:t>
            </a:r>
            <a:r>
              <a:rPr lang="sl-SI" sz="2400" dirty="0" err="1">
                <a:solidFill>
                  <a:srgbClr val="0000CC"/>
                </a:solidFill>
              </a:rPr>
              <a:t>inkluzijska</a:t>
            </a:r>
            <a:r>
              <a:rPr lang="sl-SI" sz="2400" dirty="0">
                <a:solidFill>
                  <a:srgbClr val="0000CC"/>
                </a:solidFill>
              </a:rPr>
              <a:t> pohoda (Golte 2017 – 124 planincev in Planino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>
                <a:solidFill>
                  <a:srgbClr val="0000CC"/>
                </a:solidFill>
              </a:rPr>
              <a:t>      nad Vrhniko 2018 – 240 pohodnikov/21 na vozičkih)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Izpeljali 19 pohodov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1 vikend aktivnost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3 tabore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Priprave na Učbenik in planinec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Izpeljali 3 usposabljanja za strokovni kader</a:t>
            </a:r>
          </a:p>
          <a:p>
            <a:pPr marL="0" indent="0" algn="just">
              <a:buNone/>
            </a:pPr>
            <a:endParaRPr lang="sl-SI" dirty="0"/>
          </a:p>
        </p:txBody>
      </p:sp>
      <p:pic>
        <p:nvPicPr>
          <p:cNvPr id="12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BAE780E1-79AD-4D99-BDD0-DE73C1809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864000" cy="864000"/>
          </a:xfrm>
          <a:prstGeom prst="rect">
            <a:avLst/>
          </a:prstGeom>
        </p:spPr>
      </p:pic>
      <p:pic>
        <p:nvPicPr>
          <p:cNvPr id="13" name="Slika 12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B2E2DA1C-F1AD-43CE-B2F4-EE987F67B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37" y="68447"/>
            <a:ext cx="864000" cy="864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D6625203-F71C-48F7-B0D2-749D2CE5B1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2" y="166444"/>
            <a:ext cx="1807200" cy="684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ABABB34-0F21-4CE7-9FD0-393A7D183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13236">
            <a:off x="6289265" y="4160347"/>
            <a:ext cx="1546327" cy="21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68E7EB14-2C04-4BCA-8782-F92F206BB3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7606">
            <a:off x="8284342" y="3971575"/>
            <a:ext cx="1511307" cy="21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E2626CB-F45C-4B9F-B764-4879B19BB1C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5695">
            <a:off x="10236786" y="3661034"/>
            <a:ext cx="1522452" cy="21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28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39" y="3441991"/>
            <a:ext cx="432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088" y="1112297"/>
            <a:ext cx="6835835" cy="965836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Planinstvo za invalide/OPP</a:t>
            </a:r>
            <a:b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prostovoljne ure do 31. oktobra 2018 -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864A096B-7B33-474C-84F5-74B25E4A29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864000" cy="864000"/>
          </a:xfrm>
          <a:prstGeom prst="rect">
            <a:avLst/>
          </a:prstGeom>
        </p:spPr>
      </p:pic>
      <p:pic>
        <p:nvPicPr>
          <p:cNvPr id="15" name="Slika 14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534B8116-3C37-42BA-9668-0618FC5A7D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37" y="68447"/>
            <a:ext cx="864000" cy="86400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464D923D-350A-47D0-AE01-570236698D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2" y="166444"/>
            <a:ext cx="1807200" cy="684000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214689C8-C0F5-47B1-BA9C-30AFB75C48FC}"/>
              </a:ext>
            </a:extLst>
          </p:cNvPr>
          <p:cNvSpPr/>
          <p:nvPr/>
        </p:nvSpPr>
        <p:spPr>
          <a:xfrm>
            <a:off x="344065" y="2116967"/>
            <a:ext cx="77959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b="1" dirty="0">
                <a:solidFill>
                  <a:srgbClr val="0000CC"/>
                </a:solidFill>
              </a:rPr>
              <a:t>Prostovoljne ure so bile opravljene:</a:t>
            </a:r>
          </a:p>
          <a:p>
            <a:pPr indent="-342900" algn="just"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Pohodi</a:t>
            </a:r>
          </a:p>
          <a:p>
            <a:pPr indent="-342900" algn="just"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Vikend aktivnosti</a:t>
            </a:r>
          </a:p>
          <a:p>
            <a:pPr indent="-342900" algn="just"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Tabori</a:t>
            </a:r>
          </a:p>
          <a:p>
            <a:pPr indent="-342900" algn="just"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Usposabljanje</a:t>
            </a:r>
          </a:p>
          <a:p>
            <a:pPr indent="-342900" algn="just"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Srečanje odbora</a:t>
            </a:r>
          </a:p>
          <a:p>
            <a:pPr indent="-342900" algn="just"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Kongresi, posveti …</a:t>
            </a:r>
          </a:p>
          <a:p>
            <a:pPr indent="-342900" algn="just"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Usposabljanje prostovoljcev</a:t>
            </a:r>
          </a:p>
          <a:p>
            <a:pPr indent="-342900" algn="just"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rgbClr val="0000CC"/>
                </a:solidFill>
              </a:rPr>
              <a:t>…</a:t>
            </a:r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xmlns="" id="{FA08BCEB-1E5C-4DA0-B2CF-B6FBE98FCEB8}"/>
              </a:ext>
            </a:extLst>
          </p:cNvPr>
          <p:cNvSpPr/>
          <p:nvPr/>
        </p:nvSpPr>
        <p:spPr>
          <a:xfrm>
            <a:off x="110490" y="5460333"/>
            <a:ext cx="7795967" cy="122165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sl-SI" sz="2400" b="1" dirty="0"/>
              <a:t>    106:00:00</a:t>
            </a:r>
            <a:r>
              <a:rPr lang="sl-SI" sz="2400" dirty="0"/>
              <a:t>        </a:t>
            </a:r>
            <a:r>
              <a:rPr lang="sl-SI" sz="2400" b="1" dirty="0"/>
              <a:t>400:40:00</a:t>
            </a:r>
            <a:r>
              <a:rPr lang="sl-SI" sz="2400" dirty="0"/>
              <a:t>         </a:t>
            </a:r>
            <a:r>
              <a:rPr lang="sl-SI" sz="2400" b="1" dirty="0"/>
              <a:t>1734:32:00</a:t>
            </a:r>
            <a:r>
              <a:rPr lang="sl-SI" sz="2400" dirty="0"/>
              <a:t>       </a:t>
            </a:r>
            <a:r>
              <a:rPr lang="sl-SI" sz="2800" b="1" dirty="0"/>
              <a:t>2241:12:00</a:t>
            </a:r>
            <a:endParaRPr lang="sl-SI" sz="2800" dirty="0"/>
          </a:p>
          <a:p>
            <a:pPr fontAlgn="b"/>
            <a:r>
              <a:rPr lang="sl-SI" sz="2400" dirty="0"/>
              <a:t>       </a:t>
            </a:r>
            <a:r>
              <a:rPr lang="sl-SI" sz="2000" dirty="0"/>
              <a:t>Priprava            prihod/odhod            aktivnost                     skupaj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51" y="275672"/>
            <a:ext cx="432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51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2700" y="1045102"/>
            <a:ext cx="6867940" cy="1071865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Planinstvo za invalide/OPP</a:t>
            </a:r>
            <a:b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in -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10144125" y="1667016"/>
            <a:ext cx="971550" cy="50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BAE780E1-79AD-4D99-BDD0-DE73C1809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864000" cy="864000"/>
          </a:xfrm>
          <a:prstGeom prst="rect">
            <a:avLst/>
          </a:prstGeom>
        </p:spPr>
      </p:pic>
      <p:pic>
        <p:nvPicPr>
          <p:cNvPr id="13" name="Slika 12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B2E2DA1C-F1AD-43CE-B2F4-EE987F67B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37" y="68447"/>
            <a:ext cx="864000" cy="864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D6625203-F71C-48F7-B0D2-749D2CE5B1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2" y="166444"/>
            <a:ext cx="1807200" cy="684000"/>
          </a:xfrm>
          <a:prstGeom prst="rect">
            <a:avLst/>
          </a:prstGeom>
        </p:spPr>
      </p:pic>
      <p:sp>
        <p:nvSpPr>
          <p:cNvPr id="11" name="Podnaslov 2">
            <a:extLst>
              <a:ext uri="{FF2B5EF4-FFF2-40B4-BE49-F238E27FC236}">
                <a16:creationId xmlns:a16="http://schemas.microsoft.com/office/drawing/2014/main" xmlns="" id="{4AB7DBCF-D779-45A8-A97B-8B91A6F4033E}"/>
              </a:ext>
            </a:extLst>
          </p:cNvPr>
          <p:cNvSpPr txBox="1">
            <a:spLocks/>
          </p:cNvSpPr>
          <p:nvPr/>
        </p:nvSpPr>
        <p:spPr>
          <a:xfrm>
            <a:off x="323065" y="2684076"/>
            <a:ext cx="6467096" cy="3304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b="1" dirty="0">
                <a:solidFill>
                  <a:srgbClr val="C00000"/>
                </a:solidFill>
              </a:rPr>
              <a:t>Še več pomenov dobimo:  z besedico       planinec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sl-SI" sz="2400" b="1" dirty="0">
                <a:solidFill>
                  <a:schemeClr val="bg1"/>
                </a:solidFill>
              </a:rPr>
              <a:t>        </a:t>
            </a:r>
            <a:r>
              <a:rPr lang="sl-SI" sz="800" b="1" dirty="0">
                <a:solidFill>
                  <a:schemeClr val="bg1"/>
                </a:solidFill>
              </a:rPr>
              <a:t>in</a:t>
            </a:r>
            <a:endParaRPr lang="sl-SI" sz="800" b="1" dirty="0">
              <a:solidFill>
                <a:srgbClr val="C00000"/>
              </a:solidFill>
            </a:endParaRPr>
          </a:p>
          <a:p>
            <a:pPr marL="0">
              <a:spcBef>
                <a:spcPts val="0"/>
              </a:spcBef>
            </a:pPr>
            <a:r>
              <a:rPr lang="sl-SI" sz="2400" dirty="0">
                <a:solidFill>
                  <a:srgbClr val="0000CC"/>
                </a:solidFill>
              </a:rPr>
              <a:t>in – invalid,</a:t>
            </a:r>
          </a:p>
          <a:p>
            <a:pPr marL="0">
              <a:spcBef>
                <a:spcPts val="0"/>
              </a:spcBef>
            </a:pPr>
            <a:r>
              <a:rPr lang="sl-SI" sz="2400" dirty="0">
                <a:solidFill>
                  <a:srgbClr val="0000CC"/>
                </a:solidFill>
              </a:rPr>
              <a:t>in - inkluzija, </a:t>
            </a:r>
          </a:p>
          <a:p>
            <a:pPr marL="0">
              <a:spcBef>
                <a:spcPts val="0"/>
              </a:spcBef>
            </a:pPr>
            <a:r>
              <a:rPr lang="sl-SI" sz="2400" dirty="0">
                <a:solidFill>
                  <a:srgbClr val="0000CC"/>
                </a:solidFill>
              </a:rPr>
              <a:t>in - da si sprejet, </a:t>
            </a:r>
          </a:p>
          <a:p>
            <a:pPr marL="0">
              <a:spcBef>
                <a:spcPts val="0"/>
              </a:spcBef>
            </a:pPr>
            <a:r>
              <a:rPr lang="sl-SI" sz="2400" dirty="0">
                <a:solidFill>
                  <a:srgbClr val="0000CC"/>
                </a:solidFill>
              </a:rPr>
              <a:t>in - da si aktualen, </a:t>
            </a:r>
          </a:p>
          <a:p>
            <a:pPr marL="0">
              <a:spcBef>
                <a:spcPts val="0"/>
              </a:spcBef>
            </a:pPr>
            <a:r>
              <a:rPr lang="sl-SI" sz="2400" dirty="0">
                <a:solidFill>
                  <a:srgbClr val="0000CC"/>
                </a:solidFill>
              </a:rPr>
              <a:t>in - interdisciplinarno,</a:t>
            </a:r>
          </a:p>
          <a:p>
            <a:pPr marL="0">
              <a:spcBef>
                <a:spcPts val="0"/>
              </a:spcBef>
            </a:pPr>
            <a:r>
              <a:rPr lang="sl-SI" sz="2400" dirty="0">
                <a:solidFill>
                  <a:srgbClr val="0000CC"/>
                </a:solidFill>
              </a:rPr>
              <a:t>in - da si del družbe,</a:t>
            </a:r>
          </a:p>
          <a:p>
            <a:pPr marL="0">
              <a:spcBef>
                <a:spcPts val="0"/>
              </a:spcBef>
            </a:pPr>
            <a:r>
              <a:rPr lang="sl-SI" sz="2400" dirty="0">
                <a:solidFill>
                  <a:srgbClr val="0000CC"/>
                </a:solidFill>
              </a:rPr>
              <a:t>in - da si IN. (</a:t>
            </a:r>
            <a:r>
              <a:rPr lang="sl-SI" sz="2400" dirty="0" err="1">
                <a:solidFill>
                  <a:srgbClr val="0000CC"/>
                </a:solidFill>
              </a:rPr>
              <a:t>you</a:t>
            </a:r>
            <a:r>
              <a:rPr lang="sl-SI" sz="2400" dirty="0">
                <a:solidFill>
                  <a:srgbClr val="0000CC"/>
                </a:solidFill>
              </a:rPr>
              <a:t> are in). 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xmlns="" id="{916FE6F6-036E-4DBC-AA5F-FDF17923E8FC}"/>
              </a:ext>
            </a:extLst>
          </p:cNvPr>
          <p:cNvGrpSpPr/>
          <p:nvPr/>
        </p:nvGrpSpPr>
        <p:grpSpPr>
          <a:xfrm>
            <a:off x="7075644" y="1667016"/>
            <a:ext cx="4748633" cy="4748633"/>
            <a:chOff x="824738" y="349929"/>
            <a:chExt cx="4748633" cy="4748633"/>
          </a:xfrm>
        </p:grpSpPr>
        <p:sp>
          <p:nvSpPr>
            <p:cNvPr id="31" name="Delni krog 30">
              <a:extLst>
                <a:ext uri="{FF2B5EF4-FFF2-40B4-BE49-F238E27FC236}">
                  <a16:creationId xmlns:a16="http://schemas.microsoft.com/office/drawing/2014/main" xmlns="" id="{5E3A466B-3402-49A6-BBA1-5BE864BEB419}"/>
                </a:ext>
              </a:extLst>
            </p:cNvPr>
            <p:cNvSpPr/>
            <p:nvPr/>
          </p:nvSpPr>
          <p:spPr>
            <a:xfrm>
              <a:off x="824738" y="349929"/>
              <a:ext cx="4748633" cy="4748633"/>
            </a:xfrm>
            <a:prstGeom prst="pie">
              <a:avLst>
                <a:gd name="adj1" fmla="val 16200000"/>
                <a:gd name="adj2" fmla="val 2052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Delni krog 4">
              <a:extLst>
                <a:ext uri="{FF2B5EF4-FFF2-40B4-BE49-F238E27FC236}">
                  <a16:creationId xmlns:a16="http://schemas.microsoft.com/office/drawing/2014/main" xmlns="" id="{7813F292-46C2-4838-A84F-DAA95445A38E}"/>
                </a:ext>
              </a:extLst>
            </p:cNvPr>
            <p:cNvSpPr txBox="1"/>
            <p:nvPr/>
          </p:nvSpPr>
          <p:spPr>
            <a:xfrm>
              <a:off x="3301942" y="1148151"/>
              <a:ext cx="1526346" cy="1017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400" b="1" kern="1200" dirty="0"/>
                <a:t>in  - invalid</a:t>
              </a: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xmlns="" id="{E8FD5EBE-2DB8-48EF-A635-0D1F5265ADAA}"/>
              </a:ext>
            </a:extLst>
          </p:cNvPr>
          <p:cNvGrpSpPr/>
          <p:nvPr/>
        </p:nvGrpSpPr>
        <p:grpSpPr>
          <a:xfrm>
            <a:off x="7116346" y="1793646"/>
            <a:ext cx="4748633" cy="4748633"/>
            <a:chOff x="865440" y="476559"/>
            <a:chExt cx="4748633" cy="4748633"/>
          </a:xfrm>
        </p:grpSpPr>
        <p:sp>
          <p:nvSpPr>
            <p:cNvPr id="29" name="Delni krog 28">
              <a:extLst>
                <a:ext uri="{FF2B5EF4-FFF2-40B4-BE49-F238E27FC236}">
                  <a16:creationId xmlns:a16="http://schemas.microsoft.com/office/drawing/2014/main" xmlns="" id="{279D83D7-1B79-48DF-B423-33DC7CC14239}"/>
                </a:ext>
              </a:extLst>
            </p:cNvPr>
            <p:cNvSpPr/>
            <p:nvPr/>
          </p:nvSpPr>
          <p:spPr>
            <a:xfrm>
              <a:off x="865440" y="476559"/>
              <a:ext cx="4748633" cy="4748633"/>
            </a:xfrm>
            <a:prstGeom prst="pie">
              <a:avLst>
                <a:gd name="adj1" fmla="val 20520000"/>
                <a:gd name="adj2" fmla="val 324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Delni krog 6">
              <a:extLst>
                <a:ext uri="{FF2B5EF4-FFF2-40B4-BE49-F238E27FC236}">
                  <a16:creationId xmlns:a16="http://schemas.microsoft.com/office/drawing/2014/main" xmlns="" id="{26A647DA-DEE2-457D-BC08-8F45BB1019B5}"/>
                </a:ext>
              </a:extLst>
            </p:cNvPr>
            <p:cNvSpPr txBox="1"/>
            <p:nvPr/>
          </p:nvSpPr>
          <p:spPr>
            <a:xfrm>
              <a:off x="3923786" y="2646232"/>
              <a:ext cx="1413283" cy="1130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400" b="1" kern="1200" dirty="0"/>
                <a:t>in - inkluzija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xmlns="" id="{20277CE1-30C0-462D-A4DF-9664449BE94C}"/>
              </a:ext>
            </a:extLst>
          </p:cNvPr>
          <p:cNvGrpSpPr/>
          <p:nvPr/>
        </p:nvGrpSpPr>
        <p:grpSpPr>
          <a:xfrm>
            <a:off x="7008937" y="1871659"/>
            <a:ext cx="4748633" cy="4748633"/>
            <a:chOff x="758031" y="554572"/>
            <a:chExt cx="4748633" cy="4748633"/>
          </a:xfrm>
        </p:grpSpPr>
        <p:sp>
          <p:nvSpPr>
            <p:cNvPr id="27" name="Delni krog 26">
              <a:extLst>
                <a:ext uri="{FF2B5EF4-FFF2-40B4-BE49-F238E27FC236}">
                  <a16:creationId xmlns:a16="http://schemas.microsoft.com/office/drawing/2014/main" xmlns="" id="{B9D9DEE8-DC59-4FDE-B0FB-550B548018D1}"/>
                </a:ext>
              </a:extLst>
            </p:cNvPr>
            <p:cNvSpPr/>
            <p:nvPr/>
          </p:nvSpPr>
          <p:spPr>
            <a:xfrm>
              <a:off x="758031" y="554572"/>
              <a:ext cx="4748633" cy="4748633"/>
            </a:xfrm>
            <a:prstGeom prst="pie">
              <a:avLst>
                <a:gd name="adj1" fmla="val 3240000"/>
                <a:gd name="adj2" fmla="val 756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Delni krog 8">
              <a:extLst>
                <a:ext uri="{FF2B5EF4-FFF2-40B4-BE49-F238E27FC236}">
                  <a16:creationId xmlns:a16="http://schemas.microsoft.com/office/drawing/2014/main" xmlns="" id="{A7870A75-3544-4669-AF1F-118DF20CB2ED}"/>
                </a:ext>
              </a:extLst>
            </p:cNvPr>
            <p:cNvSpPr txBox="1"/>
            <p:nvPr/>
          </p:nvSpPr>
          <p:spPr>
            <a:xfrm>
              <a:off x="2453971" y="3889922"/>
              <a:ext cx="1356752" cy="12436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400" b="1" kern="1200" dirty="0"/>
                <a:t>in - interdisciplinarno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xmlns="" id="{B2FCE587-7441-46EC-A5D9-CD3A740C03BA}"/>
              </a:ext>
            </a:extLst>
          </p:cNvPr>
          <p:cNvGrpSpPr/>
          <p:nvPr/>
        </p:nvGrpSpPr>
        <p:grpSpPr>
          <a:xfrm>
            <a:off x="6901527" y="1793646"/>
            <a:ext cx="4748633" cy="4748633"/>
            <a:chOff x="650621" y="476559"/>
            <a:chExt cx="4748633" cy="4748633"/>
          </a:xfrm>
        </p:grpSpPr>
        <p:sp>
          <p:nvSpPr>
            <p:cNvPr id="25" name="Delni krog 24">
              <a:extLst>
                <a:ext uri="{FF2B5EF4-FFF2-40B4-BE49-F238E27FC236}">
                  <a16:creationId xmlns:a16="http://schemas.microsoft.com/office/drawing/2014/main" xmlns="" id="{6216328D-C3AD-4A8B-B710-90C14CF6B20F}"/>
                </a:ext>
              </a:extLst>
            </p:cNvPr>
            <p:cNvSpPr/>
            <p:nvPr/>
          </p:nvSpPr>
          <p:spPr>
            <a:xfrm>
              <a:off x="650621" y="476559"/>
              <a:ext cx="4748633" cy="4748633"/>
            </a:xfrm>
            <a:prstGeom prst="pie">
              <a:avLst>
                <a:gd name="adj1" fmla="val 7560000"/>
                <a:gd name="adj2" fmla="val 1188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Delni krog 10">
              <a:extLst>
                <a:ext uri="{FF2B5EF4-FFF2-40B4-BE49-F238E27FC236}">
                  <a16:creationId xmlns:a16="http://schemas.microsoft.com/office/drawing/2014/main" xmlns="" id="{957832A1-C94B-43CF-9107-37D7573E2C4A}"/>
                </a:ext>
              </a:extLst>
            </p:cNvPr>
            <p:cNvSpPr txBox="1"/>
            <p:nvPr/>
          </p:nvSpPr>
          <p:spPr>
            <a:xfrm>
              <a:off x="927625" y="2646232"/>
              <a:ext cx="1413283" cy="1130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400" b="1" kern="1200" dirty="0"/>
                <a:t>in -  si del družbe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xmlns="" id="{7308A17A-4528-4605-9C1C-55E6DF793813}"/>
              </a:ext>
            </a:extLst>
          </p:cNvPr>
          <p:cNvGrpSpPr/>
          <p:nvPr/>
        </p:nvGrpSpPr>
        <p:grpSpPr>
          <a:xfrm>
            <a:off x="6942230" y="1667016"/>
            <a:ext cx="4748633" cy="4748633"/>
            <a:chOff x="691324" y="349929"/>
            <a:chExt cx="4748633" cy="4748633"/>
          </a:xfrm>
        </p:grpSpPr>
        <p:sp>
          <p:nvSpPr>
            <p:cNvPr id="23" name="Delni krog 22">
              <a:extLst>
                <a:ext uri="{FF2B5EF4-FFF2-40B4-BE49-F238E27FC236}">
                  <a16:creationId xmlns:a16="http://schemas.microsoft.com/office/drawing/2014/main" xmlns="" id="{0DBBFF18-D4E1-4210-A4D1-52ED8F8C5C49}"/>
                </a:ext>
              </a:extLst>
            </p:cNvPr>
            <p:cNvSpPr/>
            <p:nvPr/>
          </p:nvSpPr>
          <p:spPr>
            <a:xfrm>
              <a:off x="691324" y="349929"/>
              <a:ext cx="4748633" cy="4748633"/>
            </a:xfrm>
            <a:prstGeom prst="pie">
              <a:avLst>
                <a:gd name="adj1" fmla="val 1188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Delni krog 12">
              <a:extLst>
                <a:ext uri="{FF2B5EF4-FFF2-40B4-BE49-F238E27FC236}">
                  <a16:creationId xmlns:a16="http://schemas.microsoft.com/office/drawing/2014/main" xmlns="" id="{CA0DF70B-98A7-4343-B5F5-ACB1EB8A596B}"/>
                </a:ext>
              </a:extLst>
            </p:cNvPr>
            <p:cNvSpPr txBox="1"/>
            <p:nvPr/>
          </p:nvSpPr>
          <p:spPr>
            <a:xfrm>
              <a:off x="1436407" y="1148151"/>
              <a:ext cx="1526346" cy="1017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400" b="1" kern="1200" dirty="0"/>
                <a:t>in - da si IN</a:t>
              </a:r>
            </a:p>
          </p:txBody>
        </p:sp>
      </p:grpSp>
      <p:pic>
        <p:nvPicPr>
          <p:cNvPr id="33" name="Slika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92"/>
          <a:stretch/>
        </p:blipFill>
        <p:spPr>
          <a:xfrm>
            <a:off x="5110155" y="2728684"/>
            <a:ext cx="3694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8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10144125" y="1667016"/>
            <a:ext cx="971550" cy="50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BAE780E1-79AD-4D99-BDD0-DE73C1809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864000" cy="864000"/>
          </a:xfrm>
          <a:prstGeom prst="rect">
            <a:avLst/>
          </a:prstGeom>
        </p:spPr>
      </p:pic>
      <p:pic>
        <p:nvPicPr>
          <p:cNvPr id="13" name="Slika 12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B2E2DA1C-F1AD-43CE-B2F4-EE987F67B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37" y="68447"/>
            <a:ext cx="864000" cy="864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D6625203-F71C-48F7-B0D2-749D2CE5B1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2" y="166444"/>
            <a:ext cx="1807200" cy="684000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xmlns="" id="{F7AF4162-8C79-4550-B205-808D8F8C2773}"/>
              </a:ext>
            </a:extLst>
          </p:cNvPr>
          <p:cNvGrpSpPr/>
          <p:nvPr/>
        </p:nvGrpSpPr>
        <p:grpSpPr>
          <a:xfrm>
            <a:off x="7993270" y="404098"/>
            <a:ext cx="3399761" cy="3384838"/>
            <a:chOff x="1155253" y="428720"/>
            <a:chExt cx="5817850" cy="5817850"/>
          </a:xfrm>
        </p:grpSpPr>
        <p:sp>
          <p:nvSpPr>
            <p:cNvPr id="27" name="Delni krog 26">
              <a:extLst>
                <a:ext uri="{FF2B5EF4-FFF2-40B4-BE49-F238E27FC236}">
                  <a16:creationId xmlns:a16="http://schemas.microsoft.com/office/drawing/2014/main" xmlns="" id="{88E291A9-8C44-44E2-9638-2AA809757B5B}"/>
                </a:ext>
              </a:extLst>
            </p:cNvPr>
            <p:cNvSpPr/>
            <p:nvPr/>
          </p:nvSpPr>
          <p:spPr>
            <a:xfrm>
              <a:off x="1155253" y="428720"/>
              <a:ext cx="5817850" cy="5817850"/>
            </a:xfrm>
            <a:prstGeom prst="pie">
              <a:avLst>
                <a:gd name="adj1" fmla="val 16200000"/>
                <a:gd name="adj2" fmla="val 2052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Delni krog 4">
              <a:extLst>
                <a:ext uri="{FF2B5EF4-FFF2-40B4-BE49-F238E27FC236}">
                  <a16:creationId xmlns:a16="http://schemas.microsoft.com/office/drawing/2014/main" xmlns="" id="{5DF09385-CCCC-4F47-9981-FE1EE90CE8BA}"/>
                </a:ext>
              </a:extLst>
            </p:cNvPr>
            <p:cNvSpPr txBox="1"/>
            <p:nvPr/>
          </p:nvSpPr>
          <p:spPr>
            <a:xfrm>
              <a:off x="4190233" y="1406673"/>
              <a:ext cx="2400270" cy="1246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000" b="1" kern="1200" dirty="0"/>
                <a:t>spoznanje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xmlns="" id="{B4438A35-C602-4386-9C8C-E7E17CD7CEFD}"/>
              </a:ext>
            </a:extLst>
          </p:cNvPr>
          <p:cNvGrpSpPr/>
          <p:nvPr/>
        </p:nvGrpSpPr>
        <p:grpSpPr>
          <a:xfrm>
            <a:off x="8199124" y="559240"/>
            <a:ext cx="3243775" cy="3384838"/>
            <a:chOff x="1205121" y="583862"/>
            <a:chExt cx="5817850" cy="5817850"/>
          </a:xfrm>
        </p:grpSpPr>
        <p:sp>
          <p:nvSpPr>
            <p:cNvPr id="25" name="Delni krog 24">
              <a:extLst>
                <a:ext uri="{FF2B5EF4-FFF2-40B4-BE49-F238E27FC236}">
                  <a16:creationId xmlns:a16="http://schemas.microsoft.com/office/drawing/2014/main" xmlns="" id="{7FBFB561-3E08-498F-A53A-605C47B8FFB0}"/>
                </a:ext>
              </a:extLst>
            </p:cNvPr>
            <p:cNvSpPr/>
            <p:nvPr/>
          </p:nvSpPr>
          <p:spPr>
            <a:xfrm>
              <a:off x="1205121" y="583862"/>
              <a:ext cx="5817850" cy="5817850"/>
            </a:xfrm>
            <a:prstGeom prst="pie">
              <a:avLst>
                <a:gd name="adj1" fmla="val 20520000"/>
                <a:gd name="adj2" fmla="val 324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Delni krog 6">
              <a:extLst>
                <a:ext uri="{FF2B5EF4-FFF2-40B4-BE49-F238E27FC236}">
                  <a16:creationId xmlns:a16="http://schemas.microsoft.com/office/drawing/2014/main" xmlns="" id="{E599C5E5-4398-4553-8D48-DAA4A7056259}"/>
                </a:ext>
              </a:extLst>
            </p:cNvPr>
            <p:cNvSpPr txBox="1"/>
            <p:nvPr/>
          </p:nvSpPr>
          <p:spPr>
            <a:xfrm>
              <a:off x="4332567" y="2878259"/>
              <a:ext cx="2656890" cy="1385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000" b="1" kern="1200" dirty="0"/>
                <a:t>razumevanje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E0AA2C4D-5049-451A-84F1-DE4BFF2FC6DE}"/>
              </a:ext>
            </a:extLst>
          </p:cNvPr>
          <p:cNvGrpSpPr/>
          <p:nvPr/>
        </p:nvGrpSpPr>
        <p:grpSpPr>
          <a:xfrm>
            <a:off x="7911543" y="654819"/>
            <a:ext cx="3399761" cy="3406694"/>
            <a:chOff x="1073526" y="679441"/>
            <a:chExt cx="5817850" cy="5855416"/>
          </a:xfrm>
        </p:grpSpPr>
        <p:sp>
          <p:nvSpPr>
            <p:cNvPr id="23" name="Delni krog 22">
              <a:extLst>
                <a:ext uri="{FF2B5EF4-FFF2-40B4-BE49-F238E27FC236}">
                  <a16:creationId xmlns:a16="http://schemas.microsoft.com/office/drawing/2014/main" xmlns="" id="{52E8D139-FA2A-4757-81E7-D991D84BDD45}"/>
                </a:ext>
              </a:extLst>
            </p:cNvPr>
            <p:cNvSpPr/>
            <p:nvPr/>
          </p:nvSpPr>
          <p:spPr>
            <a:xfrm>
              <a:off x="1073526" y="679441"/>
              <a:ext cx="5817850" cy="5817850"/>
            </a:xfrm>
            <a:prstGeom prst="pie">
              <a:avLst>
                <a:gd name="adj1" fmla="val 3240000"/>
                <a:gd name="adj2" fmla="val 756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Delni krog 8">
              <a:extLst>
                <a:ext uri="{FF2B5EF4-FFF2-40B4-BE49-F238E27FC236}">
                  <a16:creationId xmlns:a16="http://schemas.microsoft.com/office/drawing/2014/main" xmlns="" id="{EE1A6374-52DE-44F5-B238-BA8585E477E1}"/>
                </a:ext>
              </a:extLst>
            </p:cNvPr>
            <p:cNvSpPr txBox="1"/>
            <p:nvPr/>
          </p:nvSpPr>
          <p:spPr>
            <a:xfrm>
              <a:off x="2697985" y="5011135"/>
              <a:ext cx="2656890" cy="1523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000" b="1" kern="1200" dirty="0"/>
                <a:t>povezovanje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xmlns="" id="{E66DAFC8-3ECB-41C7-B5E1-66242561618C}"/>
              </a:ext>
            </a:extLst>
          </p:cNvPr>
          <p:cNvGrpSpPr/>
          <p:nvPr/>
        </p:nvGrpSpPr>
        <p:grpSpPr>
          <a:xfrm>
            <a:off x="7639665" y="559240"/>
            <a:ext cx="3540045" cy="3384838"/>
            <a:chOff x="701870" y="583862"/>
            <a:chExt cx="6057912" cy="5817850"/>
          </a:xfrm>
        </p:grpSpPr>
        <p:sp>
          <p:nvSpPr>
            <p:cNvPr id="21" name="Delni krog 20">
              <a:extLst>
                <a:ext uri="{FF2B5EF4-FFF2-40B4-BE49-F238E27FC236}">
                  <a16:creationId xmlns:a16="http://schemas.microsoft.com/office/drawing/2014/main" xmlns="" id="{05532378-25B5-46BC-9F66-99EBCC5E10C9}"/>
                </a:ext>
              </a:extLst>
            </p:cNvPr>
            <p:cNvSpPr/>
            <p:nvPr/>
          </p:nvSpPr>
          <p:spPr>
            <a:xfrm>
              <a:off x="941932" y="583862"/>
              <a:ext cx="5817850" cy="5817850"/>
            </a:xfrm>
            <a:prstGeom prst="pie">
              <a:avLst>
                <a:gd name="adj1" fmla="val 7560000"/>
                <a:gd name="adj2" fmla="val 1188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Delni krog 10">
              <a:extLst>
                <a:ext uri="{FF2B5EF4-FFF2-40B4-BE49-F238E27FC236}">
                  <a16:creationId xmlns:a16="http://schemas.microsoft.com/office/drawing/2014/main" xmlns="" id="{2D02E133-9F97-4EA0-B4E8-216E56607FDE}"/>
                </a:ext>
              </a:extLst>
            </p:cNvPr>
            <p:cNvSpPr txBox="1"/>
            <p:nvPr/>
          </p:nvSpPr>
          <p:spPr>
            <a:xfrm>
              <a:off x="701870" y="2941500"/>
              <a:ext cx="3204186" cy="1385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000" b="1" kern="1200" dirty="0"/>
                <a:t>sprejemanje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xmlns="" id="{4F8C6CD0-762B-449A-999F-D312547EB3BD}"/>
              </a:ext>
            </a:extLst>
          </p:cNvPr>
          <p:cNvGrpSpPr/>
          <p:nvPr/>
        </p:nvGrpSpPr>
        <p:grpSpPr>
          <a:xfrm>
            <a:off x="7829817" y="404098"/>
            <a:ext cx="3399761" cy="3384838"/>
            <a:chOff x="991800" y="428720"/>
            <a:chExt cx="5817850" cy="5817850"/>
          </a:xfrm>
        </p:grpSpPr>
        <p:sp>
          <p:nvSpPr>
            <p:cNvPr id="19" name="Delni krog 18">
              <a:extLst>
                <a:ext uri="{FF2B5EF4-FFF2-40B4-BE49-F238E27FC236}">
                  <a16:creationId xmlns:a16="http://schemas.microsoft.com/office/drawing/2014/main" xmlns="" id="{82738142-05F7-4E19-B401-0846745ACF87}"/>
                </a:ext>
              </a:extLst>
            </p:cNvPr>
            <p:cNvSpPr/>
            <p:nvPr/>
          </p:nvSpPr>
          <p:spPr>
            <a:xfrm>
              <a:off x="991800" y="428720"/>
              <a:ext cx="5817850" cy="5817850"/>
            </a:xfrm>
            <a:prstGeom prst="pie">
              <a:avLst>
                <a:gd name="adj1" fmla="val 1188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elni krog 12">
              <a:extLst>
                <a:ext uri="{FF2B5EF4-FFF2-40B4-BE49-F238E27FC236}">
                  <a16:creationId xmlns:a16="http://schemas.microsoft.com/office/drawing/2014/main" xmlns="" id="{DA4F53BC-DA2C-4ECC-913D-943F973F887A}"/>
                </a:ext>
              </a:extLst>
            </p:cNvPr>
            <p:cNvSpPr txBox="1"/>
            <p:nvPr/>
          </p:nvSpPr>
          <p:spPr>
            <a:xfrm>
              <a:off x="1904648" y="1406673"/>
              <a:ext cx="1870023" cy="1246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000" b="1" kern="1200" dirty="0"/>
                <a:t>pogovor</a:t>
              </a:r>
            </a:p>
          </p:txBody>
        </p:sp>
      </p:grpSp>
      <p:sp>
        <p:nvSpPr>
          <p:cNvPr id="30" name="Naslov 1">
            <a:extLst>
              <a:ext uri="{FF2B5EF4-FFF2-40B4-BE49-F238E27FC236}">
                <a16:creationId xmlns:a16="http://schemas.microsoft.com/office/drawing/2014/main" xmlns="" id="{155AC261-4241-4BDF-9832-8FFE6F1C216E}"/>
              </a:ext>
            </a:extLst>
          </p:cNvPr>
          <p:cNvSpPr txBox="1">
            <a:spLocks/>
          </p:cNvSpPr>
          <p:nvPr/>
        </p:nvSpPr>
        <p:spPr>
          <a:xfrm>
            <a:off x="-12700" y="1045102"/>
            <a:ext cx="6867940" cy="1071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Planinstvo za invalide/OPP</a:t>
            </a:r>
            <a:b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inkluzija  - </a:t>
            </a:r>
          </a:p>
        </p:txBody>
      </p:sp>
      <p:pic>
        <p:nvPicPr>
          <p:cNvPr id="31" name="Slika 30">
            <a:extLst>
              <a:ext uri="{FF2B5EF4-FFF2-40B4-BE49-F238E27FC236}">
                <a16:creationId xmlns:a16="http://schemas.microsoft.com/office/drawing/2014/main" xmlns="" id="{784BB21F-79DA-47BD-9AD1-71968353B9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60" y="3727226"/>
            <a:ext cx="4019814" cy="3130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Pravokotnik: zaokroženi vogali 33">
            <a:extLst>
              <a:ext uri="{FF2B5EF4-FFF2-40B4-BE49-F238E27FC236}">
                <a16:creationId xmlns:a16="http://schemas.microsoft.com/office/drawing/2014/main" xmlns="" id="{332E7A07-8346-49FC-BCFA-E712B675D248}"/>
              </a:ext>
            </a:extLst>
          </p:cNvPr>
          <p:cNvSpPr/>
          <p:nvPr/>
        </p:nvSpPr>
        <p:spPr>
          <a:xfrm>
            <a:off x="4548140" y="2297082"/>
            <a:ext cx="3081529" cy="3909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rgbClr val="C00000"/>
                </a:solidFill>
                <a:cs typeface="Tunga" panose="020B0502040204020203" pitchFamily="34" charset="0"/>
              </a:rPr>
              <a:t>Inkluzija       </a:t>
            </a:r>
          </a:p>
          <a:p>
            <a:pPr algn="ctr"/>
            <a:r>
              <a:rPr lang="sl-SI" sz="3200" b="1" dirty="0">
                <a:solidFill>
                  <a:srgbClr val="C00000"/>
                </a:solidFill>
                <a:cs typeface="Tunga" panose="020B0502040204020203" pitchFamily="34" charset="0"/>
              </a:rPr>
              <a:t>vključevanje</a:t>
            </a:r>
          </a:p>
          <a:p>
            <a:pPr algn="ctr"/>
            <a:endParaRPr lang="sl-SI" b="1" dirty="0">
              <a:solidFill>
                <a:srgbClr val="C00000"/>
              </a:solidFill>
              <a:cs typeface="Tunga" panose="020B0502040204020203" pitchFamily="34" charset="0"/>
            </a:endParaRPr>
          </a:p>
          <a:p>
            <a:pPr algn="ctr"/>
            <a:r>
              <a:rPr lang="sl-SI" sz="2400" dirty="0">
                <a:solidFill>
                  <a:srgbClr val="0000CC"/>
                </a:solidFill>
                <a:cs typeface="Tunga" panose="020B0502040204020203" pitchFamily="34" charset="0"/>
              </a:rPr>
              <a:t>Inkluzija je proces, </a:t>
            </a:r>
          </a:p>
          <a:p>
            <a:pPr algn="ctr"/>
            <a:r>
              <a:rPr lang="sl-SI" sz="2400" dirty="0">
                <a:solidFill>
                  <a:srgbClr val="0000CC"/>
                </a:solidFill>
                <a:cs typeface="Tunga" panose="020B0502040204020203" pitchFamily="34" charset="0"/>
              </a:rPr>
              <a:t>ko se učimo</a:t>
            </a:r>
          </a:p>
          <a:p>
            <a:pPr algn="ctr"/>
            <a:endParaRPr lang="sl-SI" sz="2400" dirty="0">
              <a:solidFill>
                <a:srgbClr val="0000CC"/>
              </a:solidFill>
              <a:cs typeface="Tunga" panose="020B0502040204020203" pitchFamily="34" charset="0"/>
            </a:endParaRPr>
          </a:p>
          <a:p>
            <a:pPr algn="ctr"/>
            <a:r>
              <a:rPr lang="sl-SI" sz="2400" b="1" dirty="0">
                <a:solidFill>
                  <a:srgbClr val="0000CC"/>
                </a:solidFill>
                <a:cs typeface="Tunga" panose="020B0502040204020203" pitchFamily="34" charset="0"/>
              </a:rPr>
              <a:t>živeti drug z drugim</a:t>
            </a:r>
            <a:r>
              <a:rPr lang="sl-SI" sz="2400" dirty="0">
                <a:solidFill>
                  <a:srgbClr val="0000CC"/>
                </a:solidFill>
                <a:cs typeface="Tunga" panose="020B0502040204020203" pitchFamily="34" charset="0"/>
              </a:rPr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564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10144125" y="1667016"/>
            <a:ext cx="971550" cy="50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64CDECC8-AC9D-4A92-A1C1-50197898D05E}"/>
              </a:ext>
            </a:extLst>
          </p:cNvPr>
          <p:cNvSpPr/>
          <p:nvPr/>
        </p:nvSpPr>
        <p:spPr>
          <a:xfrm>
            <a:off x="-12700" y="2047344"/>
            <a:ext cx="1222121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USPOSABLJANJE ZA STROKOVNI KADER ZA DELO Z INVALIDI/OPP</a:t>
            </a:r>
          </a:p>
          <a:p>
            <a:endParaRPr lang="sl-SI" sz="2400" b="1" dirty="0">
              <a:solidFill>
                <a:srgbClr val="C00000"/>
              </a:solidFill>
            </a:endParaRPr>
          </a:p>
          <a:p>
            <a:pPr algn="ctr"/>
            <a:r>
              <a:rPr lang="sl-SI" sz="2400" b="1" dirty="0">
                <a:solidFill>
                  <a:srgbClr val="0000CC"/>
                </a:solidFill>
              </a:rPr>
              <a:t>29. septembra do 1. oktobra 2017: </a:t>
            </a:r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PILOTNO USPOSABLJANJE </a:t>
            </a:r>
          </a:p>
          <a:p>
            <a:pPr algn="ctr"/>
            <a:r>
              <a:rPr lang="sl-SI" sz="2400" b="1" dirty="0">
                <a:solidFill>
                  <a:srgbClr val="0000CC"/>
                </a:solidFill>
              </a:rPr>
              <a:t>13. – 15. aprila 2018: </a:t>
            </a:r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USPOSABLJANJE </a:t>
            </a:r>
          </a:p>
          <a:p>
            <a:pPr algn="ctr"/>
            <a:r>
              <a:rPr lang="sl-SI" sz="2400" b="1" dirty="0">
                <a:solidFill>
                  <a:srgbClr val="0000CC"/>
                </a:solidFill>
              </a:rPr>
              <a:t>7. </a:t>
            </a:r>
            <a:r>
              <a:rPr lang="sl-SI" sz="2400" b="1">
                <a:solidFill>
                  <a:srgbClr val="0000CC"/>
                </a:solidFill>
              </a:rPr>
              <a:t>– </a:t>
            </a:r>
            <a:r>
              <a:rPr lang="sl-SI" sz="2400" b="1" dirty="0">
                <a:solidFill>
                  <a:srgbClr val="0000CC"/>
                </a:solidFill>
              </a:rPr>
              <a:t>9. septembra 2018: </a:t>
            </a:r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USPOSABLJANJE 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letu 2019 razpisani 3 termini – marec, maj, september</a:t>
            </a:r>
          </a:p>
          <a:p>
            <a:pPr algn="ctr"/>
            <a:endParaRPr lang="sl-SI" sz="1600" b="1" dirty="0">
              <a:solidFill>
                <a:srgbClr val="0000CC"/>
              </a:solidFill>
            </a:endParaRPr>
          </a:p>
          <a:p>
            <a:endParaRPr lang="sl-SI" b="1" dirty="0">
              <a:solidFill>
                <a:srgbClr val="C00000"/>
              </a:solidFill>
            </a:endParaRPr>
          </a:p>
          <a:p>
            <a:pPr algn="ctr"/>
            <a:endParaRPr lang="sl-SI" sz="1600" b="1" dirty="0">
              <a:solidFill>
                <a:srgbClr val="0000CC"/>
              </a:solidFill>
            </a:endParaRPr>
          </a:p>
          <a:p>
            <a:endParaRPr lang="sl-SI" b="1" dirty="0">
              <a:solidFill>
                <a:srgbClr val="C00000"/>
              </a:solidFill>
            </a:endParaRPr>
          </a:p>
          <a:p>
            <a:endParaRPr lang="sl-SI" sz="1600" b="1" dirty="0">
              <a:solidFill>
                <a:srgbClr val="C00000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9692AFC7-A9DA-4324-9977-FF7740E142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5152"/>
            <a:ext cx="12208510" cy="2398742"/>
          </a:xfrm>
          <a:prstGeom prst="rect">
            <a:avLst/>
          </a:prstGeom>
        </p:spPr>
      </p:pic>
      <p:pic>
        <p:nvPicPr>
          <p:cNvPr id="15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A52AB4C5-1690-4A79-806D-67DE90DA5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864000" cy="864000"/>
          </a:xfrm>
          <a:prstGeom prst="rect">
            <a:avLst/>
          </a:prstGeom>
        </p:spPr>
      </p:pic>
      <p:pic>
        <p:nvPicPr>
          <p:cNvPr id="17" name="Slika 16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E3503590-6E04-4A83-9C20-9C96BF6A7B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37" y="68447"/>
            <a:ext cx="864000" cy="86400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3F46A2FC-7DED-4295-B0F0-0E0BAB91EE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2" y="166444"/>
            <a:ext cx="1807200" cy="684000"/>
          </a:xfrm>
          <a:prstGeom prst="rect">
            <a:avLst/>
          </a:prstGeom>
        </p:spPr>
      </p:pic>
      <p:sp>
        <p:nvSpPr>
          <p:cNvPr id="19" name="Naslov 1">
            <a:extLst>
              <a:ext uri="{FF2B5EF4-FFF2-40B4-BE49-F238E27FC236}">
                <a16:creationId xmlns:a16="http://schemas.microsoft.com/office/drawing/2014/main" xmlns="" id="{E3B40F62-2D08-466F-A293-DDDFF913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364" y="915092"/>
            <a:ext cx="6903357" cy="1325563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Planinstvo za invalide/OPP</a:t>
            </a:r>
            <a:b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Usposabljanje -</a:t>
            </a:r>
          </a:p>
        </p:txBody>
      </p:sp>
    </p:spTree>
    <p:extLst>
      <p:ext uri="{BB962C8B-B14F-4D97-AF65-F5344CB8AC3E}">
        <p14:creationId xmlns:p14="http://schemas.microsoft.com/office/powerpoint/2010/main" val="221189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1364" y="915092"/>
            <a:ext cx="6903357" cy="1325563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Planinstvo za invalide/OPP</a:t>
            </a:r>
            <a:b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Plan za leto 2019 -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10144125" y="1667016"/>
            <a:ext cx="971550" cy="50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B4BE91FE-DF4E-4685-A132-CF6F1BB959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3764" y="2412098"/>
            <a:ext cx="10007600" cy="4377455"/>
          </a:xfrm>
        </p:spPr>
        <p:txBody>
          <a:bodyPr/>
          <a:lstStyle/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0000CC"/>
                </a:solidFill>
              </a:rPr>
              <a:t>Negovati inkluzijo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0000CC"/>
                </a:solidFill>
              </a:rPr>
              <a:t>Polno doživljanje življenja 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0000CC"/>
                </a:solidFill>
              </a:rPr>
              <a:t>Izpeljati 11 pohodov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0000CC"/>
                </a:solidFill>
              </a:rPr>
              <a:t>Izpeljati 2 vikend aktivnosti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0000CC"/>
                </a:solidFill>
              </a:rPr>
              <a:t>Izpeljati 2 tabora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0000CC"/>
                </a:solidFill>
              </a:rPr>
              <a:t>Izpeljati 3 usposabljanja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0000CC"/>
                </a:solidFill>
              </a:rPr>
              <a:t>Izdati Učbenik in planinec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0000CC"/>
                </a:solidFill>
              </a:rPr>
              <a:t>Izvesti akcijo s slepimi/slabovidnimi</a:t>
            </a:r>
          </a:p>
          <a:p>
            <a:pPr marL="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0000CC"/>
                </a:solidFill>
              </a:rPr>
              <a:t>Izvesti akcijo gluhi strežejo v planinskih kočah 2019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2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BAE780E1-79AD-4D99-BDD0-DE73C1809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864000" cy="864000"/>
          </a:xfrm>
          <a:prstGeom prst="rect">
            <a:avLst/>
          </a:prstGeom>
        </p:spPr>
      </p:pic>
      <p:pic>
        <p:nvPicPr>
          <p:cNvPr id="13" name="Slika 12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B2E2DA1C-F1AD-43CE-B2F4-EE987F67B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37" y="68447"/>
            <a:ext cx="864000" cy="864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D6625203-F71C-48F7-B0D2-749D2CE5B1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2" y="166444"/>
            <a:ext cx="1807200" cy="684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436" y="2169024"/>
            <a:ext cx="4804269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799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565" y="907184"/>
            <a:ext cx="7077529" cy="1325563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Gluhi strežejo v planinskih kočah</a:t>
            </a:r>
            <a:b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akcija Gluhi strežejo v planinskih kočah -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0629900" y="137160"/>
            <a:ext cx="1451610" cy="13601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0" y="-47914"/>
            <a:ext cx="1305850" cy="14713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1112" y="1483559"/>
            <a:ext cx="965835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10144125" y="1667016"/>
            <a:ext cx="971550" cy="50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 descr="Slika, ki vsebuje besede besedilo&#10;&#10;Opis, ustvarjen z zelo visoko stopnjo zanesljivosti.">
            <a:extLst>
              <a:ext uri="{FF2B5EF4-FFF2-40B4-BE49-F238E27FC236}">
                <a16:creationId xmlns:a16="http://schemas.microsoft.com/office/drawing/2014/main" xmlns="" id="{BA473456-960C-4E53-8404-052C1ADF3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" y="2125480"/>
            <a:ext cx="12175256" cy="4852685"/>
          </a:xfrm>
          <a:prstGeom prst="rect">
            <a:avLst/>
          </a:prstGeom>
        </p:spPr>
      </p:pic>
      <p:pic>
        <p:nvPicPr>
          <p:cNvPr id="13" name="Označba mesta vsebine 4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xmlns="" id="{BEFEBF28-DC84-40BD-9112-CF22C8B61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0604"/>
            <a:ext cx="864000" cy="864000"/>
          </a:xfrm>
          <a:prstGeom prst="rect">
            <a:avLst/>
          </a:prstGeom>
        </p:spPr>
      </p:pic>
      <p:pic>
        <p:nvPicPr>
          <p:cNvPr id="15" name="Slika 14" descr="Slika, ki vsebuje besede znak, zunanje&#10;&#10;Opis, ustvarjen z zelo visoko stopnjo zanesljivosti.">
            <a:extLst>
              <a:ext uri="{FF2B5EF4-FFF2-40B4-BE49-F238E27FC236}">
                <a16:creationId xmlns:a16="http://schemas.microsoft.com/office/drawing/2014/main" xmlns="" id="{34AF165A-9FF0-4B2B-ACF4-9EAB81B82E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37" y="68447"/>
            <a:ext cx="864000" cy="86400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09AC433E-8811-45C7-A54A-D0B191258F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2" y="166444"/>
            <a:ext cx="18072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0C8A630-8AE2-483E-B70F-61CA5B727552}" vid="{EBB1BA0A-5F22-4043-8616-36D5C28131E1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721</Words>
  <Application>Microsoft Office PowerPoint</Application>
  <PresentationFormat>Širokozaslonsko</PresentationFormat>
  <Paragraphs>163</Paragraphs>
  <Slides>15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Trebuchet MS</vt:lpstr>
      <vt:lpstr>Tunga</vt:lpstr>
      <vt:lpstr>Wingdings</vt:lpstr>
      <vt:lpstr>Office Theme</vt:lpstr>
      <vt:lpstr>Planinstvo za invalide/OPP   Gluhi strežejo v planinskih kočah  </vt:lpstr>
      <vt:lpstr>Planinstvo za invalide/OPP  - odbor - </vt:lpstr>
      <vt:lpstr>Planinstvo za invalide/OPP  - dosedanji dosežki - </vt:lpstr>
      <vt:lpstr>Planinstvo za invalide/OPP - prostovoljne ure do 31. oktobra 2018 -</vt:lpstr>
      <vt:lpstr>Planinstvo za invalide/OPP  - in - </vt:lpstr>
      <vt:lpstr>PowerPointova predstavitev</vt:lpstr>
      <vt:lpstr>Planinstvo za invalide/OPP  - Usposabljanje -</vt:lpstr>
      <vt:lpstr>Planinstvo za invalide/OPP  - Plan za leto 2019 -</vt:lpstr>
      <vt:lpstr>Gluhi strežejo v planinskih kočah  - akcija Gluhi strežejo v planinskih kočah -</vt:lpstr>
      <vt:lpstr>Gluhi strežejo v planinskih kočah</vt:lpstr>
      <vt:lpstr>Gluhi strežejo v planinskih kočah</vt:lpstr>
      <vt:lpstr>Gluhi strežejo v planinskih kočah</vt:lpstr>
      <vt:lpstr>PowerPointova predstavitev</vt:lpstr>
      <vt:lpstr>Gluhi strežejo v planinskih kočah - prostovoljne ure -</vt:lpstr>
      <vt:lpstr>Planinstvo za invalide/OPP - Gluhi strežejo v planinskih kočah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 skupnega letnega poročila o prostovoljstvu za leto 2017</dc:title>
  <dc:creator>Sabrina Lever</dc:creator>
  <cp:lastModifiedBy>Nevenka Gladek</cp:lastModifiedBy>
  <cp:revision>105</cp:revision>
  <dcterms:created xsi:type="dcterms:W3CDTF">2018-10-23T08:29:50Z</dcterms:created>
  <dcterms:modified xsi:type="dcterms:W3CDTF">2018-11-28T09:29:47Z</dcterms:modified>
</cp:coreProperties>
</file>