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81" r:id="rId4"/>
    <p:sldId id="282" r:id="rId5"/>
    <p:sldId id="289" r:id="rId6"/>
    <p:sldId id="283" r:id="rId7"/>
    <p:sldId id="284" r:id="rId8"/>
    <p:sldId id="290" r:id="rId9"/>
    <p:sldId id="288" r:id="rId10"/>
    <p:sldId id="287" r:id="rId11"/>
    <p:sldId id="261" r:id="rId12"/>
    <p:sldId id="27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9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9/10/2021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79714" y="1423851"/>
            <a:ext cx="11025052" cy="244275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sl-SI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Posvet</a:t>
            </a:r>
            <a:br>
              <a:rPr lang="sl-SI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Pomen prostovoljstva v osnovnih šolah </a:t>
            </a:r>
            <a:br>
              <a:rPr lang="sl-SI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za celostni razvoj otrok</a:t>
            </a:r>
            <a:br>
              <a:rPr lang="sl-SI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Slovenska filantropija</a:t>
            </a:r>
            <a:r>
              <a:rPr lang="sl-SI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30. 8. 2021</a:t>
            </a:r>
            <a:endParaRPr lang="sl-SI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2832639" cy="1320802"/>
          </a:xfrm>
        </p:spPr>
        <p:txBody>
          <a:bodyPr>
            <a:normAutofit fontScale="92500" lnSpcReduction="10000"/>
          </a:bodyPr>
          <a:lstStyle/>
          <a:p>
            <a:endParaRPr lang="sl-SI" sz="18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sz="16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Renata Štritof</a:t>
            </a:r>
          </a:p>
          <a:p>
            <a:pPr>
              <a:spcAft>
                <a:spcPts val="0"/>
              </a:spcAft>
            </a:pPr>
            <a:r>
              <a:rPr lang="sl-SI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OŠ Janka Glazerja Ruše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1285" y="4978399"/>
            <a:ext cx="1071797" cy="56293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29912">
            <a:off x="7606597" y="3552306"/>
            <a:ext cx="4160798" cy="3127734"/>
          </a:xfrm>
          <a:prstGeom prst="rect">
            <a:avLst/>
          </a:prstGeom>
        </p:spPr>
      </p:pic>
      <p:sp>
        <p:nvSpPr>
          <p:cNvPr id="8" name="Pravokotnik 7"/>
          <p:cNvSpPr/>
          <p:nvPr/>
        </p:nvSpPr>
        <p:spPr>
          <a:xfrm>
            <a:off x="1658983" y="5878286"/>
            <a:ext cx="53818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C00000"/>
                </a:solidFill>
              </a:rPr>
              <a:t>S prostovoljstvom na poti k </a:t>
            </a:r>
            <a:r>
              <a:rPr lang="pl-PL" sz="2400" b="1" dirty="0" smtClean="0">
                <a:solidFill>
                  <a:srgbClr val="C00000"/>
                </a:solidFill>
              </a:rPr>
              <a:t>odličnosti. </a:t>
            </a:r>
            <a:endParaRPr lang="sl-SI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30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4726575" cy="964234"/>
          </a:xfrm>
        </p:spPr>
        <p:txBody>
          <a:bodyPr>
            <a:normAutofit fontScale="90000"/>
          </a:bodyPr>
          <a:lstStyle/>
          <a:p>
            <a:r>
              <a:rPr lang="sl-SI" sz="3600" dirty="0"/>
              <a:t>Razmišljanje ob dobrodelni </a:t>
            </a:r>
            <a:r>
              <a:rPr lang="sl-SI" sz="3600" dirty="0" smtClean="0"/>
              <a:t/>
            </a:r>
            <a:br>
              <a:rPr lang="sl-SI" sz="3600" dirty="0" smtClean="0"/>
            </a:br>
            <a:r>
              <a:rPr lang="sl-SI" sz="3600" dirty="0" smtClean="0"/>
              <a:t>akciji </a:t>
            </a:r>
            <a:r>
              <a:rPr lang="sl-SI" sz="3600" dirty="0"/>
              <a:t>za živali v zavetišču 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796834" y="2638697"/>
            <a:ext cx="3500846" cy="444137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sl-SI" sz="5600" b="1" dirty="0">
                <a:latin typeface="Arial" panose="020B0604020202020204" pitchFamily="34" charset="0"/>
                <a:cs typeface="Arial" panose="020B0604020202020204" pitchFamily="34" charset="0"/>
              </a:rPr>
              <a:t>Štiri tačke, vlažen smrček,</a:t>
            </a:r>
          </a:p>
          <a:p>
            <a:pPr marL="0" indent="0">
              <a:buNone/>
            </a:pPr>
            <a:r>
              <a:rPr lang="sl-SI" sz="5600" b="1" dirty="0">
                <a:latin typeface="Arial" panose="020B0604020202020204" pitchFamily="34" charset="0"/>
                <a:cs typeface="Arial" panose="020B0604020202020204" pitchFamily="34" charset="0"/>
              </a:rPr>
              <a:t>in v prsih velik srček.</a:t>
            </a:r>
          </a:p>
          <a:p>
            <a:endParaRPr lang="sl-SI" sz="5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l-SI" sz="5600" b="1" dirty="0">
                <a:latin typeface="Arial" panose="020B0604020202020204" pitchFamily="34" charset="0"/>
                <a:cs typeface="Arial" panose="020B0604020202020204" pitchFamily="34" charset="0"/>
              </a:rPr>
              <a:t>Naj bo velik ali majhen</a:t>
            </a:r>
          </a:p>
          <a:p>
            <a:pPr marL="0" indent="0">
              <a:buNone/>
            </a:pPr>
            <a:r>
              <a:rPr lang="sl-SI" sz="5600" b="1" dirty="0">
                <a:latin typeface="Arial" panose="020B0604020202020204" pitchFamily="34" charset="0"/>
                <a:cs typeface="Arial" panose="020B0604020202020204" pitchFamily="34" charset="0"/>
              </a:rPr>
              <a:t>naj bo črn ali bel,</a:t>
            </a:r>
          </a:p>
          <a:p>
            <a:pPr marL="0" indent="0">
              <a:buNone/>
            </a:pPr>
            <a:r>
              <a:rPr lang="sl-SI" sz="5600" b="1" dirty="0">
                <a:latin typeface="Arial" panose="020B0604020202020204" pitchFamily="34" charset="0"/>
                <a:cs typeface="Arial" panose="020B0604020202020204" pitchFamily="34" charset="0"/>
              </a:rPr>
              <a:t>si zasluži domek dober</a:t>
            </a:r>
          </a:p>
          <a:p>
            <a:pPr marL="0" indent="0">
              <a:buNone/>
            </a:pPr>
            <a:r>
              <a:rPr lang="sl-SI" sz="5600" b="1" dirty="0">
                <a:latin typeface="Arial" panose="020B0604020202020204" pitchFamily="34" charset="0"/>
                <a:cs typeface="Arial" panose="020B0604020202020204" pitchFamily="34" charset="0"/>
              </a:rPr>
              <a:t>in karkoli bo želel.</a:t>
            </a:r>
          </a:p>
          <a:p>
            <a:endParaRPr lang="sl-SI" sz="5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l-SI" sz="5600" b="1" dirty="0">
                <a:latin typeface="Arial" panose="020B0604020202020204" pitchFamily="34" charset="0"/>
                <a:cs typeface="Arial" panose="020B0604020202020204" pitchFamily="34" charset="0"/>
              </a:rPr>
              <a:t>Za vse puhke, za silake</a:t>
            </a:r>
          </a:p>
          <a:p>
            <a:pPr marL="0" indent="0">
              <a:buNone/>
            </a:pPr>
            <a:r>
              <a:rPr lang="sl-SI" sz="5600" b="1" dirty="0">
                <a:latin typeface="Arial" panose="020B0604020202020204" pitchFamily="34" charset="0"/>
                <a:cs typeface="Arial" panose="020B0604020202020204" pitchFamily="34" charset="0"/>
              </a:rPr>
              <a:t>za čuvaje in orjake</a:t>
            </a:r>
          </a:p>
          <a:p>
            <a:pPr marL="0" indent="0">
              <a:buNone/>
            </a:pPr>
            <a:r>
              <a:rPr lang="sl-SI" sz="5600" b="1" dirty="0">
                <a:latin typeface="Arial" panose="020B0604020202020204" pitchFamily="34" charset="0"/>
                <a:cs typeface="Arial" panose="020B0604020202020204" pitchFamily="34" charset="0"/>
              </a:rPr>
              <a:t>in za pasje še mladičke</a:t>
            </a:r>
          </a:p>
          <a:p>
            <a:pPr marL="0" indent="0">
              <a:buNone/>
            </a:pPr>
            <a:r>
              <a:rPr lang="sl-SI" sz="5600" b="1" dirty="0">
                <a:latin typeface="Arial" panose="020B0604020202020204" pitchFamily="34" charset="0"/>
                <a:cs typeface="Arial" panose="020B0604020202020204" pitchFamily="34" charset="0"/>
              </a:rPr>
              <a:t>tudi za starejše psičke.</a:t>
            </a:r>
          </a:p>
          <a:p>
            <a:endParaRPr lang="sl-SI" sz="1400" dirty="0"/>
          </a:p>
          <a:p>
            <a:endParaRPr lang="sl-SI" sz="1400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4545873" y="2638697"/>
            <a:ext cx="6557555" cy="329184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sl-SI" sz="5600" b="1" dirty="0">
                <a:latin typeface="Arial" panose="020B0604020202020204" pitchFamily="34" charset="0"/>
                <a:cs typeface="Arial" panose="020B0604020202020204" pitchFamily="34" charset="0"/>
              </a:rPr>
              <a:t>Vsi potrebe iste imajo,</a:t>
            </a:r>
          </a:p>
          <a:p>
            <a:pPr marL="0" indent="0">
              <a:buNone/>
            </a:pPr>
            <a:r>
              <a:rPr lang="sl-SI" sz="5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hrano</a:t>
            </a:r>
            <a:r>
              <a:rPr lang="sl-SI" sz="5600" b="1" dirty="0">
                <a:latin typeface="Arial" panose="020B0604020202020204" pitchFamily="34" charset="0"/>
                <a:cs typeface="Arial" panose="020B0604020202020204" pitchFamily="34" charset="0"/>
              </a:rPr>
              <a:t>, igro, skrb,</a:t>
            </a:r>
          </a:p>
          <a:p>
            <a:pPr marL="0" indent="0">
              <a:buNone/>
            </a:pPr>
            <a:r>
              <a:rPr lang="sl-SI" sz="5600" b="1" dirty="0">
                <a:latin typeface="Arial" panose="020B0604020202020204" pitchFamily="34" charset="0"/>
                <a:cs typeface="Arial" panose="020B0604020202020204" pitchFamily="34" charset="0"/>
              </a:rPr>
              <a:t>tebi pa ljubezen dajo.</a:t>
            </a:r>
          </a:p>
          <a:p>
            <a:pPr marL="0" indent="0">
              <a:buNone/>
            </a:pPr>
            <a:r>
              <a:rPr lang="sl-SI" sz="5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sl-SI" sz="5600" b="1" dirty="0">
                <a:latin typeface="Arial" panose="020B0604020202020204" pitchFamily="34" charset="0"/>
                <a:cs typeface="Arial" panose="020B0604020202020204" pitchFamily="34" charset="0"/>
              </a:rPr>
              <a:t>Niso le za </a:t>
            </a:r>
            <a:r>
              <a:rPr lang="sl-SI" sz="5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ogled</a:t>
            </a:r>
          </a:p>
          <a:p>
            <a:pPr marL="0" indent="0">
              <a:buNone/>
            </a:pPr>
            <a:r>
              <a:rPr lang="sl-SI" sz="5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ni jim mar, </a:t>
            </a:r>
          </a:p>
          <a:p>
            <a:pPr marL="0" indent="0">
              <a:buNone/>
            </a:pPr>
            <a:r>
              <a:rPr lang="sl-SI" sz="5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kakšen </a:t>
            </a:r>
            <a:r>
              <a:rPr lang="sl-SI" sz="5600" b="1" dirty="0"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sl-SI" sz="5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tvoj </a:t>
            </a:r>
            <a:r>
              <a:rPr lang="sl-SI" sz="5600" b="1" dirty="0">
                <a:latin typeface="Arial" panose="020B0604020202020204" pitchFamily="34" charset="0"/>
                <a:cs typeface="Arial" panose="020B0604020202020204" pitchFamily="34" charset="0"/>
              </a:rPr>
              <a:t>izgled.</a:t>
            </a:r>
          </a:p>
          <a:p>
            <a:pPr marL="0" indent="0">
              <a:buNone/>
            </a:pPr>
            <a:r>
              <a:rPr lang="sl-SI" sz="5600" b="1" dirty="0">
                <a:latin typeface="Arial" panose="020B0604020202020204" pitchFamily="34" charset="0"/>
                <a:cs typeface="Arial" panose="020B0604020202020204" pitchFamily="34" charset="0"/>
              </a:rPr>
              <a:t>Pomembno je srce,</a:t>
            </a:r>
          </a:p>
          <a:p>
            <a:pPr marL="0" indent="0">
              <a:buNone/>
            </a:pPr>
            <a:r>
              <a:rPr lang="sl-SI" sz="5600" b="1" dirty="0">
                <a:latin typeface="Arial" panose="020B0604020202020204" pitchFamily="34" charset="0"/>
                <a:cs typeface="Arial" panose="020B0604020202020204" pitchFamily="34" charset="0"/>
              </a:rPr>
              <a:t>in očke, ki se </a:t>
            </a:r>
            <a:r>
              <a:rPr lang="sl-SI" sz="5600" b="1" dirty="0" err="1">
                <a:latin typeface="Arial" panose="020B0604020202020204" pitchFamily="34" charset="0"/>
                <a:cs typeface="Arial" panose="020B0604020202020204" pitchFamily="34" charset="0"/>
              </a:rPr>
              <a:t>zablešče</a:t>
            </a:r>
            <a:r>
              <a:rPr lang="sl-SI" sz="5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sl-SI" sz="5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5600" b="1" dirty="0" err="1">
                <a:latin typeface="Arial" panose="020B0604020202020204" pitchFamily="34" charset="0"/>
                <a:cs typeface="Arial" panose="020B0604020202020204" pitchFamily="34" charset="0"/>
              </a:rPr>
              <a:t>Zarja</a:t>
            </a:r>
            <a:r>
              <a:rPr lang="en-US" sz="5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00" b="1" dirty="0" err="1">
                <a:latin typeface="Arial" panose="020B0604020202020204" pitchFamily="34" charset="0"/>
                <a:cs typeface="Arial" panose="020B0604020202020204" pitchFamily="34" charset="0"/>
              </a:rPr>
              <a:t>Marčič</a:t>
            </a:r>
            <a:r>
              <a:rPr lang="en-US" sz="5600" b="1" dirty="0">
                <a:latin typeface="Arial" panose="020B0604020202020204" pitchFamily="34" charset="0"/>
                <a:cs typeface="Arial" panose="020B0604020202020204" pitchFamily="34" charset="0"/>
              </a:rPr>
              <a:t>, 6. b</a:t>
            </a:r>
            <a:endParaRPr lang="sl-SI" sz="5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 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252" y="264087"/>
            <a:ext cx="3657917" cy="274343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42" y="3117321"/>
            <a:ext cx="2572735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4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44137" y="692332"/>
            <a:ext cx="11403874" cy="1123406"/>
          </a:xfrm>
        </p:spPr>
        <p:txBody>
          <a:bodyPr>
            <a:normAutofit/>
          </a:bodyPr>
          <a:lstStyle/>
          <a:p>
            <a:r>
              <a:rPr lang="sl-SI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Povezovanje, sodelovanje v ožjem in širšem okolju</a:t>
            </a:r>
            <a:endParaRPr lang="sl-SI" sz="3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95401" y="2050869"/>
            <a:ext cx="9601196" cy="4182505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VDC </a:t>
            </a:r>
            <a:r>
              <a:rPr lang="en-US" b="1" dirty="0" err="1">
                <a:solidFill>
                  <a:schemeClr val="tx1"/>
                </a:solidFill>
              </a:rPr>
              <a:t>Polž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sl-SI" b="1" dirty="0" smtClean="0">
                <a:solidFill>
                  <a:schemeClr val="tx1"/>
                </a:solidFill>
              </a:rPr>
              <a:t>Maribor </a:t>
            </a:r>
            <a:r>
              <a:rPr lang="en-US" b="1" dirty="0" smtClean="0">
                <a:solidFill>
                  <a:schemeClr val="tx1"/>
                </a:solidFill>
              </a:rPr>
              <a:t>– </a:t>
            </a:r>
            <a:r>
              <a:rPr lang="en-US" b="1" dirty="0" err="1">
                <a:solidFill>
                  <a:schemeClr val="tx1"/>
                </a:solidFill>
              </a:rPr>
              <a:t>Enota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Ruše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endParaRPr lang="sl-SI" b="1" dirty="0" smtClean="0">
              <a:solidFill>
                <a:schemeClr val="tx1"/>
              </a:solidFill>
            </a:endParaRPr>
          </a:p>
          <a:p>
            <a:r>
              <a:rPr lang="en-US" b="1" dirty="0" err="1" smtClean="0">
                <a:solidFill>
                  <a:schemeClr val="tx1"/>
                </a:solidFill>
              </a:rPr>
              <a:t>Rdeč</a:t>
            </a:r>
            <a:r>
              <a:rPr lang="sl-SI" b="1" dirty="0" smtClean="0">
                <a:solidFill>
                  <a:schemeClr val="tx1"/>
                </a:solidFill>
              </a:rPr>
              <a:t>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križ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Ruše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endParaRPr lang="sl-SI" b="1" dirty="0" smtClean="0">
              <a:solidFill>
                <a:schemeClr val="tx1"/>
              </a:solidFill>
            </a:endParaRPr>
          </a:p>
          <a:p>
            <a:r>
              <a:rPr lang="en-US" b="1" dirty="0" err="1" smtClean="0">
                <a:solidFill>
                  <a:schemeClr val="tx1"/>
                </a:solidFill>
              </a:rPr>
              <a:t>Zavetišče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za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živali</a:t>
            </a:r>
            <a:r>
              <a:rPr lang="en-US" b="1" dirty="0">
                <a:solidFill>
                  <a:schemeClr val="tx1"/>
                </a:solidFill>
              </a:rPr>
              <a:t> Maribor, </a:t>
            </a:r>
            <a:endParaRPr lang="sl-SI" b="1" dirty="0" smtClean="0">
              <a:solidFill>
                <a:schemeClr val="tx1"/>
              </a:solidFill>
            </a:endParaRPr>
          </a:p>
          <a:p>
            <a:r>
              <a:rPr lang="en-US" b="1" dirty="0" err="1" smtClean="0">
                <a:solidFill>
                  <a:schemeClr val="tx1"/>
                </a:solidFill>
              </a:rPr>
              <a:t>Zavetišče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za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brezdomce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Maribor</a:t>
            </a:r>
            <a:r>
              <a:rPr lang="sl-SI" b="1" dirty="0" smtClean="0">
                <a:solidFill>
                  <a:schemeClr val="tx1"/>
                </a:solidFill>
              </a:rPr>
              <a:t>,</a:t>
            </a:r>
          </a:p>
          <a:p>
            <a:r>
              <a:rPr lang="sl-SI" b="1" dirty="0" smtClean="0">
                <a:solidFill>
                  <a:schemeClr val="tx1"/>
                </a:solidFill>
              </a:rPr>
              <a:t>Center za socialno delo Ruše,</a:t>
            </a:r>
          </a:p>
          <a:p>
            <a:r>
              <a:rPr lang="sl-SI" b="1" dirty="0" smtClean="0">
                <a:solidFill>
                  <a:schemeClr val="tx1"/>
                </a:solidFill>
                <a:cs typeface="Arial" panose="020B0604020202020204" pitchFamily="34" charset="0"/>
              </a:rPr>
              <a:t>Dom za starostnike (Dom pod gorco v Mariboru),</a:t>
            </a:r>
          </a:p>
          <a:p>
            <a:r>
              <a:rPr lang="sl-SI" b="1" smtClean="0">
                <a:solidFill>
                  <a:schemeClr val="tx1"/>
                </a:solidFill>
                <a:cs typeface="Arial" panose="020B0604020202020204" pitchFamily="34" charset="0"/>
              </a:rPr>
              <a:t>posamezniki,</a:t>
            </a:r>
            <a:endParaRPr lang="sl-SI" b="1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r>
              <a:rPr lang="sl-SI" b="1" dirty="0" smtClean="0">
                <a:solidFill>
                  <a:schemeClr val="tx1"/>
                </a:solidFill>
                <a:cs typeface="Arial" panose="020B0604020202020204" pitchFamily="34" charset="0"/>
              </a:rPr>
              <a:t>Občina Ruše, starši: sodelovanje na prireditvah s prispevki za šolski sklad …</a:t>
            </a:r>
            <a:endParaRPr lang="sl-SI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19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4000" dirty="0" smtClean="0">
                <a:latin typeface="Comic Sans MS" panose="030F0702030302020204" pitchFamily="66" charset="0"/>
              </a:rPr>
              <a:t>Hvala za vašo pozornost</a:t>
            </a:r>
            <a:r>
              <a:rPr lang="sl-SI" dirty="0" smtClean="0">
                <a:latin typeface="Comic Sans MS" panose="030F0702030302020204" pitchFamily="66" charset="0"/>
              </a:rPr>
              <a:t>.</a:t>
            </a:r>
            <a:endParaRPr lang="sl-SI" dirty="0">
              <a:latin typeface="Comic Sans MS" panose="030F0702030302020204" pitchFamily="66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55847" y="2611600"/>
            <a:ext cx="9601196" cy="3722915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sl-SI" sz="9600" b="1" dirty="0" smtClean="0">
                <a:latin typeface="Comic Sans MS" panose="030F0702030302020204" pitchFamily="66" charset="0"/>
              </a:rPr>
              <a:t>„Odgovorni </a:t>
            </a:r>
            <a:r>
              <a:rPr lang="sl-SI" sz="9600" b="1" dirty="0">
                <a:latin typeface="Comic Sans MS" panose="030F0702030302020204" pitchFamily="66" charset="0"/>
              </a:rPr>
              <a:t>smo za tisto, kar naredimo,</a:t>
            </a:r>
            <a:br>
              <a:rPr lang="sl-SI" sz="9600" b="1" dirty="0">
                <a:latin typeface="Comic Sans MS" panose="030F0702030302020204" pitchFamily="66" charset="0"/>
              </a:rPr>
            </a:br>
            <a:r>
              <a:rPr lang="sl-SI" sz="9600" b="1" dirty="0">
                <a:latin typeface="Comic Sans MS" panose="030F0702030302020204" pitchFamily="66" charset="0"/>
              </a:rPr>
              <a:t>pa tudi za tisto, česar </a:t>
            </a:r>
            <a:r>
              <a:rPr lang="sl-SI" sz="9600" b="1" dirty="0" smtClean="0">
                <a:latin typeface="Comic Sans MS" panose="030F0702030302020204" pitchFamily="66" charset="0"/>
              </a:rPr>
              <a:t>ne.“ </a:t>
            </a:r>
            <a:r>
              <a:rPr lang="sl-SI" sz="9600" b="1" i="1" dirty="0" smtClean="0">
                <a:latin typeface="Comic Sans MS" panose="030F0702030302020204" pitchFamily="66" charset="0"/>
              </a:rPr>
              <a:t>(Voltaire)</a:t>
            </a:r>
          </a:p>
          <a:p>
            <a:pPr marL="0" indent="0">
              <a:buNone/>
            </a:pPr>
            <a:endParaRPr lang="sl-SI" sz="9600" b="1" dirty="0">
              <a:latin typeface="Comic Sans MS" panose="030F0702030302020204" pitchFamily="66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sl-SI" sz="9600" b="1" dirty="0" smtClean="0">
                <a:latin typeface="Comic Sans MS" panose="030F0702030302020204" pitchFamily="66" charset="0"/>
              </a:rPr>
              <a:t>„Kar </a:t>
            </a:r>
            <a:r>
              <a:rPr lang="sl-SI" sz="9600" b="1" dirty="0">
                <a:latin typeface="Comic Sans MS" panose="030F0702030302020204" pitchFamily="66" charset="0"/>
              </a:rPr>
              <a:t>storiš zase, to s tabo izgine,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sl-SI" sz="9600" b="1" dirty="0">
                <a:latin typeface="Comic Sans MS" panose="030F0702030302020204" pitchFamily="66" charset="0"/>
              </a:rPr>
              <a:t>kar storiš za druge, ostane za vselej</a:t>
            </a:r>
            <a:r>
              <a:rPr lang="sl-SI" sz="9600" b="1" dirty="0" smtClean="0">
                <a:latin typeface="Comic Sans MS" panose="030F0702030302020204" pitchFamily="66" charset="0"/>
              </a:rPr>
              <a:t>!“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sl-SI" sz="9600" b="1" i="1" dirty="0" smtClean="0">
                <a:latin typeface="Comic Sans MS" panose="030F0702030302020204" pitchFamily="66" charset="0"/>
              </a:rPr>
              <a:t>(</a:t>
            </a:r>
            <a:r>
              <a:rPr lang="sl-SI" sz="9600" b="1" i="1" dirty="0">
                <a:latin typeface="Comic Sans MS" panose="030F0702030302020204" pitchFamily="66" charset="0"/>
              </a:rPr>
              <a:t>Simon Gregorčič)</a:t>
            </a:r>
            <a:endParaRPr lang="sl-SI" sz="9600" b="1" dirty="0">
              <a:latin typeface="Comic Sans MS" panose="030F0702030302020204" pitchFamily="66" charset="0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sl-SI" sz="2800" b="1" dirty="0" smtClean="0">
                <a:latin typeface="Comic Sans MS" panose="030F0702030302020204" pitchFamily="66" charset="0"/>
              </a:rPr>
              <a:t/>
            </a:r>
            <a:br>
              <a:rPr lang="sl-SI" sz="2800" b="1" dirty="0" smtClean="0">
                <a:latin typeface="Comic Sans MS" panose="030F0702030302020204" pitchFamily="66" charset="0"/>
              </a:rPr>
            </a:br>
            <a:r>
              <a:rPr lang="sl-SI" sz="2800" b="1" dirty="0" smtClean="0">
                <a:latin typeface="Comic Sans MS" panose="030F0702030302020204" pitchFamily="66" charset="0"/>
              </a:rPr>
              <a:t>                                                                      </a:t>
            </a:r>
            <a:r>
              <a:rPr lang="sl-SI" sz="2800" b="1" dirty="0">
                <a:latin typeface="Comic Sans MS" panose="030F0702030302020204" pitchFamily="66" charset="0"/>
              </a:rPr>
              <a:t/>
            </a:r>
            <a:br>
              <a:rPr lang="sl-SI" sz="2800" b="1" dirty="0">
                <a:latin typeface="Comic Sans MS" panose="030F0702030302020204" pitchFamily="66" charset="0"/>
              </a:rPr>
            </a:br>
            <a:r>
              <a:rPr lang="sl-SI" sz="2800" b="1" dirty="0" smtClean="0">
                <a:latin typeface="Comic Sans MS" panose="030F0702030302020204" pitchFamily="66" charset="0"/>
              </a:rPr>
              <a:t>    </a:t>
            </a:r>
            <a:endParaRPr lang="sl-SI" sz="2800" b="1" dirty="0">
              <a:latin typeface="Comic Sans MS" panose="030F0702030302020204" pitchFamily="66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108" y="174591"/>
            <a:ext cx="1833432" cy="3258937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512" y="2779177"/>
            <a:ext cx="2816596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0126" y="982132"/>
            <a:ext cx="11130320" cy="1251617"/>
          </a:xfrm>
        </p:spPr>
        <p:txBody>
          <a:bodyPr>
            <a:normAutofit/>
          </a:bodyPr>
          <a:lstStyle/>
          <a:p>
            <a:pPr algn="l"/>
            <a:r>
              <a:rPr lang="sl-SI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sl-SI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azvijanje osebnostnih, družbenih </a:t>
            </a:r>
            <a:r>
              <a:rPr lang="sl-SI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sl-SI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učnih kompetenc preko prostovoljstva</a:t>
            </a:r>
            <a:endParaRPr lang="sl-SI" sz="3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00126" y="2390503"/>
            <a:ext cx="11130320" cy="4049486"/>
          </a:xfrm>
        </p:spPr>
        <p:txBody>
          <a:bodyPr>
            <a:normAutofit fontScale="25000" lnSpcReduction="20000"/>
          </a:bodyPr>
          <a:lstStyle/>
          <a:p>
            <a:r>
              <a:rPr lang="sl-SI" sz="9600" b="1" dirty="0">
                <a:solidFill>
                  <a:srgbClr val="FF0000"/>
                </a:solidFill>
              </a:rPr>
              <a:t>Učitelj kot </a:t>
            </a:r>
            <a:r>
              <a:rPr lang="sl-SI" sz="9600" b="1" dirty="0" smtClean="0">
                <a:solidFill>
                  <a:srgbClr val="FF0000"/>
                </a:solidFill>
              </a:rPr>
              <a:t>zgled. „</a:t>
            </a:r>
            <a:r>
              <a:rPr lang="sl-SI" sz="9600" b="1" i="1" dirty="0" smtClean="0">
                <a:solidFill>
                  <a:srgbClr val="FF0000"/>
                </a:solidFill>
              </a:rPr>
              <a:t>Besede </a:t>
            </a:r>
            <a:r>
              <a:rPr lang="sl-SI" sz="9600" b="1" i="1" dirty="0">
                <a:solidFill>
                  <a:srgbClr val="FF0000"/>
                </a:solidFill>
              </a:rPr>
              <a:t>učijo, zgledi vlečejo</a:t>
            </a:r>
            <a:r>
              <a:rPr lang="sl-SI" sz="9600" b="1" i="1" dirty="0" smtClean="0">
                <a:solidFill>
                  <a:srgbClr val="FF0000"/>
                </a:solidFill>
              </a:rPr>
              <a:t>“.</a:t>
            </a:r>
          </a:p>
          <a:p>
            <a:r>
              <a:rPr lang="sl-SI" sz="9600" b="1" dirty="0" smtClean="0">
                <a:solidFill>
                  <a:schemeClr val="tx1"/>
                </a:solidFill>
              </a:rPr>
              <a:t>Pomen neformalnega in priložnostnega učenja. </a:t>
            </a:r>
            <a:endParaRPr lang="sl-SI" sz="9600" b="1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sl-SI" sz="9600" b="1" dirty="0">
                <a:solidFill>
                  <a:srgbClr val="FF0000"/>
                </a:solidFill>
              </a:rPr>
              <a:t>R</a:t>
            </a:r>
            <a:r>
              <a:rPr lang="sl-SI" sz="9600" b="1" dirty="0" smtClean="0">
                <a:solidFill>
                  <a:srgbClr val="FF0000"/>
                </a:solidFill>
              </a:rPr>
              <a:t>azvijanje </a:t>
            </a:r>
            <a:r>
              <a:rPr lang="sl-SI" sz="9600" b="1" dirty="0">
                <a:solidFill>
                  <a:srgbClr val="FF0000"/>
                </a:solidFill>
              </a:rPr>
              <a:t>čustvene inteligence ter socialne kompetentnosti </a:t>
            </a:r>
            <a:r>
              <a:rPr lang="sl-SI" sz="9600" b="1" dirty="0" smtClean="0">
                <a:solidFill>
                  <a:srgbClr val="FF0000"/>
                </a:solidFill>
              </a:rPr>
              <a:t>učencev.</a:t>
            </a:r>
            <a:r>
              <a:rPr lang="sl-SI" sz="9600" dirty="0" smtClean="0">
                <a:solidFill>
                  <a:srgbClr val="FF0000"/>
                </a:solidFill>
              </a:rPr>
              <a:t> </a:t>
            </a:r>
            <a:endParaRPr lang="sl-SI" sz="9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sl-SI" sz="9600" b="1" dirty="0" smtClean="0">
                <a:solidFill>
                  <a:schemeClr val="tx1"/>
                </a:solidFill>
              </a:rPr>
              <a:t>Pridobivanje samozavesti </a:t>
            </a:r>
            <a:r>
              <a:rPr lang="sl-SI" sz="9600" b="1" dirty="0">
                <a:solidFill>
                  <a:schemeClr val="tx1"/>
                </a:solidFill>
              </a:rPr>
              <a:t>in </a:t>
            </a:r>
            <a:r>
              <a:rPr lang="sl-SI" sz="9600" b="1" dirty="0" smtClean="0">
                <a:solidFill>
                  <a:schemeClr val="tx1"/>
                </a:solidFill>
              </a:rPr>
              <a:t>samozaupanja </a:t>
            </a:r>
            <a:r>
              <a:rPr lang="sl-SI" sz="9600" b="1" dirty="0">
                <a:solidFill>
                  <a:schemeClr val="tx1"/>
                </a:solidFill>
              </a:rPr>
              <a:t>v lastne </a:t>
            </a:r>
            <a:r>
              <a:rPr lang="sl-SI" sz="9600" b="1" dirty="0" smtClean="0">
                <a:solidFill>
                  <a:schemeClr val="tx1"/>
                </a:solidFill>
              </a:rPr>
              <a:t>sposobnosti pri učencih.</a:t>
            </a:r>
          </a:p>
          <a:p>
            <a:pPr>
              <a:lnSpc>
                <a:spcPct val="120000"/>
              </a:lnSpc>
            </a:pPr>
            <a:r>
              <a:rPr lang="sl-SI" sz="9600" b="1" dirty="0">
                <a:solidFill>
                  <a:srgbClr val="FF0000"/>
                </a:solidFill>
              </a:rPr>
              <a:t>I</a:t>
            </a:r>
            <a:r>
              <a:rPr lang="sl-SI" sz="9600" b="1" dirty="0" smtClean="0">
                <a:solidFill>
                  <a:srgbClr val="FF0000"/>
                </a:solidFill>
              </a:rPr>
              <a:t>zkustveno </a:t>
            </a:r>
            <a:r>
              <a:rPr lang="sl-SI" sz="9600" b="1" dirty="0">
                <a:solidFill>
                  <a:srgbClr val="FF0000"/>
                </a:solidFill>
              </a:rPr>
              <a:t>učenje odgovornosti, </a:t>
            </a:r>
            <a:r>
              <a:rPr lang="sl-SI" sz="9600" b="1" dirty="0" smtClean="0">
                <a:solidFill>
                  <a:srgbClr val="FF0000"/>
                </a:solidFill>
              </a:rPr>
              <a:t>razvijanje empatije, solidarnega vedenja, razmišljajoče opazovanje, odzivanje </a:t>
            </a:r>
            <a:r>
              <a:rPr lang="sl-SI" sz="9600" b="1" dirty="0">
                <a:solidFill>
                  <a:srgbClr val="FF0000"/>
                </a:solidFill>
              </a:rPr>
              <a:t>na aktualna socialna </a:t>
            </a:r>
            <a:r>
              <a:rPr lang="sl-SI" sz="9600" b="1" dirty="0" smtClean="0">
                <a:solidFill>
                  <a:srgbClr val="FF0000"/>
                </a:solidFill>
              </a:rPr>
              <a:t>dogajanja, nadgradnja šolskega teoretičnega znanja, krepitev vezi med generacijami,  razumevanje in sprejemanje drugačnosti, spoštljivost do ranljivih skupin …</a:t>
            </a:r>
            <a:endParaRPr lang="sl-SI" sz="9600" b="1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sl-SI" sz="9600" b="1" dirty="0" smtClean="0">
                <a:solidFill>
                  <a:schemeClr val="tx1"/>
                </a:solidFill>
              </a:rPr>
              <a:t>Izvaja se odnos </a:t>
            </a:r>
            <a:r>
              <a:rPr lang="sl-SI" sz="9600" b="1" dirty="0">
                <a:solidFill>
                  <a:schemeClr val="tx1"/>
                </a:solidFill>
              </a:rPr>
              <a:t>na relaciji: dam – </a:t>
            </a:r>
            <a:r>
              <a:rPr lang="sl-SI" sz="9600" b="1" dirty="0" smtClean="0">
                <a:solidFill>
                  <a:schemeClr val="tx1"/>
                </a:solidFill>
              </a:rPr>
              <a:t>dobim.</a:t>
            </a:r>
          </a:p>
          <a:p>
            <a:pPr>
              <a:lnSpc>
                <a:spcPct val="120000"/>
              </a:lnSpc>
            </a:pPr>
            <a:endParaRPr lang="sl-SI" sz="9600" b="1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endParaRPr lang="sl-SI" sz="7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l-SI" sz="9600" dirty="0" smtClean="0">
              <a:latin typeface="Comic Sans MS" panose="030F0702030302020204" pitchFamily="66" charset="0"/>
            </a:endParaRPr>
          </a:p>
          <a:p>
            <a:endParaRPr lang="sl-SI" dirty="0" smtClean="0"/>
          </a:p>
          <a:p>
            <a:pPr marL="457200" lvl="1" indent="0">
              <a:buNone/>
            </a:pPr>
            <a:endParaRPr lang="sl-SI" dirty="0" smtClean="0"/>
          </a:p>
          <a:p>
            <a:pPr marL="457200" lvl="1" indent="0">
              <a:buNone/>
            </a:pPr>
            <a:r>
              <a:rPr lang="sl-SI" dirty="0" smtClean="0"/>
              <a:t>	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8400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5402" y="418011"/>
            <a:ext cx="9601196" cy="888276"/>
          </a:xfrm>
        </p:spPr>
        <p:txBody>
          <a:bodyPr>
            <a:normAutofit/>
          </a:bodyPr>
          <a:lstStyle/>
          <a:p>
            <a:r>
              <a:rPr lang="sl-SI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Prostovoljske dejavnosti na OŠ Janka Glazerja Ruše</a:t>
            </a:r>
            <a:endParaRPr lang="sl-SI"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95401" y="1110343"/>
            <a:ext cx="9601196" cy="574765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sl-SI" dirty="0" smtClean="0"/>
          </a:p>
          <a:p>
            <a:pPr>
              <a:buFont typeface="Wingdings" pitchFamily="2" charset="2"/>
              <a:buChar char="q"/>
            </a:pPr>
            <a:r>
              <a:rPr lang="sl-SI" b="1" dirty="0" smtClean="0"/>
              <a:t>„Skrinja, polna ljubezni“</a:t>
            </a:r>
          </a:p>
          <a:p>
            <a:pPr>
              <a:buFont typeface="Wingdings" pitchFamily="2" charset="2"/>
              <a:buChar char="q"/>
            </a:pPr>
            <a:r>
              <a:rPr lang="sl-SI" b="1" dirty="0" smtClean="0"/>
              <a:t>„</a:t>
            </a:r>
            <a:r>
              <a:rPr lang="sl-SI" b="1" dirty="0"/>
              <a:t>Majhen dar, a poln ljubezni“</a:t>
            </a:r>
          </a:p>
          <a:p>
            <a:pPr>
              <a:buFont typeface="Wingdings" pitchFamily="2" charset="2"/>
              <a:buChar char="q"/>
            </a:pPr>
            <a:r>
              <a:rPr lang="sl-SI" b="1" dirty="0"/>
              <a:t>„Za sonce v očeh – s srcem v dlaneh“</a:t>
            </a:r>
          </a:p>
          <a:p>
            <a:pPr>
              <a:buFont typeface="Wingdings" pitchFamily="2" charset="2"/>
              <a:buChar char="q"/>
            </a:pPr>
            <a:r>
              <a:rPr lang="sl-SI" b="1" dirty="0"/>
              <a:t>„Za kosmate tačke“</a:t>
            </a:r>
          </a:p>
          <a:p>
            <a:pPr>
              <a:buFont typeface="Wingdings" pitchFamily="2" charset="2"/>
              <a:buChar char="q"/>
            </a:pPr>
            <a:r>
              <a:rPr lang="sl-SI" b="1" dirty="0"/>
              <a:t>„Dobro združuje in osrečuje“</a:t>
            </a:r>
          </a:p>
          <a:p>
            <a:pPr>
              <a:buFont typeface="Wingdings" pitchFamily="2" charset="2"/>
              <a:buChar char="q"/>
            </a:pPr>
            <a:r>
              <a:rPr lang="sl-SI" b="1" dirty="0"/>
              <a:t>„Za otroški smeh</a:t>
            </a:r>
            <a:r>
              <a:rPr lang="sl-SI" b="1" dirty="0" smtClean="0"/>
              <a:t>“</a:t>
            </a:r>
          </a:p>
          <a:p>
            <a:pPr>
              <a:buFont typeface="Wingdings" pitchFamily="2" charset="2"/>
              <a:buChar char="q"/>
            </a:pPr>
            <a:r>
              <a:rPr lang="sl-SI" b="1" dirty="0" smtClean="0"/>
              <a:t>„Niste </a:t>
            </a:r>
            <a:r>
              <a:rPr lang="sl-SI" b="1" dirty="0"/>
              <a:t>sami, mi smo z vami</a:t>
            </a:r>
            <a:r>
              <a:rPr lang="sl-SI" b="1" dirty="0" smtClean="0"/>
              <a:t>!“</a:t>
            </a:r>
          </a:p>
          <a:p>
            <a:pPr>
              <a:buFont typeface="Wingdings" pitchFamily="2" charset="2"/>
              <a:buChar char="q"/>
            </a:pPr>
            <a:r>
              <a:rPr lang="sl-SI" b="1" dirty="0" smtClean="0"/>
              <a:t>„Iz srca podarim – s srcem delim“</a:t>
            </a:r>
          </a:p>
          <a:p>
            <a:pPr>
              <a:buFont typeface="Wingdings" pitchFamily="2" charset="2"/>
              <a:buChar char="q"/>
            </a:pPr>
            <a:r>
              <a:rPr lang="sl-SI" b="1" dirty="0" smtClean="0"/>
              <a:t>„Od nas – za vas!“</a:t>
            </a:r>
          </a:p>
          <a:p>
            <a:pPr>
              <a:buFont typeface="Wingdings" pitchFamily="2" charset="2"/>
              <a:buChar char="q"/>
            </a:pPr>
            <a:r>
              <a:rPr lang="sl-SI" b="1" dirty="0" smtClean="0"/>
              <a:t>„Topel </a:t>
            </a:r>
            <a:r>
              <a:rPr lang="sl-SI" b="1" dirty="0"/>
              <a:t>srček za moker </a:t>
            </a:r>
            <a:r>
              <a:rPr lang="sl-SI" b="1" dirty="0" smtClean="0"/>
              <a:t>smrček“</a:t>
            </a:r>
          </a:p>
          <a:p>
            <a:pPr>
              <a:buFont typeface="Wingdings" pitchFamily="2" charset="2"/>
              <a:buChar char="q"/>
            </a:pPr>
            <a:r>
              <a:rPr lang="sl-SI" b="1" dirty="0" smtClean="0"/>
              <a:t>„</a:t>
            </a:r>
            <a:r>
              <a:rPr lang="en-US" b="1" dirty="0" err="1" smtClean="0"/>
              <a:t>Ko</a:t>
            </a:r>
            <a:r>
              <a:rPr lang="en-US" b="1" dirty="0" smtClean="0"/>
              <a:t> </a:t>
            </a:r>
            <a:r>
              <a:rPr lang="en-US" b="1" dirty="0" err="1"/>
              <a:t>solidarnost</a:t>
            </a:r>
            <a:r>
              <a:rPr lang="en-US" b="1" dirty="0"/>
              <a:t> se </a:t>
            </a:r>
            <a:r>
              <a:rPr lang="en-US" b="1" dirty="0" err="1"/>
              <a:t>krepi</a:t>
            </a:r>
            <a:r>
              <a:rPr lang="en-US" b="1" dirty="0"/>
              <a:t>, </a:t>
            </a:r>
            <a:r>
              <a:rPr lang="en-US" b="1" dirty="0" err="1"/>
              <a:t>osamljenost</a:t>
            </a:r>
            <a:r>
              <a:rPr lang="en-US" b="1" dirty="0"/>
              <a:t> </a:t>
            </a:r>
            <a:r>
              <a:rPr lang="en-US" b="1" dirty="0" err="1" smtClean="0"/>
              <a:t>beži</a:t>
            </a:r>
            <a:r>
              <a:rPr lang="sl-SI" b="1" dirty="0" smtClean="0"/>
              <a:t>“</a:t>
            </a:r>
          </a:p>
          <a:p>
            <a:pPr>
              <a:buFont typeface="Wingdings" pitchFamily="2" charset="2"/>
              <a:buChar char="q"/>
            </a:pPr>
            <a:r>
              <a:rPr lang="sl-SI" b="1" dirty="0" smtClean="0"/>
              <a:t>„</a:t>
            </a:r>
            <a:r>
              <a:rPr lang="sl-SI" b="1" dirty="0" err="1" smtClean="0"/>
              <a:t>Polžeki</a:t>
            </a:r>
            <a:r>
              <a:rPr lang="sl-SI" b="1" dirty="0" smtClean="0"/>
              <a:t> </a:t>
            </a:r>
            <a:r>
              <a:rPr lang="sl-SI" b="1" dirty="0"/>
              <a:t>in </a:t>
            </a:r>
            <a:r>
              <a:rPr lang="sl-SI" b="1" dirty="0" err="1"/>
              <a:t>Glazerčki</a:t>
            </a:r>
            <a:r>
              <a:rPr lang="sl-SI" b="1" dirty="0"/>
              <a:t> se </a:t>
            </a:r>
            <a:r>
              <a:rPr lang="sl-SI" b="1" dirty="0" smtClean="0"/>
              <a:t>družijo“</a:t>
            </a:r>
          </a:p>
          <a:p>
            <a:pPr>
              <a:buFont typeface="Wingdings" pitchFamily="2" charset="2"/>
              <a:buChar char="q"/>
            </a:pPr>
            <a:r>
              <a:rPr lang="sl-SI" b="1" dirty="0" smtClean="0"/>
              <a:t>„Vsak </a:t>
            </a:r>
            <a:r>
              <a:rPr lang="sl-SI" b="1" dirty="0"/>
              <a:t>lahko pomaga tako, da skrinja hitro polna bo</a:t>
            </a:r>
            <a:r>
              <a:rPr lang="sl-SI" b="1" dirty="0" smtClean="0"/>
              <a:t>!“</a:t>
            </a:r>
          </a:p>
          <a:p>
            <a:pPr>
              <a:buFont typeface="Wingdings" pitchFamily="2" charset="2"/>
              <a:buChar char="q"/>
            </a:pPr>
            <a:r>
              <a:rPr lang="sl-SI" b="1" dirty="0" smtClean="0"/>
              <a:t>„Drobtinica“</a:t>
            </a:r>
          </a:p>
          <a:p>
            <a:pPr>
              <a:buFont typeface="Wingdings" pitchFamily="2" charset="2"/>
              <a:buChar char="q"/>
            </a:pPr>
            <a:r>
              <a:rPr lang="sl-SI" b="1" dirty="0" smtClean="0"/>
              <a:t>„</a:t>
            </a:r>
            <a:r>
              <a:rPr lang="sl-SI" b="1" dirty="0" err="1" smtClean="0"/>
              <a:t>Piskerfest</a:t>
            </a:r>
            <a:r>
              <a:rPr lang="sl-SI" b="1" dirty="0" smtClean="0"/>
              <a:t>“</a:t>
            </a:r>
          </a:p>
          <a:p>
            <a:pPr>
              <a:buFont typeface="Wingdings" pitchFamily="2" charset="2"/>
              <a:buChar char="q"/>
            </a:pPr>
            <a:r>
              <a:rPr lang="sl-SI" b="1" dirty="0" smtClean="0"/>
              <a:t>„Vsak zamašek šteje“</a:t>
            </a:r>
          </a:p>
          <a:p>
            <a:pPr>
              <a:buFont typeface="Wingdings" pitchFamily="2" charset="2"/>
              <a:buChar char="q"/>
            </a:pPr>
            <a:r>
              <a:rPr lang="sl-SI" b="1" dirty="0" smtClean="0"/>
              <a:t>….</a:t>
            </a:r>
          </a:p>
          <a:p>
            <a:pPr marL="0" indent="0">
              <a:buNone/>
            </a:pPr>
            <a:endParaRPr lang="sl-SI" b="1" dirty="0" smtClean="0"/>
          </a:p>
          <a:p>
            <a:pPr marL="0" indent="0">
              <a:buNone/>
            </a:pPr>
            <a:endParaRPr lang="sl-SI" b="1" dirty="0"/>
          </a:p>
          <a:p>
            <a:pPr>
              <a:buFont typeface="Wingdings" pitchFamily="2" charset="2"/>
              <a:buChar char="q"/>
            </a:pPr>
            <a:endParaRPr lang="sl-SI" dirty="0"/>
          </a:p>
          <a:p>
            <a:pPr>
              <a:buFont typeface="Wingdings" pitchFamily="2" charset="2"/>
              <a:buChar char="q"/>
            </a:pPr>
            <a:endParaRPr lang="sl-SI" dirty="0"/>
          </a:p>
          <a:p>
            <a:pPr>
              <a:buFont typeface="Wingdings" pitchFamily="2" charset="2"/>
              <a:buChar char="q"/>
            </a:pPr>
            <a:endParaRPr lang="sl-SI" b="1" dirty="0"/>
          </a:p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3942264"/>
            <a:ext cx="3398768" cy="254997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5383" y="1231173"/>
            <a:ext cx="3557452" cy="266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7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7052" y="3276545"/>
            <a:ext cx="3883489" cy="291414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83" y="303042"/>
            <a:ext cx="5761219" cy="279830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3948" y="3662874"/>
            <a:ext cx="3550701" cy="266693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83" y="3662874"/>
            <a:ext cx="3120096" cy="2340898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181" y="519669"/>
            <a:ext cx="3324379" cy="250084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6950" y="982132"/>
            <a:ext cx="3030420" cy="227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1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4584" y="498806"/>
            <a:ext cx="3726047" cy="278582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3284635"/>
            <a:ext cx="3566160" cy="267043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4584" y="3370111"/>
            <a:ext cx="3382502" cy="2538565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898" y="3509644"/>
            <a:ext cx="4864702" cy="3126287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615" y="778399"/>
            <a:ext cx="4072481" cy="273124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717" y="388909"/>
            <a:ext cx="3974937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8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704" y="294642"/>
            <a:ext cx="4914537" cy="3075575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4566" y="200986"/>
            <a:ext cx="3127519" cy="4170025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5789" y="244223"/>
            <a:ext cx="3109229" cy="4145639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8" name="Označba mesta vsebine 7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5407" y="2647303"/>
            <a:ext cx="4821340" cy="4118104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4402" y="4047882"/>
            <a:ext cx="3548012" cy="2935823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3" y="3370217"/>
            <a:ext cx="3742453" cy="280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7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" y="496388"/>
            <a:ext cx="2991394" cy="399022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8542" y="362903"/>
            <a:ext cx="4744960" cy="331787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981" y="4445172"/>
            <a:ext cx="4095208" cy="265928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468" y="4078638"/>
            <a:ext cx="3387445" cy="254163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9697" y="3680778"/>
            <a:ext cx="2251728" cy="3007115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502" y="-673481"/>
            <a:ext cx="3109236" cy="516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7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83326" y="982132"/>
            <a:ext cx="10413272" cy="702977"/>
          </a:xfrm>
        </p:spPr>
        <p:txBody>
          <a:bodyPr>
            <a:normAutofit fontScale="90000"/>
          </a:bodyPr>
          <a:lstStyle/>
          <a:p>
            <a:pPr algn="l"/>
            <a:r>
              <a:rPr lang="sl-SI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Prostovoljstvo </a:t>
            </a:r>
            <a:r>
              <a:rPr lang="sl-SI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nadarjeni učenci – učenje in vzgoja za empatijo</a:t>
            </a:r>
            <a:endParaRPr lang="sl-SI" sz="3400" b="1" dirty="0">
              <a:solidFill>
                <a:srgbClr val="00B05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83326" y="1867988"/>
            <a:ext cx="11168743" cy="499001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sl-SI" sz="3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Egocentrični pogled na svet  -  </a:t>
            </a:r>
            <a:r>
              <a:rPr lang="sl-SI" sz="33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sociocentrični</a:t>
            </a:r>
            <a:r>
              <a:rPr lang="sl-SI" sz="3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pogled na svet</a:t>
            </a:r>
            <a:r>
              <a:rPr lang="sl-SI" sz="33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sl-SI" sz="3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Namen: </a:t>
            </a:r>
            <a:r>
              <a:rPr lang="sl-SI" sz="33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preko izkustvenega učenja spodbujati </a:t>
            </a:r>
            <a:endParaRPr lang="sl-SI" sz="3300" b="1" i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l-SI" sz="33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socialno-čustveni </a:t>
            </a:r>
            <a:r>
              <a:rPr lang="sl-SI" sz="33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razvoj in pridobivanje socialnih spretnosti </a:t>
            </a:r>
            <a:endParaRPr lang="sl-SI" sz="3300" b="1" i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l-SI" sz="33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sl-SI" sz="33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poudarkom na razvijanju empatije.</a:t>
            </a:r>
          </a:p>
          <a:p>
            <a:pPr marL="0" indent="0">
              <a:buNone/>
            </a:pPr>
            <a:endParaRPr lang="sl-SI" sz="2000" b="1" dirty="0">
              <a:solidFill>
                <a:schemeClr val="tx1"/>
              </a:solidFill>
            </a:endParaRPr>
          </a:p>
          <a:p>
            <a:pPr marL="0" indent="0" algn="r">
              <a:buNone/>
            </a:pPr>
            <a:endParaRPr lang="sl-SI" sz="2000" b="1" dirty="0" smtClean="0">
              <a:solidFill>
                <a:schemeClr val="tx1"/>
              </a:solidFill>
            </a:endParaRPr>
          </a:p>
          <a:p>
            <a:pPr marL="0" indent="0" algn="r">
              <a:buNone/>
            </a:pPr>
            <a:endParaRPr lang="sl-SI" sz="2000" b="1" dirty="0">
              <a:solidFill>
                <a:schemeClr val="tx1"/>
              </a:solidFill>
            </a:endParaRPr>
          </a:p>
          <a:p>
            <a:pPr marL="0" indent="0" algn="r">
              <a:buNone/>
            </a:pPr>
            <a:endParaRPr lang="sl-SI" sz="2000" b="1" dirty="0" smtClean="0">
              <a:solidFill>
                <a:schemeClr val="tx1"/>
              </a:solidFill>
            </a:endParaRPr>
          </a:p>
          <a:p>
            <a:pPr marL="0" indent="0" algn="r">
              <a:buNone/>
            </a:pPr>
            <a:endParaRPr lang="sl-SI" sz="2000" b="1" dirty="0" smtClean="0">
              <a:solidFill>
                <a:schemeClr val="tx1"/>
              </a:solidFill>
            </a:endParaRPr>
          </a:p>
          <a:p>
            <a:pPr marL="0" indent="0" algn="r">
              <a:buNone/>
            </a:pPr>
            <a:endParaRPr lang="sl-SI" sz="2000" b="1" dirty="0">
              <a:solidFill>
                <a:schemeClr val="tx1"/>
              </a:solidFill>
            </a:endParaRPr>
          </a:p>
          <a:p>
            <a:pPr marL="0" indent="0" algn="r">
              <a:buNone/>
            </a:pPr>
            <a:endParaRPr lang="sl-SI" sz="2900" b="1" dirty="0" smtClean="0">
              <a:solidFill>
                <a:schemeClr val="tx1"/>
              </a:solidFill>
            </a:endParaRPr>
          </a:p>
          <a:p>
            <a:pPr marL="0" indent="0" algn="r">
              <a:buNone/>
            </a:pPr>
            <a:r>
              <a:rPr lang="sl-SI" sz="2900" b="1" dirty="0" smtClean="0">
                <a:solidFill>
                  <a:schemeClr val="tx1"/>
                </a:solidFill>
              </a:rPr>
              <a:t>„… </a:t>
            </a:r>
            <a:r>
              <a:rPr lang="sl-SI" sz="2900" b="1" dirty="0">
                <a:solidFill>
                  <a:schemeClr val="tx1"/>
                </a:solidFill>
              </a:rPr>
              <a:t>posameznikova osebnost, in ne sposobnosti same po sebi, </a:t>
            </a:r>
          </a:p>
          <a:p>
            <a:pPr marL="0" indent="0" algn="r">
              <a:buNone/>
            </a:pPr>
            <a:r>
              <a:rPr lang="sl-SI" sz="2900" b="1" dirty="0">
                <a:solidFill>
                  <a:schemeClr val="tx1"/>
                </a:solidFill>
              </a:rPr>
              <a:t>je tisti ključni dejavnik, ki določa, </a:t>
            </a:r>
          </a:p>
          <a:p>
            <a:pPr marL="0" indent="0" algn="r">
              <a:buNone/>
            </a:pPr>
            <a:r>
              <a:rPr lang="sl-SI" sz="2900" b="1" dirty="0">
                <a:solidFill>
                  <a:schemeClr val="tx1"/>
                </a:solidFill>
              </a:rPr>
              <a:t>kaj se bodo nadarjeni odločili narediti (ali ne) s svojim življenjem </a:t>
            </a:r>
            <a:r>
              <a:rPr lang="sl-SI" sz="2900" b="1" dirty="0" smtClean="0">
                <a:solidFill>
                  <a:schemeClr val="tx1"/>
                </a:solidFill>
              </a:rPr>
              <a:t>…“</a:t>
            </a:r>
            <a:endParaRPr lang="sl-SI" sz="2900" b="1" dirty="0">
              <a:solidFill>
                <a:schemeClr val="tx1"/>
              </a:solidFill>
            </a:endParaRPr>
          </a:p>
          <a:p>
            <a:pPr marL="0" indent="0" algn="r">
              <a:buNone/>
            </a:pPr>
            <a:r>
              <a:rPr lang="sl-SI" sz="2900" b="1" dirty="0">
                <a:solidFill>
                  <a:schemeClr val="tx1"/>
                </a:solidFill>
              </a:rPr>
              <a:t>(Juriševič, 2012, str. 32)</a:t>
            </a:r>
          </a:p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8160" y="1333620"/>
            <a:ext cx="4047599" cy="302937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635" y="3187969"/>
            <a:ext cx="3971107" cy="298215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661" y="2820692"/>
            <a:ext cx="2937922" cy="217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0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82" y="579248"/>
            <a:ext cx="3756147" cy="281711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252" y="0"/>
            <a:ext cx="3054361" cy="407248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236" y="-52522"/>
            <a:ext cx="3096985" cy="412500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1167" t="-156794" r="-796439" b="-740812"/>
          <a:stretch/>
        </p:blipFill>
        <p:spPr>
          <a:xfrm>
            <a:off x="-4536141" y="-1047605"/>
            <a:ext cx="38100000" cy="2857500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2127" y="3890212"/>
            <a:ext cx="3955404" cy="2967788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0852" y="3304625"/>
            <a:ext cx="4429591" cy="332219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8780" y="3724871"/>
            <a:ext cx="2901948" cy="2901948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9039" y="1775012"/>
            <a:ext cx="3156596" cy="149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ravn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1203</TotalTime>
  <Words>487</Words>
  <Application>Microsoft Office PowerPoint</Application>
  <PresentationFormat>Širokozaslonsko</PresentationFormat>
  <Paragraphs>100</Paragraphs>
  <Slides>12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7" baseType="lpstr">
      <vt:lpstr>Arial</vt:lpstr>
      <vt:lpstr>Comic Sans MS</vt:lpstr>
      <vt:lpstr>Garamond</vt:lpstr>
      <vt:lpstr>Wingdings</vt:lpstr>
      <vt:lpstr>Naravno</vt:lpstr>
      <vt:lpstr>Posvet Pomen prostovoljstva v osnovnih šolah  za celostni razvoj otrok  Slovenska filantropija 30. 8. 2021</vt:lpstr>
      <vt:lpstr>Razvijanje osebnostnih, družbenih in učnih kompetenc preko prostovoljstva</vt:lpstr>
      <vt:lpstr>Prostovoljske dejavnosti na OŠ Janka Glazerja Ruše</vt:lpstr>
      <vt:lpstr>PowerPointova predstavitev</vt:lpstr>
      <vt:lpstr>PowerPointova predstavitev</vt:lpstr>
      <vt:lpstr>PowerPointova predstavitev</vt:lpstr>
      <vt:lpstr>PowerPointova predstavitev</vt:lpstr>
      <vt:lpstr>Prostovoljstvo in nadarjeni učenci – učenje in vzgoja za empatijo</vt:lpstr>
      <vt:lpstr>PowerPointova predstavitev</vt:lpstr>
      <vt:lpstr>Razmišljanje ob dobrodelni  akciji za živali v zavetišču </vt:lpstr>
      <vt:lpstr>Povezovanje, sodelovanje v ožjem in širšem okolju</vt:lpstr>
      <vt:lpstr>Hvala za vašo pozornost.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RUŠAN,  POVEJ O ZANIMIVOSTI TEJ</dc:title>
  <dc:creator>viz15</dc:creator>
  <cp:lastModifiedBy>Nevenka Gladek</cp:lastModifiedBy>
  <cp:revision>99</cp:revision>
  <dcterms:created xsi:type="dcterms:W3CDTF">2020-03-10T19:36:35Z</dcterms:created>
  <dcterms:modified xsi:type="dcterms:W3CDTF">2021-09-10T13:41:39Z</dcterms:modified>
</cp:coreProperties>
</file>