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72" r:id="rId5"/>
    <p:sldId id="260" r:id="rId6"/>
    <p:sldId id="276" r:id="rId7"/>
    <p:sldId id="265" r:id="rId8"/>
    <p:sldId id="279" r:id="rId9"/>
    <p:sldId id="280" r:id="rId10"/>
    <p:sldId id="266" r:id="rId11"/>
    <p:sldId id="263"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ov_delovni_lis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ov_delovni_lis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ov_delovni_lis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ov_delovni_lis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ov_delovni_lis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ov_delovni_lis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ov_delovni_lis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ov_delovni_lis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D57-43BC-80A8-60A9721D204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D57-43BC-80A8-60A9721D204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D57-43BC-80A8-60A9721D204B}"/>
              </c:ext>
            </c:extLst>
          </c:dPt>
          <c:dLbls>
            <c:dLbl>
              <c:idx val="0"/>
              <c:layout>
                <c:manualLayout>
                  <c:x val="-0.15146481067975967"/>
                  <c:y val="-3.3388981636060244E-3"/>
                </c:manualLayout>
              </c:layout>
              <c:tx>
                <c:rich>
                  <a:bodyPr/>
                  <a:lstStyle/>
                  <a:p>
                    <a:fld id="{C1773417-629A-414C-A8D2-AFE52A29344B}" type="CATEGORYNAME">
                      <a:rPr lang="en-US" sz="1400" b="1"/>
                      <a:pPr/>
                      <a:t>[IME KATEGORIJE]</a:t>
                    </a:fld>
                    <a:r>
                      <a:rPr lang="en-US" sz="1400" b="1" baseline="0" dirty="0"/>
                      <a:t>
</a:t>
                    </a:r>
                    <a:fld id="{558CC225-0FAA-4D8F-AF1B-ED510D68D891}" type="PERCENTAGE">
                      <a:rPr lang="en-US" sz="1400" b="1" baseline="0"/>
                      <a:pPr/>
                      <a:t>[ODSTOTEK]</a:t>
                    </a:fld>
                    <a:endParaRPr lang="en-US" sz="1400" b="1"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57-43BC-80A8-60A9721D204B}"/>
                </c:ext>
                <c:ext xmlns:c15="http://schemas.microsoft.com/office/drawing/2012/chart" uri="{CE6537A1-D6FC-4f65-9D91-7224C49458BB}">
                  <c15:layout>
                    <c:manualLayout>
                      <c:w val="0.26530340423864923"/>
                      <c:h val="0.28148962181062925"/>
                    </c:manualLayout>
                  </c15:layout>
                  <c15:dlblFieldTable/>
                  <c15:showDataLabelsRange val="0"/>
                </c:ext>
              </c:extLst>
            </c:dLbl>
            <c:dLbl>
              <c:idx val="1"/>
              <c:layout>
                <c:manualLayout>
                  <c:x val="0.25487838584853512"/>
                  <c:y val="-9.8064675694057996E-2"/>
                </c:manualLayout>
              </c:layout>
              <c:tx>
                <c:rich>
                  <a:bodyPr/>
                  <a:lstStyle/>
                  <a:p>
                    <a:fld id="{A83C1AAE-FFFF-468B-901C-43EF5942EB50}" type="CATEGORYNAME">
                      <a:rPr lang="en-US" sz="1400" b="1"/>
                      <a:pPr/>
                      <a:t>[IME KATEGORIJE]</a:t>
                    </a:fld>
                    <a:r>
                      <a:rPr lang="en-US" sz="1400" b="1" baseline="0" dirty="0"/>
                      <a:t>
</a:t>
                    </a:r>
                    <a:fld id="{B129AB86-CA47-4DEB-BDC3-B88397A712B1}" type="PERCENTAGE">
                      <a:rPr lang="en-US" sz="1400" b="1" baseline="0"/>
                      <a:pPr/>
                      <a:t>[ODSTOTEK]</a:t>
                    </a:fld>
                    <a:endParaRPr lang="en-US" sz="1400" b="1"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57-43BC-80A8-60A9721D204B}"/>
                </c:ext>
                <c:ext xmlns:c15="http://schemas.microsoft.com/office/drawing/2012/chart" uri="{CE6537A1-D6FC-4f65-9D91-7224C49458BB}">
                  <c15:layout>
                    <c:manualLayout>
                      <c:w val="0.2434875491309855"/>
                      <c:h val="0.22138945486572109"/>
                    </c:manualLayout>
                  </c15:layout>
                  <c15:dlblFieldTable/>
                  <c15:showDataLabelsRange val="0"/>
                </c:ext>
              </c:extLst>
            </c:dLbl>
            <c:dLbl>
              <c:idx val="2"/>
              <c:layout>
                <c:manualLayout>
                  <c:x val="0.11608623548922056"/>
                  <c:y val="8.0133555926544239E-2"/>
                </c:manualLayout>
              </c:layout>
              <c:tx>
                <c:rich>
                  <a:bodyPr/>
                  <a:lstStyle/>
                  <a:p>
                    <a:fld id="{0A4B9F32-3B8B-4109-B12F-5ED1FB2BCED6}" type="CATEGORYNAME">
                      <a:rPr lang="en-US" sz="1400" b="1"/>
                      <a:pPr/>
                      <a:t>[IME KATEGORIJE]</a:t>
                    </a:fld>
                    <a:r>
                      <a:rPr lang="en-US" sz="1400" b="1" baseline="0" dirty="0"/>
                      <a:t>
</a:t>
                    </a:r>
                    <a:fld id="{6B8DF261-2169-4299-BF21-9A909F749AB3}" type="PERCENTAGE">
                      <a:rPr lang="en-US" sz="1400" b="1" baseline="0"/>
                      <a:pPr/>
                      <a:t>[ODSTOTEK]</a:t>
                    </a:fld>
                    <a:endParaRPr lang="en-US" sz="1400" b="1"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57-43BC-80A8-60A9721D204B}"/>
                </c:ext>
                <c:ext xmlns:c15="http://schemas.microsoft.com/office/drawing/2012/chart" uri="{CE6537A1-D6FC-4f65-9D91-7224C49458BB}">
                  <c15:layout>
                    <c:manualLayout>
                      <c:w val="0.29817631005079587"/>
                      <c:h val="0.1977090426301053"/>
                    </c:manualLayout>
                  </c15:layout>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l-SI"/>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Sheet13!$A$5:$A$7</c:f>
              <c:strCache>
                <c:ptCount val="3"/>
                <c:pt idx="0">
                  <c:v>With developed programmes</c:v>
                </c:pt>
                <c:pt idx="1">
                  <c:v>Without programmes, but considering it</c:v>
                </c:pt>
                <c:pt idx="2">
                  <c:v>Without programmes</c:v>
                </c:pt>
              </c:strCache>
            </c:strRef>
          </c:cat>
          <c:val>
            <c:numRef>
              <c:f>Sheet13!$B$5:$B$7</c:f>
              <c:numCache>
                <c:formatCode>General</c:formatCode>
                <c:ptCount val="3"/>
                <c:pt idx="0">
                  <c:v>85</c:v>
                </c:pt>
                <c:pt idx="1">
                  <c:v>29</c:v>
                </c:pt>
                <c:pt idx="2">
                  <c:v>83</c:v>
                </c:pt>
              </c:numCache>
            </c:numRef>
          </c:val>
          <c:extLst xmlns:c16r2="http://schemas.microsoft.com/office/drawing/2015/06/chart">
            <c:ext xmlns:c16="http://schemas.microsoft.com/office/drawing/2014/chart" uri="{C3380CC4-5D6E-409C-BE32-E72D297353CC}">
              <c16:uniqueId val="{00000006-9D57-43BC-80A8-60A9721D204B}"/>
            </c:ext>
          </c:extLst>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Legal</a:t>
            </a:r>
            <a:r>
              <a:rPr lang="hr-HR" baseline="0"/>
              <a:t> framework</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spPr>
            <a:solidFill>
              <a:schemeClr val="accent1"/>
            </a:solidFill>
            <a:ln>
              <a:noFill/>
            </a:ln>
            <a:effectLst/>
            <a:sp3d/>
          </c:spPr>
          <c:cat>
            <c:strRef>
              <c:f>Sheet7!$A$12:$A$16</c:f>
              <c:strCache>
                <c:ptCount val="5"/>
                <c:pt idx="0">
                  <c:v>1 Poor</c:v>
                </c:pt>
                <c:pt idx="1">
                  <c:v>2 Fair</c:v>
                </c:pt>
                <c:pt idx="2">
                  <c:v>3 Good</c:v>
                </c:pt>
                <c:pt idx="3">
                  <c:v>4 Very good</c:v>
                </c:pt>
                <c:pt idx="4">
                  <c:v>5 Excellent</c:v>
                </c:pt>
              </c:strCache>
            </c:strRef>
          </c:cat>
          <c:val>
            <c:numRef>
              <c:f>Sheet7!$B$12:$B$16</c:f>
              <c:numCache>
                <c:formatCode>General</c:formatCode>
                <c:ptCount val="5"/>
                <c:pt idx="0">
                  <c:v>32</c:v>
                </c:pt>
                <c:pt idx="1">
                  <c:v>55</c:v>
                </c:pt>
                <c:pt idx="2">
                  <c:v>52</c:v>
                </c:pt>
                <c:pt idx="3">
                  <c:v>23</c:v>
                </c:pt>
                <c:pt idx="4">
                  <c:v>13</c:v>
                </c:pt>
              </c:numCache>
            </c:numRef>
          </c:val>
          <c:extLst xmlns:c16r2="http://schemas.microsoft.com/office/drawing/2015/06/chart">
            <c:ext xmlns:c16="http://schemas.microsoft.com/office/drawing/2014/chart" uri="{C3380CC4-5D6E-409C-BE32-E72D297353CC}">
              <c16:uniqueId val="{00000000-47CF-4608-849D-AB326DA0BE96}"/>
            </c:ext>
          </c:extLst>
        </c:ser>
        <c:dLbls>
          <c:showLegendKey val="0"/>
          <c:showVal val="0"/>
          <c:showCatName val="0"/>
          <c:showSerName val="0"/>
          <c:showPercent val="0"/>
          <c:showBubbleSize val="0"/>
        </c:dLbls>
        <c:axId val="273388552"/>
        <c:axId val="343283808"/>
        <c:axId val="275644856"/>
      </c:area3DChart>
      <c:catAx>
        <c:axId val="27338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3808"/>
        <c:crosses val="autoZero"/>
        <c:auto val="1"/>
        <c:lblAlgn val="ctr"/>
        <c:lblOffset val="100"/>
        <c:noMultiLvlLbl val="0"/>
      </c:catAx>
      <c:valAx>
        <c:axId val="34328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73388552"/>
        <c:crosses val="autoZero"/>
        <c:crossBetween val="midCat"/>
      </c:valAx>
      <c:serAx>
        <c:axId val="27564485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3808"/>
        <c:crosses val="autoZero"/>
      </c:serAx>
      <c:spPr>
        <a:noFill/>
        <a:ln>
          <a:noFill/>
        </a:ln>
        <a:effectLst/>
      </c:spPr>
    </c:plotArea>
    <c:plotVisOnly val="1"/>
    <c:dispBlanksAs val="zero"/>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Public</a:t>
            </a:r>
            <a:r>
              <a:rPr lang="hr-HR" baseline="0"/>
              <a:t> policy</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spPr>
            <a:solidFill>
              <a:schemeClr val="accent1"/>
            </a:solidFill>
            <a:ln>
              <a:noFill/>
            </a:ln>
            <a:effectLst/>
            <a:sp3d/>
          </c:spPr>
          <c:cat>
            <c:strRef>
              <c:f>Sheet7!$A$19:$A$23</c:f>
              <c:strCache>
                <c:ptCount val="5"/>
                <c:pt idx="0">
                  <c:v>1 Poor</c:v>
                </c:pt>
                <c:pt idx="1">
                  <c:v>2 Fair</c:v>
                </c:pt>
                <c:pt idx="2">
                  <c:v>3 Good</c:v>
                </c:pt>
                <c:pt idx="3">
                  <c:v>4 Very good</c:v>
                </c:pt>
                <c:pt idx="4">
                  <c:v>5 Excellent</c:v>
                </c:pt>
              </c:strCache>
            </c:strRef>
          </c:cat>
          <c:val>
            <c:numRef>
              <c:f>Sheet7!$B$19:$B$23</c:f>
              <c:numCache>
                <c:formatCode>General</c:formatCode>
                <c:ptCount val="5"/>
                <c:pt idx="0">
                  <c:v>27</c:v>
                </c:pt>
                <c:pt idx="1">
                  <c:v>44</c:v>
                </c:pt>
                <c:pt idx="2">
                  <c:v>44</c:v>
                </c:pt>
                <c:pt idx="3">
                  <c:v>30</c:v>
                </c:pt>
                <c:pt idx="4">
                  <c:v>19</c:v>
                </c:pt>
              </c:numCache>
            </c:numRef>
          </c:val>
          <c:extLst xmlns:c16r2="http://schemas.microsoft.com/office/drawing/2015/06/chart">
            <c:ext xmlns:c16="http://schemas.microsoft.com/office/drawing/2014/chart" uri="{C3380CC4-5D6E-409C-BE32-E72D297353CC}">
              <c16:uniqueId val="{00000000-25E9-4F31-9E9C-A5274CC19ACD}"/>
            </c:ext>
          </c:extLst>
        </c:ser>
        <c:dLbls>
          <c:showLegendKey val="0"/>
          <c:showVal val="0"/>
          <c:showCatName val="0"/>
          <c:showSerName val="0"/>
          <c:showPercent val="0"/>
          <c:showBubbleSize val="0"/>
        </c:dLbls>
        <c:axId val="343285768"/>
        <c:axId val="343279104"/>
        <c:axId val="343401592"/>
      </c:area3DChart>
      <c:catAx>
        <c:axId val="343285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79104"/>
        <c:crosses val="autoZero"/>
        <c:auto val="1"/>
        <c:lblAlgn val="ctr"/>
        <c:lblOffset val="100"/>
        <c:noMultiLvlLbl val="0"/>
      </c:catAx>
      <c:valAx>
        <c:axId val="34327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5768"/>
        <c:crosses val="autoZero"/>
        <c:crossBetween val="midCat"/>
      </c:valAx>
      <c:serAx>
        <c:axId val="34340159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79104"/>
        <c:crosses val="autoZero"/>
      </c:serAx>
      <c:spPr>
        <a:noFill/>
        <a:ln>
          <a:noFill/>
        </a:ln>
        <a:effectLst/>
      </c:spPr>
    </c:plotArea>
    <c:plotVisOnly val="1"/>
    <c:dispBlanksAs val="zero"/>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Existing good</a:t>
            </a:r>
            <a:r>
              <a:rPr lang="hr-HR" baseline="0"/>
              <a:t> practice</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spPr>
            <a:solidFill>
              <a:schemeClr val="accent1"/>
            </a:solidFill>
            <a:ln>
              <a:noFill/>
            </a:ln>
            <a:effectLst/>
            <a:sp3d/>
          </c:spPr>
          <c:cat>
            <c:strRef>
              <c:f>Sheet7!$A$4:$A$8</c:f>
              <c:strCache>
                <c:ptCount val="5"/>
                <c:pt idx="0">
                  <c:v>1 Poor</c:v>
                </c:pt>
                <c:pt idx="1">
                  <c:v>2 Fair</c:v>
                </c:pt>
                <c:pt idx="2">
                  <c:v>3 Good</c:v>
                </c:pt>
                <c:pt idx="3">
                  <c:v>4 Very good</c:v>
                </c:pt>
                <c:pt idx="4">
                  <c:v>5 Excellent</c:v>
                </c:pt>
              </c:strCache>
            </c:strRef>
          </c:cat>
          <c:val>
            <c:numRef>
              <c:f>Sheet7!$B$4:$B$8</c:f>
              <c:numCache>
                <c:formatCode>General</c:formatCode>
                <c:ptCount val="5"/>
                <c:pt idx="0">
                  <c:v>9</c:v>
                </c:pt>
                <c:pt idx="1">
                  <c:v>40</c:v>
                </c:pt>
                <c:pt idx="2">
                  <c:v>46</c:v>
                </c:pt>
                <c:pt idx="3">
                  <c:v>40</c:v>
                </c:pt>
                <c:pt idx="4">
                  <c:v>31</c:v>
                </c:pt>
              </c:numCache>
            </c:numRef>
          </c:val>
          <c:extLst xmlns:c16r2="http://schemas.microsoft.com/office/drawing/2015/06/chart">
            <c:ext xmlns:c16="http://schemas.microsoft.com/office/drawing/2014/chart" uri="{C3380CC4-5D6E-409C-BE32-E72D297353CC}">
              <c16:uniqueId val="{00000000-625D-4D19-B79D-8B861CE3DB3A}"/>
            </c:ext>
          </c:extLst>
        </c:ser>
        <c:dLbls>
          <c:showLegendKey val="0"/>
          <c:showVal val="0"/>
          <c:showCatName val="0"/>
          <c:showSerName val="0"/>
          <c:showPercent val="0"/>
          <c:showBubbleSize val="0"/>
        </c:dLbls>
        <c:axId val="343285376"/>
        <c:axId val="343281848"/>
        <c:axId val="343508640"/>
      </c:area3DChart>
      <c:catAx>
        <c:axId val="343285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1848"/>
        <c:crosses val="autoZero"/>
        <c:auto val="1"/>
        <c:lblAlgn val="ctr"/>
        <c:lblOffset val="100"/>
        <c:noMultiLvlLbl val="0"/>
      </c:catAx>
      <c:valAx>
        <c:axId val="343281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5376"/>
        <c:crosses val="autoZero"/>
        <c:crossBetween val="midCat"/>
      </c:valAx>
      <c:serAx>
        <c:axId val="34350864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1848"/>
        <c:crosses val="autoZero"/>
      </c:serAx>
      <c:spPr>
        <a:noFill/>
        <a:ln>
          <a:noFill/>
        </a:ln>
        <a:effectLst/>
      </c:spPr>
    </c:plotArea>
    <c:plotVisOnly val="1"/>
    <c:dispBlanksAs val="zero"/>
    <c:showDLblsOverMax val="0"/>
  </c:chart>
  <c:spPr>
    <a:noFill/>
    <a:ln>
      <a:noFill/>
    </a:ln>
    <a:effectLst/>
  </c:spPr>
  <c:txPr>
    <a:bodyPr/>
    <a:lstStyle/>
    <a:p>
      <a:pPr>
        <a:defRPr/>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Social</a:t>
            </a:r>
            <a:r>
              <a:rPr lang="hr-HR" baseline="0"/>
              <a:t> atmosphere</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spPr>
            <a:solidFill>
              <a:schemeClr val="accent1"/>
            </a:solidFill>
            <a:ln>
              <a:noFill/>
            </a:ln>
            <a:effectLst/>
            <a:sp3d/>
          </c:spPr>
          <c:cat>
            <c:strRef>
              <c:f>Sheet7!$A$19:$A$23</c:f>
              <c:strCache>
                <c:ptCount val="5"/>
                <c:pt idx="0">
                  <c:v>1 Poor</c:v>
                </c:pt>
                <c:pt idx="1">
                  <c:v>2 Fair</c:v>
                </c:pt>
                <c:pt idx="2">
                  <c:v>3 Good</c:v>
                </c:pt>
                <c:pt idx="3">
                  <c:v>4 Very good</c:v>
                </c:pt>
                <c:pt idx="4">
                  <c:v>5 Excellent</c:v>
                </c:pt>
              </c:strCache>
            </c:strRef>
          </c:cat>
          <c:val>
            <c:numRef>
              <c:f>Sheet7!$B$19:$B$23</c:f>
              <c:numCache>
                <c:formatCode>General</c:formatCode>
                <c:ptCount val="5"/>
                <c:pt idx="0">
                  <c:v>27</c:v>
                </c:pt>
                <c:pt idx="1">
                  <c:v>44</c:v>
                </c:pt>
                <c:pt idx="2">
                  <c:v>44</c:v>
                </c:pt>
                <c:pt idx="3">
                  <c:v>30</c:v>
                </c:pt>
                <c:pt idx="4">
                  <c:v>19</c:v>
                </c:pt>
              </c:numCache>
            </c:numRef>
          </c:val>
          <c:extLst xmlns:c16r2="http://schemas.microsoft.com/office/drawing/2015/06/chart">
            <c:ext xmlns:c16="http://schemas.microsoft.com/office/drawing/2014/chart" uri="{C3380CC4-5D6E-409C-BE32-E72D297353CC}">
              <c16:uniqueId val="{00000000-DA3D-4282-9B56-0DA750D9BFD5}"/>
            </c:ext>
          </c:extLst>
        </c:ser>
        <c:dLbls>
          <c:showLegendKey val="0"/>
          <c:showVal val="0"/>
          <c:showCatName val="0"/>
          <c:showSerName val="0"/>
          <c:showPercent val="0"/>
          <c:showBubbleSize val="0"/>
        </c:dLbls>
        <c:axId val="343281456"/>
        <c:axId val="343278320"/>
        <c:axId val="273276800"/>
      </c:area3DChart>
      <c:catAx>
        <c:axId val="343281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78320"/>
        <c:crosses val="autoZero"/>
        <c:auto val="1"/>
        <c:lblAlgn val="ctr"/>
        <c:lblOffset val="100"/>
        <c:noMultiLvlLbl val="0"/>
      </c:catAx>
      <c:valAx>
        <c:axId val="34327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1456"/>
        <c:crosses val="autoZero"/>
        <c:crossBetween val="midCat"/>
      </c:valAx>
      <c:serAx>
        <c:axId val="27327680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78320"/>
        <c:crosses val="autoZero"/>
      </c:serAx>
      <c:spPr>
        <a:noFill/>
        <a:ln>
          <a:noFill/>
        </a:ln>
        <a:effectLst/>
      </c:spPr>
    </c:plotArea>
    <c:plotVisOnly val="1"/>
    <c:dispBlanksAs val="zero"/>
    <c:showDLblsOverMax val="0"/>
  </c:chart>
  <c:spPr>
    <a:noFill/>
    <a:ln>
      <a:noFill/>
    </a:ln>
    <a:effectLst/>
  </c:spPr>
  <c:txPr>
    <a:bodyPr/>
    <a:lstStyle/>
    <a:p>
      <a:pPr>
        <a:defRPr/>
      </a:pPr>
      <a:endParaRPr lang="sl-S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Culture</a:t>
            </a:r>
            <a:r>
              <a:rPr lang="hr-HR" baseline="0"/>
              <a:t> of volunteering</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spPr>
            <a:solidFill>
              <a:schemeClr val="accent1"/>
            </a:solidFill>
            <a:ln>
              <a:noFill/>
            </a:ln>
            <a:effectLst/>
            <a:sp3d/>
          </c:spPr>
          <c:cat>
            <c:strRef>
              <c:f>Sheet7!$A$33:$A$37</c:f>
              <c:strCache>
                <c:ptCount val="5"/>
                <c:pt idx="0">
                  <c:v>1 Poor</c:v>
                </c:pt>
                <c:pt idx="1">
                  <c:v>2 Fair</c:v>
                </c:pt>
                <c:pt idx="2">
                  <c:v>3 Good</c:v>
                </c:pt>
                <c:pt idx="3">
                  <c:v>4 Very good</c:v>
                </c:pt>
                <c:pt idx="4">
                  <c:v>5 Excellent</c:v>
                </c:pt>
              </c:strCache>
            </c:strRef>
          </c:cat>
          <c:val>
            <c:numRef>
              <c:f>Sheet7!$B$33:$B$37</c:f>
              <c:numCache>
                <c:formatCode>General</c:formatCode>
                <c:ptCount val="5"/>
                <c:pt idx="0">
                  <c:v>10</c:v>
                </c:pt>
                <c:pt idx="1">
                  <c:v>29</c:v>
                </c:pt>
                <c:pt idx="2">
                  <c:v>48</c:v>
                </c:pt>
                <c:pt idx="3">
                  <c:v>47</c:v>
                </c:pt>
                <c:pt idx="4">
                  <c:v>31</c:v>
                </c:pt>
              </c:numCache>
            </c:numRef>
          </c:val>
          <c:extLst xmlns:c16r2="http://schemas.microsoft.com/office/drawing/2015/06/chart">
            <c:ext xmlns:c16="http://schemas.microsoft.com/office/drawing/2014/chart" uri="{C3380CC4-5D6E-409C-BE32-E72D297353CC}">
              <c16:uniqueId val="{00000000-5C36-4EA0-90BF-6574CA9C73F1}"/>
            </c:ext>
          </c:extLst>
        </c:ser>
        <c:dLbls>
          <c:showLegendKey val="0"/>
          <c:showVal val="0"/>
          <c:showCatName val="0"/>
          <c:showSerName val="0"/>
          <c:showPercent val="0"/>
          <c:showBubbleSize val="0"/>
        </c:dLbls>
        <c:axId val="343284200"/>
        <c:axId val="343284592"/>
        <c:axId val="343846768"/>
      </c:area3DChart>
      <c:catAx>
        <c:axId val="343284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4592"/>
        <c:crosses val="autoZero"/>
        <c:auto val="1"/>
        <c:lblAlgn val="ctr"/>
        <c:lblOffset val="100"/>
        <c:noMultiLvlLbl val="0"/>
      </c:catAx>
      <c:valAx>
        <c:axId val="34328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4200"/>
        <c:crosses val="autoZero"/>
        <c:crossBetween val="midCat"/>
      </c:valAx>
      <c:serAx>
        <c:axId val="34384676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84592"/>
        <c:crosses val="autoZero"/>
      </c:serAx>
      <c:spPr>
        <a:noFill/>
        <a:ln>
          <a:noFill/>
        </a:ln>
        <a:effectLst/>
      </c:spPr>
    </c:plotArea>
    <c:plotVisOnly val="1"/>
    <c:dispBlanksAs val="zero"/>
    <c:showDLblsOverMax val="0"/>
  </c:chart>
  <c:spPr>
    <a:noFill/>
    <a:ln>
      <a:noFill/>
    </a:ln>
    <a:effectLst/>
  </c:spPr>
  <c:txPr>
    <a:bodyPr/>
    <a:lstStyle/>
    <a:p>
      <a:pPr>
        <a:defRPr/>
      </a:pPr>
      <a:endParaRPr lang="sl-S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r-HR"/>
              <a:t>Potential</a:t>
            </a:r>
            <a:r>
              <a:rPr lang="hr-HR" baseline="0"/>
              <a:t> support providers</a:t>
            </a:r>
            <a:endParaRPr lang="hr-HR"/>
          </a:p>
        </c:rich>
      </c:tx>
      <c:layout>
        <c:manualLayout>
          <c:xMode val="edge"/>
          <c:yMode val="edge"/>
          <c:x val="0.45157541830708664"/>
          <c:y val="5.3220497265237259E-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l-SI"/>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F5A-45AD-956E-5C7B1A1CE67B}"/>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F5A-45AD-956E-5C7B1A1CE67B}"/>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2F5A-45AD-956E-5C7B1A1CE67B}"/>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2F5A-45AD-956E-5C7B1A1CE67B}"/>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2F5A-45AD-956E-5C7B1A1CE67B}"/>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2F5A-45AD-956E-5C7B1A1CE67B}"/>
              </c:ext>
            </c:extLst>
          </c:dPt>
          <c:dLbls>
            <c:dLbl>
              <c:idx val="0"/>
              <c:layout>
                <c:manualLayout>
                  <c:x val="-0.15291959985240811"/>
                  <c:y val="7.464608977514765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F5A-45AD-956E-5C7B1A1CE67B}"/>
                </c:ext>
                <c:ext xmlns:c15="http://schemas.microsoft.com/office/drawing/2012/chart" uri="{CE6537A1-D6FC-4f65-9D91-7224C49458BB}">
                  <c15:layout/>
                </c:ext>
              </c:extLst>
            </c:dLbl>
            <c:dLbl>
              <c:idx val="1"/>
              <c:layout>
                <c:manualLayout>
                  <c:x val="-7.3317616367592847E-2"/>
                  <c:y val="-0.2007722414641902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F5A-45AD-956E-5C7B1A1CE67B}"/>
                </c:ext>
                <c:ext xmlns:c15="http://schemas.microsoft.com/office/drawing/2012/chart" uri="{CE6537A1-D6FC-4f65-9D91-7224C49458BB}">
                  <c15:layout/>
                </c:ext>
              </c:extLst>
            </c:dLbl>
            <c:dLbl>
              <c:idx val="2"/>
              <c:layout>
                <c:manualLayout>
                  <c:x val="0.14244565465703768"/>
                  <c:y val="-0.1338481609761269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F5A-45AD-956E-5C7B1A1CE67B}"/>
                </c:ext>
                <c:ext xmlns:c15="http://schemas.microsoft.com/office/drawing/2012/chart" uri="{CE6537A1-D6FC-4f65-9D91-7224C49458BB}">
                  <c15:layout/>
                </c:ext>
              </c:extLst>
            </c:dLbl>
            <c:dLbl>
              <c:idx val="4"/>
              <c:layout>
                <c:manualLayout>
                  <c:x val="4.6085358859629832E-2"/>
                  <c:y val="7.207208667945290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2F5A-45AD-956E-5C7B1A1CE67B}"/>
                </c:ext>
                <c:ext xmlns:c15="http://schemas.microsoft.com/office/drawing/2012/chart" uri="{CE6537A1-D6FC-4f65-9D91-7224C49458BB}">
                  <c15:layout/>
                </c:ext>
              </c:extLst>
            </c:dLbl>
            <c:dLbl>
              <c:idx val="5"/>
              <c:layout>
                <c:manualLayout>
                  <c:x val="2.7232257507963084E-2"/>
                  <c:y val="5.920207120097917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F5A-45AD-956E-5C7B1A1CE67B}"/>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l-SI"/>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Sheet11!$A$3:$A$8</c:f>
              <c:strCache>
                <c:ptCount val="6"/>
                <c:pt idx="0">
                  <c:v>Organisations with a specific focus on loneliness and isolation, mental health issues, etc.</c:v>
                </c:pt>
                <c:pt idx="1">
                  <c:v>National/local volunteer centres or networks</c:v>
                </c:pt>
                <c:pt idx="2">
                  <c:v>Youth organisations</c:v>
                </c:pt>
                <c:pt idx="4">
                  <c:v>Another volunteer involving organisation</c:v>
                </c:pt>
                <c:pt idx="5">
                  <c:v>Other organisations (municipalities, national frameworks, local volunteers and community groups, university, etc.)</c:v>
                </c:pt>
              </c:strCache>
            </c:strRef>
          </c:cat>
          <c:val>
            <c:numRef>
              <c:f>Sheet11!$B$3:$B$8</c:f>
              <c:numCache>
                <c:formatCode>General</c:formatCode>
                <c:ptCount val="6"/>
                <c:pt idx="0">
                  <c:v>122</c:v>
                </c:pt>
                <c:pt idx="1">
                  <c:v>93</c:v>
                </c:pt>
                <c:pt idx="2">
                  <c:v>88</c:v>
                </c:pt>
                <c:pt idx="4">
                  <c:v>63</c:v>
                </c:pt>
                <c:pt idx="5">
                  <c:v>22</c:v>
                </c:pt>
              </c:numCache>
            </c:numRef>
          </c:val>
          <c:extLst xmlns:c16r2="http://schemas.microsoft.com/office/drawing/2015/06/chart">
            <c:ext xmlns:c16="http://schemas.microsoft.com/office/drawing/2014/chart" uri="{C3380CC4-5D6E-409C-BE32-E72D297353CC}">
              <c16:uniqueId val="{0000000C-2F5A-45AD-956E-5C7B1A1CE67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l-S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The</a:t>
            </a:r>
            <a:r>
              <a:rPr lang="hr-HR" baseline="0"/>
              <a:t> role of civil society</a:t>
            </a:r>
            <a:endParaRPr lang="hr-H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cat>
            <c:strRef>
              <c:f>Sheet12!$A$3:$A$11</c:f>
              <c:strCache>
                <c:ptCount val="9"/>
                <c:pt idx="0">
                  <c:v>Providing support (counselling, advising, support groups) in combating youth loneliness and isolation</c:v>
                </c:pt>
                <c:pt idx="1">
                  <c:v>Sustained reciprocal cooperation with other sectors (e.g. referring youth that need professional help to health professionals and vice versa)</c:v>
                </c:pt>
                <c:pt idx="2">
                  <c:v>Providing meaningful and inclusive engagement to youth affected by loneliness and isolation</c:v>
                </c:pt>
                <c:pt idx="3">
                  <c:v>Creating and supporting a sense of community</c:v>
                </c:pt>
                <c:pt idx="4">
                  <c:v>Providing prevention programmes</c:v>
                </c:pt>
                <c:pt idx="5">
                  <c:v>Raising awareness through campaigns that reduce stigmatization of young people facing loneliness and isolation</c:v>
                </c:pt>
                <c:pt idx="6">
                  <c:v>Providing knowledge on the topics of youth loneliness and isolation through education and trainings</c:v>
                </c:pt>
                <c:pt idx="7">
                  <c:v>Advocating for the development of an enabling environment that supports volunteer programmes that involve youth affected by loneliness and isolation</c:v>
                </c:pt>
                <c:pt idx="8">
                  <c:v>Other (involve young people as volunteers, giving youth a hope, etc.)</c:v>
                </c:pt>
              </c:strCache>
            </c:strRef>
          </c:cat>
          <c:val>
            <c:numRef>
              <c:f>Sheet12!$B$3:$B$11</c:f>
              <c:numCache>
                <c:formatCode>General</c:formatCode>
                <c:ptCount val="9"/>
                <c:pt idx="0">
                  <c:v>134</c:v>
                </c:pt>
                <c:pt idx="1">
                  <c:v>107</c:v>
                </c:pt>
                <c:pt idx="2">
                  <c:v>132</c:v>
                </c:pt>
                <c:pt idx="3">
                  <c:v>112</c:v>
                </c:pt>
                <c:pt idx="4">
                  <c:v>103</c:v>
                </c:pt>
                <c:pt idx="5">
                  <c:v>102</c:v>
                </c:pt>
                <c:pt idx="6">
                  <c:v>93</c:v>
                </c:pt>
                <c:pt idx="7">
                  <c:v>93</c:v>
                </c:pt>
                <c:pt idx="8">
                  <c:v>14</c:v>
                </c:pt>
              </c:numCache>
            </c:numRef>
          </c:val>
          <c:extLst xmlns:c16r2="http://schemas.microsoft.com/office/drawing/2015/06/chart">
            <c:ext xmlns:c16="http://schemas.microsoft.com/office/drawing/2014/chart" uri="{C3380CC4-5D6E-409C-BE32-E72D297353CC}">
              <c16:uniqueId val="{00000000-941F-411E-8366-0BA2A410160D}"/>
            </c:ext>
          </c:extLst>
        </c:ser>
        <c:dLbls>
          <c:showLegendKey val="0"/>
          <c:showVal val="0"/>
          <c:showCatName val="0"/>
          <c:showSerName val="0"/>
          <c:showPercent val="0"/>
          <c:showBubbleSize val="0"/>
        </c:dLbls>
        <c:gapWidth val="150"/>
        <c:shape val="box"/>
        <c:axId val="343279888"/>
        <c:axId val="343280280"/>
        <c:axId val="0"/>
      </c:bar3DChart>
      <c:catAx>
        <c:axId val="3432798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l-SI"/>
          </a:p>
        </c:txPr>
        <c:crossAx val="343280280"/>
        <c:crosses val="autoZero"/>
        <c:auto val="1"/>
        <c:lblAlgn val="ctr"/>
        <c:lblOffset val="100"/>
        <c:noMultiLvlLbl val="0"/>
      </c:catAx>
      <c:valAx>
        <c:axId val="343280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327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9C17829E-2C32-4B93-A7EA-5EB451597BF2}"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288607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C17829E-2C32-4B93-A7EA-5EB451597BF2}"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348558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C17829E-2C32-4B93-A7EA-5EB451597BF2}"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199140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C17829E-2C32-4B93-A7EA-5EB451597BF2}"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344378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C17829E-2C32-4B93-A7EA-5EB451597BF2}"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20651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C17829E-2C32-4B93-A7EA-5EB451597BF2}"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125742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C17829E-2C32-4B93-A7EA-5EB451597BF2}" type="datetimeFigureOut">
              <a:rPr lang="sl-SI" smtClean="0"/>
              <a:t>25. 11. 2022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40170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C17829E-2C32-4B93-A7EA-5EB451597BF2}" type="datetimeFigureOut">
              <a:rPr lang="sl-SI" smtClean="0"/>
              <a:t>25. 11. 2022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115980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C17829E-2C32-4B93-A7EA-5EB451597BF2}" type="datetimeFigureOut">
              <a:rPr lang="sl-SI" smtClean="0"/>
              <a:t>25. 11. 2022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192595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C17829E-2C32-4B93-A7EA-5EB451597BF2}"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99828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C17829E-2C32-4B93-A7EA-5EB451597BF2}"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C6B7C3-6716-400E-9FEE-FAB5C98EC0FA}" type="slidenum">
              <a:rPr lang="sl-SI" smtClean="0"/>
              <a:t>‹#›</a:t>
            </a:fld>
            <a:endParaRPr lang="sl-SI"/>
          </a:p>
        </p:txBody>
      </p:sp>
    </p:spTree>
    <p:extLst>
      <p:ext uri="{BB962C8B-B14F-4D97-AF65-F5344CB8AC3E}">
        <p14:creationId xmlns:p14="http://schemas.microsoft.com/office/powerpoint/2010/main" val="26324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7829E-2C32-4B93-A7EA-5EB451597BF2}" type="datetimeFigureOut">
              <a:rPr lang="sl-SI" smtClean="0"/>
              <a:t>25. 11. 2022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6B7C3-6716-400E-9FEE-FAB5C98EC0FA}" type="slidenum">
              <a:rPr lang="sl-SI" smtClean="0"/>
              <a:t>‹#›</a:t>
            </a:fld>
            <a:endParaRPr lang="sl-SI"/>
          </a:p>
        </p:txBody>
      </p:sp>
    </p:spTree>
    <p:extLst>
      <p:ext uri="{BB962C8B-B14F-4D97-AF65-F5344CB8AC3E}">
        <p14:creationId xmlns:p14="http://schemas.microsoft.com/office/powerpoint/2010/main" val="14009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1266059" y="1797541"/>
            <a:ext cx="9144000" cy="2387600"/>
          </a:xfrm>
        </p:spPr>
        <p:txBody>
          <a:bodyPr>
            <a:normAutofit fontScale="90000"/>
          </a:bodyPr>
          <a:lstStyle/>
          <a:p>
            <a:r>
              <a:rPr lang="en-GB" sz="4400" b="1" dirty="0"/>
              <a:t>Research analysis of CSO challenges and responses to tackle loneliness, isolation and social exclusion of youth</a:t>
            </a:r>
            <a:r>
              <a:rPr lang="hr-HR" dirty="0"/>
              <a:t/>
            </a:r>
            <a:br>
              <a:rPr lang="hr-HR" dirty="0"/>
            </a:br>
            <a:endParaRPr lang="sl-SI" dirty="0"/>
          </a:p>
        </p:txBody>
      </p:sp>
      <p:sp>
        <p:nvSpPr>
          <p:cNvPr id="5" name="Podnaslov 4"/>
          <p:cNvSpPr>
            <a:spLocks noGrp="1"/>
          </p:cNvSpPr>
          <p:nvPr>
            <p:ph type="subTitle" idx="1"/>
          </p:nvPr>
        </p:nvSpPr>
        <p:spPr>
          <a:xfrm>
            <a:off x="1339210" y="3589742"/>
            <a:ext cx="9144000" cy="1655762"/>
          </a:xfrm>
        </p:spPr>
        <p:txBody>
          <a:bodyPr/>
          <a:lstStyle/>
          <a:p>
            <a:r>
              <a:rPr lang="sl-SI" dirty="0" smtClean="0"/>
              <a:t>Ljubljana, 29th November 2022</a:t>
            </a:r>
          </a:p>
          <a:p>
            <a:endParaRPr lang="sl-SI" dirty="0"/>
          </a:p>
          <a:p>
            <a:r>
              <a:rPr lang="sl-SI" dirty="0" smtClean="0"/>
              <a:t>Jelena Kamenko Mayer, Dkolektiv – organisation for social development</a:t>
            </a:r>
            <a:endParaRPr lang="sl-SI"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6333" y="5245504"/>
            <a:ext cx="2499365" cy="1496571"/>
          </a:xfrm>
          <a:prstGeom prst="rect">
            <a:avLst/>
          </a:prstGeom>
        </p:spPr>
      </p:pic>
      <p:pic>
        <p:nvPicPr>
          <p:cNvPr id="8" name="Slik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445" y="5926119"/>
            <a:ext cx="6105525" cy="809625"/>
          </a:xfrm>
          <a:prstGeom prst="rect">
            <a:avLst/>
          </a:prstGeom>
        </p:spPr>
      </p:pic>
      <p:pic>
        <p:nvPicPr>
          <p:cNvPr id="9" name="Picture 8" descr="C:\Users\VCOS\Downloads\Stop Loneliness Start Vol logo-04 (2).jpg"/>
          <p:cNvPicPr/>
          <p:nvPr/>
        </p:nvPicPr>
        <p:blipFill rotWithShape="1">
          <a:blip r:embed="rId5" cstate="print">
            <a:extLst>
              <a:ext uri="{28A0092B-C50C-407E-A947-70E740481C1C}">
                <a14:useLocalDpi xmlns:a14="http://schemas.microsoft.com/office/drawing/2010/main" val="0"/>
              </a:ext>
            </a:extLst>
          </a:blip>
          <a:srcRect l="20922" t="26792" r="25047" b="41896"/>
          <a:stretch/>
        </p:blipFill>
        <p:spPr bwMode="auto">
          <a:xfrm>
            <a:off x="190701" y="230736"/>
            <a:ext cx="2150717" cy="1175024"/>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6">
            <a:extLst>
              <a:ext uri="{28A0092B-C50C-407E-A947-70E740481C1C}">
                <a14:useLocalDpi xmlns:a14="http://schemas.microsoft.com/office/drawing/2010/main" val="0"/>
              </a:ext>
            </a:extLst>
          </a:blip>
          <a:srcRect t="13762"/>
          <a:stretch/>
        </p:blipFill>
        <p:spPr bwMode="auto">
          <a:xfrm>
            <a:off x="2884017" y="203027"/>
            <a:ext cx="9161681" cy="1278284"/>
          </a:xfrm>
          <a:prstGeom prst="rect">
            <a:avLst/>
          </a:prstGeom>
          <a:noFill/>
        </p:spPr>
      </p:pic>
    </p:spTree>
    <p:extLst>
      <p:ext uri="{BB962C8B-B14F-4D97-AF65-F5344CB8AC3E}">
        <p14:creationId xmlns:p14="http://schemas.microsoft.com/office/powerpoint/2010/main" val="345485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28554" y="239425"/>
            <a:ext cx="4565072" cy="535420"/>
          </a:xfrm>
        </p:spPr>
        <p:txBody>
          <a:bodyPr>
            <a:normAutofit fontScale="90000"/>
          </a:bodyPr>
          <a:lstStyle/>
          <a:p>
            <a:r>
              <a:rPr lang="sl-SI" dirty="0" smtClean="0"/>
              <a:t>RECOMMENDATIONS</a:t>
            </a:r>
            <a:endParaRPr lang="sl-SI" dirty="0"/>
          </a:p>
        </p:txBody>
      </p:sp>
      <p:sp>
        <p:nvSpPr>
          <p:cNvPr id="3" name="Označba mesta vsebine 2"/>
          <p:cNvSpPr>
            <a:spLocks noGrp="1"/>
          </p:cNvSpPr>
          <p:nvPr>
            <p:ph sz="half" idx="1"/>
          </p:nvPr>
        </p:nvSpPr>
        <p:spPr>
          <a:xfrm>
            <a:off x="193962" y="1219200"/>
            <a:ext cx="11291455" cy="3380509"/>
          </a:xfrm>
        </p:spPr>
        <p:txBody>
          <a:bodyPr>
            <a:normAutofit fontScale="92500" lnSpcReduction="20000"/>
          </a:bodyPr>
          <a:lstStyle/>
          <a:p>
            <a:pPr>
              <a:buFont typeface="Wingdings" panose="05000000000000000000" pitchFamily="2" charset="2"/>
              <a:buChar char="Ø"/>
            </a:pPr>
            <a:r>
              <a:rPr lang="hr-HR" dirty="0" smtClean="0"/>
              <a:t> </a:t>
            </a:r>
            <a:r>
              <a:rPr lang="en-GB" dirty="0" smtClean="0"/>
              <a:t>ADVOCATING </a:t>
            </a:r>
            <a:r>
              <a:rPr lang="en-GB" dirty="0"/>
              <a:t>FOR MORE ENABLING ENVIRONMENT TO COMBAT LONELINESS, ISOLATION AND SOCIAL </a:t>
            </a:r>
            <a:r>
              <a:rPr lang="en-GB" dirty="0" smtClean="0"/>
              <a:t>EXCLUSION</a:t>
            </a:r>
            <a:endParaRPr lang="hr-HR" dirty="0" smtClean="0"/>
          </a:p>
          <a:p>
            <a:pPr marL="0" indent="0">
              <a:buNone/>
            </a:pPr>
            <a:endParaRPr lang="hr-HR" dirty="0" smtClean="0"/>
          </a:p>
          <a:p>
            <a:pPr>
              <a:buFont typeface="Wingdings" panose="05000000000000000000" pitchFamily="2" charset="2"/>
              <a:buChar char="Ø"/>
            </a:pPr>
            <a:r>
              <a:rPr lang="en-GB" dirty="0"/>
              <a:t>NETWORKING AND PARTNERSHIP ON LOCAL/NATIONAL/EUROPEAN </a:t>
            </a:r>
            <a:r>
              <a:rPr lang="en-GB" dirty="0" smtClean="0"/>
              <a:t>LEVEL</a:t>
            </a:r>
            <a:endParaRPr lang="hr-HR" dirty="0" smtClean="0"/>
          </a:p>
          <a:p>
            <a:pPr marL="0" indent="0">
              <a:buNone/>
            </a:pPr>
            <a:endParaRPr lang="hr-HR" dirty="0" smtClean="0"/>
          </a:p>
          <a:p>
            <a:pPr>
              <a:buFont typeface="Wingdings" panose="05000000000000000000" pitchFamily="2" charset="2"/>
              <a:buChar char="Ø"/>
            </a:pPr>
            <a:r>
              <a:rPr lang="en-GB" dirty="0"/>
              <a:t>STRENGHTENING CAPACITIES OF CIVIL SOCIETY </a:t>
            </a:r>
            <a:r>
              <a:rPr lang="en-GB" dirty="0" smtClean="0"/>
              <a:t>ORGANISATIONS</a:t>
            </a:r>
            <a:endParaRPr lang="hr-HR" dirty="0" smtClean="0"/>
          </a:p>
          <a:p>
            <a:pPr marL="0" indent="0">
              <a:buNone/>
            </a:pPr>
            <a:endParaRPr lang="hr-HR" dirty="0" smtClean="0"/>
          </a:p>
          <a:p>
            <a:pPr>
              <a:buFont typeface="Wingdings" panose="05000000000000000000" pitchFamily="2" charset="2"/>
              <a:buChar char="Ø"/>
            </a:pPr>
            <a:r>
              <a:rPr lang="en-GB" dirty="0"/>
              <a:t>RAISING PUBLIC AWARENES </a:t>
            </a:r>
            <a:endParaRPr lang="hr-HR" dirty="0"/>
          </a:p>
          <a:p>
            <a:pPr marL="0" indent="0">
              <a:buNone/>
            </a:pPr>
            <a:endParaRPr lang="hr-HR" dirty="0"/>
          </a:p>
          <a:p>
            <a:pPr>
              <a:buFont typeface="Wingdings" panose="05000000000000000000" pitchFamily="2" charset="2"/>
              <a:buChar char="Ø"/>
            </a:pPr>
            <a:endParaRPr lang="hr-HR" b="1" dirty="0"/>
          </a:p>
          <a:p>
            <a:pPr>
              <a:buFont typeface="Wingdings" panose="05000000000000000000" pitchFamily="2" charset="2"/>
              <a:buChar char="Ø"/>
            </a:pPr>
            <a:endParaRPr lang="hr-HR" dirty="0"/>
          </a:p>
          <a:p>
            <a:pPr marL="0" indent="0">
              <a:buNone/>
            </a:pPr>
            <a:endParaRPr lang="sl-SI" dirty="0"/>
          </a:p>
        </p:txBody>
      </p:sp>
      <p:pic>
        <p:nvPicPr>
          <p:cNvPr id="5" name="Slika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spTree>
    <p:extLst>
      <p:ext uri="{BB962C8B-B14F-4D97-AF65-F5344CB8AC3E}">
        <p14:creationId xmlns:p14="http://schemas.microsoft.com/office/powerpoint/2010/main" val="29357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718" y="5641848"/>
            <a:ext cx="1845252" cy="1104901"/>
          </a:xfrm>
          <a:prstGeom prst="rect">
            <a:avLst/>
          </a:prstGeom>
        </p:spPr>
      </p:pic>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438" y="6126480"/>
            <a:ext cx="3811280" cy="505396"/>
          </a:xfrm>
          <a:prstGeom prst="rect">
            <a:avLst/>
          </a:prstGeom>
        </p:spPr>
      </p:pic>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832" y="6126480"/>
            <a:ext cx="2487168" cy="463296"/>
          </a:xfrm>
          <a:prstGeom prst="rect">
            <a:avLst/>
          </a:prstGeom>
        </p:spPr>
      </p:pic>
      <p:pic>
        <p:nvPicPr>
          <p:cNvPr id="6" name="Slika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 y="6074157"/>
            <a:ext cx="2907792" cy="610041"/>
          </a:xfrm>
          <a:prstGeom prst="rect">
            <a:avLst/>
          </a:prstGeom>
        </p:spPr>
      </p:pic>
      <p:sp>
        <p:nvSpPr>
          <p:cNvPr id="7" name="TextBox 6"/>
          <p:cNvSpPr txBox="1"/>
          <p:nvPr/>
        </p:nvSpPr>
        <p:spPr>
          <a:xfrm>
            <a:off x="2161309" y="775855"/>
            <a:ext cx="8243455" cy="2554545"/>
          </a:xfrm>
          <a:prstGeom prst="rect">
            <a:avLst/>
          </a:prstGeom>
          <a:noFill/>
        </p:spPr>
        <p:txBody>
          <a:bodyPr wrap="square" rtlCol="0">
            <a:spAutoFit/>
          </a:bodyPr>
          <a:lstStyle/>
          <a:p>
            <a:pPr algn="ctr"/>
            <a:r>
              <a:rPr lang="hr-HR" sz="4000" b="1" dirty="0" smtClean="0"/>
              <a:t>THANK YOU!</a:t>
            </a:r>
          </a:p>
          <a:p>
            <a:pPr algn="ctr"/>
            <a:endParaRPr lang="hr-HR" sz="4000" b="1" dirty="0"/>
          </a:p>
          <a:p>
            <a:pPr algn="ctr"/>
            <a:endParaRPr lang="hr-HR" sz="4000" b="1" dirty="0" smtClean="0"/>
          </a:p>
          <a:p>
            <a:pPr algn="ctr"/>
            <a:r>
              <a:rPr lang="hr-HR" sz="4000" b="1" dirty="0" smtClean="0"/>
              <a:t>QUESTIONS?</a:t>
            </a:r>
            <a:endParaRPr lang="hr-HR" sz="4000" b="1" dirty="0"/>
          </a:p>
        </p:txBody>
      </p:sp>
    </p:spTree>
    <p:extLst>
      <p:ext uri="{BB962C8B-B14F-4D97-AF65-F5344CB8AC3E}">
        <p14:creationId xmlns:p14="http://schemas.microsoft.com/office/powerpoint/2010/main" val="977171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76400" y="-304800"/>
            <a:ext cx="10515600" cy="1325563"/>
          </a:xfrm>
        </p:spPr>
        <p:txBody>
          <a:bodyPr/>
          <a:lstStyle/>
          <a:p>
            <a:r>
              <a:rPr lang="sl-SI" dirty="0" smtClean="0"/>
              <a:t>                                                      About research</a:t>
            </a:r>
            <a:endParaRPr lang="sl-SI" dirty="0"/>
          </a:p>
        </p:txBody>
      </p:sp>
      <p:sp>
        <p:nvSpPr>
          <p:cNvPr id="3" name="Označba mesta vsebine 2"/>
          <p:cNvSpPr>
            <a:spLocks noGrp="1"/>
          </p:cNvSpPr>
          <p:nvPr>
            <p:ph idx="1"/>
          </p:nvPr>
        </p:nvSpPr>
        <p:spPr>
          <a:xfrm>
            <a:off x="547254" y="642900"/>
            <a:ext cx="10515600" cy="4351338"/>
          </a:xfrm>
        </p:spPr>
        <p:txBody>
          <a:bodyPr>
            <a:normAutofit/>
          </a:bodyPr>
          <a:lstStyle/>
          <a:p>
            <a:pPr marL="0" indent="0">
              <a:buNone/>
            </a:pPr>
            <a:r>
              <a:rPr lang="en-GB" sz="2200" dirty="0"/>
              <a:t>This research was implemented in order to explore:</a:t>
            </a:r>
            <a:endParaRPr lang="hr-HR" sz="2200" dirty="0"/>
          </a:p>
          <a:p>
            <a:r>
              <a:rPr lang="en-GB" sz="2200" dirty="0" smtClean="0"/>
              <a:t>to </a:t>
            </a:r>
            <a:r>
              <a:rPr lang="en-GB" sz="2200" dirty="0"/>
              <a:t>what extent do existing EU and national policies and practices in partner countries grasp the process of volunteering, support it and see it as a possible solution in the fight against loneliness, isolation, and exclusion of young people</a:t>
            </a:r>
            <a:endParaRPr lang="hr-HR" sz="2200" dirty="0"/>
          </a:p>
          <a:p>
            <a:r>
              <a:rPr lang="en-GB" sz="2200" dirty="0" smtClean="0"/>
              <a:t>the </a:t>
            </a:r>
            <a:r>
              <a:rPr lang="en-GB" sz="2200" dirty="0"/>
              <a:t>role of volunteers and </a:t>
            </a:r>
            <a:r>
              <a:rPr lang="hr-HR" sz="2200" dirty="0" smtClean="0"/>
              <a:t>c</a:t>
            </a:r>
            <a:r>
              <a:rPr lang="en-GB" sz="2200" dirty="0" err="1" smtClean="0"/>
              <a:t>ivil</a:t>
            </a:r>
            <a:r>
              <a:rPr lang="en-GB" sz="2200" dirty="0" smtClean="0"/>
              <a:t> </a:t>
            </a:r>
            <a:r>
              <a:rPr lang="hr-HR" sz="2200" dirty="0"/>
              <a:t>s</a:t>
            </a:r>
            <a:r>
              <a:rPr lang="en-GB" sz="2200" dirty="0" err="1" smtClean="0"/>
              <a:t>ociety</a:t>
            </a:r>
            <a:r>
              <a:rPr lang="en-GB" sz="2200" dirty="0" smtClean="0"/>
              <a:t> </a:t>
            </a:r>
            <a:r>
              <a:rPr lang="hr-HR" sz="2200" dirty="0" err="1"/>
              <a:t>o</a:t>
            </a:r>
            <a:r>
              <a:rPr lang="en-GB" sz="2200" dirty="0" err="1" smtClean="0"/>
              <a:t>rgani</a:t>
            </a:r>
            <a:r>
              <a:rPr lang="hr-HR" sz="2200" dirty="0" smtClean="0"/>
              <a:t>s</a:t>
            </a:r>
            <a:r>
              <a:rPr lang="en-GB" sz="2200" dirty="0" err="1" smtClean="0"/>
              <a:t>ations</a:t>
            </a:r>
            <a:r>
              <a:rPr lang="en-GB" sz="2200" dirty="0" smtClean="0"/>
              <a:t> </a:t>
            </a:r>
            <a:endParaRPr lang="hr-HR" sz="2200" dirty="0"/>
          </a:p>
          <a:p>
            <a:r>
              <a:rPr lang="en-GB" sz="2200" dirty="0" smtClean="0"/>
              <a:t>seek </a:t>
            </a:r>
            <a:r>
              <a:rPr lang="en-GB" sz="2200" dirty="0"/>
              <a:t>out relevant statistics to measure the level of loneliness, and isolation among young people.</a:t>
            </a:r>
            <a:endParaRPr lang="sl-SI" sz="2200" dirty="0"/>
          </a:p>
          <a:p>
            <a:endParaRPr lang="hr-HR" sz="2200" dirty="0" smtClean="0"/>
          </a:p>
          <a:p>
            <a:pPr marL="0" indent="0">
              <a:buNone/>
            </a:pPr>
            <a:r>
              <a:rPr lang="hr-HR" sz="2200" dirty="0" err="1" smtClean="0"/>
              <a:t>Methodology</a:t>
            </a:r>
            <a:r>
              <a:rPr lang="hr-HR" sz="2200" dirty="0" smtClean="0"/>
              <a:t> </a:t>
            </a:r>
            <a:r>
              <a:rPr lang="hr-HR" sz="2200" dirty="0" err="1" smtClean="0"/>
              <a:t>used</a:t>
            </a:r>
            <a:r>
              <a:rPr lang="hr-HR" sz="2200" dirty="0" smtClean="0"/>
              <a:t>: </a:t>
            </a:r>
            <a:r>
              <a:rPr lang="en-GB" sz="2200" dirty="0" smtClean="0"/>
              <a:t>desk </a:t>
            </a:r>
            <a:r>
              <a:rPr lang="en-GB" sz="2200" dirty="0"/>
              <a:t>research in all partners countries </a:t>
            </a:r>
            <a:r>
              <a:rPr lang="en-GB" sz="2200" dirty="0" smtClean="0"/>
              <a:t>combined </a:t>
            </a:r>
            <a:r>
              <a:rPr lang="en-GB" sz="2200" dirty="0"/>
              <a:t>with the questionnaire for civil society organisations working with or involving youth as </a:t>
            </a:r>
            <a:r>
              <a:rPr lang="en-GB" sz="2200" dirty="0" smtClean="0"/>
              <a:t>volunteers</a:t>
            </a:r>
            <a:r>
              <a:rPr lang="hr-HR" sz="2200" dirty="0"/>
              <a:t> </a:t>
            </a:r>
            <a:r>
              <a:rPr lang="hr-HR" sz="2200" dirty="0" smtClean="0"/>
              <a:t>(231 </a:t>
            </a:r>
            <a:r>
              <a:rPr lang="hr-HR" sz="2200" dirty="0" err="1" smtClean="0"/>
              <a:t>questionnaires</a:t>
            </a:r>
            <a:r>
              <a:rPr lang="hr-HR" sz="2200" dirty="0" smtClean="0"/>
              <a:t> </a:t>
            </a:r>
            <a:r>
              <a:rPr lang="hr-HR" sz="2200" dirty="0" err="1" smtClean="0"/>
              <a:t>collected</a:t>
            </a:r>
            <a:r>
              <a:rPr lang="hr-HR" sz="2200" dirty="0"/>
              <a:t>)</a:t>
            </a:r>
            <a:endParaRPr lang="hr-HR" sz="2200" dirty="0" smtClean="0"/>
          </a:p>
          <a:p>
            <a:pPr marL="0" indent="0">
              <a:buNone/>
            </a:pPr>
            <a:endParaRPr lang="sl-SI"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spTree>
    <p:extLst>
      <p:ext uri="{BB962C8B-B14F-4D97-AF65-F5344CB8AC3E}">
        <p14:creationId xmlns:p14="http://schemas.microsoft.com/office/powerpoint/2010/main" val="233480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0" y="0"/>
            <a:ext cx="10515600" cy="1325563"/>
          </a:xfrm>
        </p:spPr>
        <p:txBody>
          <a:bodyPr/>
          <a:lstStyle/>
          <a:p>
            <a:r>
              <a:rPr lang="sl-SI" dirty="0"/>
              <a:t>L</a:t>
            </a:r>
            <a:r>
              <a:rPr lang="sl-SI" dirty="0" smtClean="0"/>
              <a:t>oneliness </a:t>
            </a:r>
            <a:r>
              <a:rPr lang="sl-SI" dirty="0"/>
              <a:t>in Europe</a:t>
            </a:r>
          </a:p>
        </p:txBody>
      </p:sp>
      <p:sp>
        <p:nvSpPr>
          <p:cNvPr id="3" name="Označba mesta vsebine 2"/>
          <p:cNvSpPr>
            <a:spLocks noGrp="1"/>
          </p:cNvSpPr>
          <p:nvPr>
            <p:ph sz="half" idx="1"/>
          </p:nvPr>
        </p:nvSpPr>
        <p:spPr>
          <a:xfrm>
            <a:off x="838200" y="1690688"/>
            <a:ext cx="5181600" cy="4486275"/>
          </a:xfrm>
        </p:spPr>
        <p:txBody>
          <a:bodyPr>
            <a:normAutofit/>
          </a:bodyPr>
          <a:lstStyle/>
          <a:p>
            <a:pPr marL="0" indent="0">
              <a:buNone/>
            </a:pPr>
            <a:r>
              <a:rPr lang="en-GB" sz="2000" dirty="0"/>
              <a:t>In 2016 12% of EU citizens felt lonely more than half the time.  This figure increased by over double to 25% in the first few months of the COVID19 Pandemic.  The increase in feelings of loneliness was felt evenly (geographically speaking) across the Union, with all member states having loneliness levels of between 22%-26</a:t>
            </a:r>
            <a:r>
              <a:rPr lang="en-GB" sz="2000" dirty="0" smtClean="0"/>
              <a:t>%.</a:t>
            </a:r>
            <a:endParaRPr lang="hr-HR" sz="2000" dirty="0" smtClean="0"/>
          </a:p>
          <a:p>
            <a:pPr marL="0" indent="0" algn="r">
              <a:buNone/>
            </a:pPr>
            <a:r>
              <a:rPr lang="en-GB" sz="1800" dirty="0"/>
              <a:t>Joint Research Centre, ‘Loneliness in the EU Insights From Surveys and Online Media Data’, p.7, </a:t>
            </a:r>
            <a:endParaRPr lang="hr-HR" sz="1800" dirty="0"/>
          </a:p>
          <a:p>
            <a:pPr marL="0" indent="0">
              <a:buNone/>
            </a:pPr>
            <a:endParaRPr lang="sl-SI" dirty="0"/>
          </a:p>
        </p:txBody>
      </p:sp>
      <p:sp>
        <p:nvSpPr>
          <p:cNvPr id="4" name="Označba mesta vsebine 3"/>
          <p:cNvSpPr>
            <a:spLocks noGrp="1"/>
          </p:cNvSpPr>
          <p:nvPr>
            <p:ph sz="half" idx="2"/>
          </p:nvPr>
        </p:nvSpPr>
        <p:spPr>
          <a:xfrm>
            <a:off x="6667500" y="1574781"/>
            <a:ext cx="5181600" cy="4351338"/>
          </a:xfrm>
        </p:spPr>
        <p:txBody>
          <a:bodyPr>
            <a:normAutofit/>
          </a:bodyPr>
          <a:lstStyle/>
          <a:p>
            <a:pPr marL="0" indent="0" algn="ctr">
              <a:buNone/>
            </a:pPr>
            <a:r>
              <a:rPr lang="en-GB" sz="2400" b="1" dirty="0"/>
              <a:t>Young people (18-25 year olds) were most affected by COVID19 in terms of feelings of loneliness. The proportion of young people who frequently felt lonely quadrupled in the first few months of the pandemic.  As a result of this spike, young people were the loneliest age group, with 35% frequently feeling lonely</a:t>
            </a:r>
          </a:p>
          <a:p>
            <a:pPr algn="ctr"/>
            <a:endParaRPr lang="sl-SI" b="1" dirty="0"/>
          </a:p>
        </p:txBody>
      </p:sp>
      <p:pic>
        <p:nvPicPr>
          <p:cNvPr id="5" name="Slika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spTree>
    <p:extLst>
      <p:ext uri="{BB962C8B-B14F-4D97-AF65-F5344CB8AC3E}">
        <p14:creationId xmlns:p14="http://schemas.microsoft.com/office/powerpoint/2010/main" val="360179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15743"/>
            <a:ext cx="10515600" cy="1325563"/>
          </a:xfrm>
        </p:spPr>
        <p:txBody>
          <a:bodyPr>
            <a:normAutofit/>
          </a:bodyPr>
          <a:lstStyle/>
          <a:p>
            <a:r>
              <a:rPr lang="sl-SI" sz="3600" dirty="0" smtClean="0"/>
              <a:t>Desk research – policies tackling loneliness and isolation</a:t>
            </a:r>
            <a:endParaRPr lang="sl-SI" sz="3600" dirty="0"/>
          </a:p>
        </p:txBody>
      </p:sp>
      <p:sp>
        <p:nvSpPr>
          <p:cNvPr id="3" name="Označba mesta vsebine 2"/>
          <p:cNvSpPr>
            <a:spLocks noGrp="1"/>
          </p:cNvSpPr>
          <p:nvPr>
            <p:ph idx="1"/>
          </p:nvPr>
        </p:nvSpPr>
        <p:spPr/>
        <p:txBody>
          <a:bodyPr>
            <a:normAutofit/>
          </a:bodyPr>
          <a:lstStyle/>
          <a:p>
            <a:pPr lvl="0"/>
            <a:r>
              <a:rPr lang="en-GB" dirty="0"/>
              <a:t>Despite the various research conducted in all countries and </a:t>
            </a:r>
            <a:r>
              <a:rPr lang="hr-HR" dirty="0" smtClean="0"/>
              <a:t>at </a:t>
            </a:r>
            <a:r>
              <a:rPr lang="en-GB" dirty="0" smtClean="0"/>
              <a:t>the </a:t>
            </a:r>
            <a:r>
              <a:rPr lang="en-GB" dirty="0"/>
              <a:t>EU level, none of the countries involved in the project does not have yet specific national strategy or plan to combat </a:t>
            </a:r>
            <a:r>
              <a:rPr lang="en-GB" dirty="0" smtClean="0"/>
              <a:t>loneliness</a:t>
            </a:r>
            <a:r>
              <a:rPr lang="hr-HR" dirty="0" smtClean="0"/>
              <a:t> (</a:t>
            </a:r>
            <a:r>
              <a:rPr lang="hr-HR" dirty="0" err="1" smtClean="0"/>
              <a:t>mostly</a:t>
            </a:r>
            <a:r>
              <a:rPr lang="hr-HR" dirty="0" smtClean="0"/>
              <a:t> </a:t>
            </a:r>
            <a:r>
              <a:rPr lang="en-GB" dirty="0" smtClean="0"/>
              <a:t>represented </a:t>
            </a:r>
            <a:r>
              <a:rPr lang="en-GB" dirty="0"/>
              <a:t>in </a:t>
            </a:r>
            <a:r>
              <a:rPr lang="en-GB" dirty="0" smtClean="0"/>
              <a:t>plans/programmes</a:t>
            </a:r>
            <a:r>
              <a:rPr lang="hr-HR" dirty="0" smtClean="0"/>
              <a:t> </a:t>
            </a:r>
            <a:r>
              <a:rPr lang="en-GB" dirty="0" smtClean="0"/>
              <a:t>combating </a:t>
            </a:r>
            <a:r>
              <a:rPr lang="en-GB" dirty="0"/>
              <a:t>social exclusion or dealing with mental health </a:t>
            </a:r>
            <a:r>
              <a:rPr lang="en-GB" dirty="0" smtClean="0"/>
              <a:t>issues</a:t>
            </a:r>
            <a:r>
              <a:rPr lang="hr-HR" dirty="0" smtClean="0"/>
              <a:t>)</a:t>
            </a:r>
            <a:r>
              <a:rPr lang="en-GB" dirty="0" smtClean="0"/>
              <a:t>.</a:t>
            </a:r>
            <a:endParaRPr lang="hr-HR" dirty="0"/>
          </a:p>
          <a:p>
            <a:r>
              <a:rPr lang="en-GB" dirty="0"/>
              <a:t>Denmark has a recommendation from 2021 to adopt the National strategy to combat loneliness. </a:t>
            </a:r>
            <a:endParaRPr lang="sl-SI"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spTree>
    <p:extLst>
      <p:ext uri="{BB962C8B-B14F-4D97-AF65-F5344CB8AC3E}">
        <p14:creationId xmlns:p14="http://schemas.microsoft.com/office/powerpoint/2010/main" val="164653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0218" y="110836"/>
            <a:ext cx="11457708" cy="1600200"/>
          </a:xfrm>
        </p:spPr>
        <p:txBody>
          <a:bodyPr>
            <a:normAutofit fontScale="90000"/>
          </a:bodyPr>
          <a:lstStyle/>
          <a:p>
            <a:r>
              <a:rPr lang="en-GB" dirty="0"/>
              <a:t>Number of organisations that conduct volunteer programme or activities to support </a:t>
            </a:r>
            <a:r>
              <a:rPr lang="hr-HR" dirty="0" err="1" smtClean="0"/>
              <a:t>and</a:t>
            </a:r>
            <a:r>
              <a:rPr lang="hr-HR" dirty="0" smtClean="0"/>
              <a:t> </a:t>
            </a:r>
            <a:r>
              <a:rPr lang="hr-HR" dirty="0" err="1" smtClean="0"/>
              <a:t>actively</a:t>
            </a:r>
            <a:r>
              <a:rPr lang="hr-HR" dirty="0" smtClean="0"/>
              <a:t> </a:t>
            </a:r>
            <a:r>
              <a:rPr lang="hr-HR" dirty="0" err="1" smtClean="0"/>
              <a:t>involve</a:t>
            </a:r>
            <a:r>
              <a:rPr lang="hr-HR" dirty="0" smtClean="0"/>
              <a:t> </a:t>
            </a:r>
            <a:r>
              <a:rPr lang="en-GB" dirty="0" smtClean="0"/>
              <a:t>people </a:t>
            </a:r>
            <a:r>
              <a:rPr lang="en-GB" dirty="0"/>
              <a:t>facing loneliness, exclusion or isolation</a:t>
            </a:r>
            <a:r>
              <a:rPr lang="hr-HR" dirty="0"/>
              <a:t/>
            </a:r>
            <a:br>
              <a:rPr lang="hr-HR" dirty="0"/>
            </a:br>
            <a:endParaRPr lang="sl-SI" dirty="0"/>
          </a:p>
        </p:txBody>
      </p:sp>
      <p:sp>
        <p:nvSpPr>
          <p:cNvPr id="4" name="Označba mesta besedila 3"/>
          <p:cNvSpPr>
            <a:spLocks noGrp="1"/>
          </p:cNvSpPr>
          <p:nvPr>
            <p:ph type="body" sz="half" idx="2"/>
          </p:nvPr>
        </p:nvSpPr>
        <p:spPr/>
        <p:txBody>
          <a:bodyPr>
            <a:normAutofit/>
          </a:bodyPr>
          <a:lstStyle/>
          <a:p>
            <a:endParaRPr lang="hr-HR" dirty="0"/>
          </a:p>
          <a:p>
            <a:endParaRPr lang="sl-SI"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1720350"/>
              </p:ext>
            </p:extLst>
          </p:nvPr>
        </p:nvGraphicFramePr>
        <p:xfrm>
          <a:off x="6332247" y="1349915"/>
          <a:ext cx="5743575" cy="38036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787" y="1711036"/>
            <a:ext cx="6235265" cy="3970318"/>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support groups, </a:t>
            </a:r>
            <a:r>
              <a:rPr lang="en-GB" dirty="0"/>
              <a:t>Facebook groups</a:t>
            </a:r>
            <a:endParaRPr lang="hr-HR" dirty="0"/>
          </a:p>
          <a:p>
            <a:pPr marL="285750" indent="-285750">
              <a:buFont typeface="Wingdings" panose="05000000000000000000" pitchFamily="2" charset="2"/>
              <a:buChar char="§"/>
            </a:pPr>
            <a:r>
              <a:rPr lang="en-GB" dirty="0" smtClean="0"/>
              <a:t>awareness </a:t>
            </a:r>
            <a:r>
              <a:rPr lang="en-GB" dirty="0"/>
              <a:t>raising through public </a:t>
            </a:r>
            <a:r>
              <a:rPr lang="en-GB" dirty="0" smtClean="0"/>
              <a:t>dialogues, </a:t>
            </a:r>
            <a:r>
              <a:rPr lang="en-GB" dirty="0"/>
              <a:t>social </a:t>
            </a:r>
            <a:r>
              <a:rPr lang="en-GB" dirty="0" smtClean="0"/>
              <a:t>events</a:t>
            </a:r>
            <a:r>
              <a:rPr lang="hr-HR" dirty="0" smtClean="0"/>
              <a:t>...</a:t>
            </a:r>
            <a:endParaRPr lang="hr-HR" dirty="0"/>
          </a:p>
          <a:p>
            <a:pPr marL="285750" indent="-285750">
              <a:buFont typeface="Wingdings" panose="05000000000000000000" pitchFamily="2" charset="2"/>
              <a:buChar char="§"/>
            </a:pPr>
            <a:r>
              <a:rPr lang="en-GB" dirty="0" smtClean="0"/>
              <a:t>creative </a:t>
            </a:r>
            <a:r>
              <a:rPr lang="en-GB" dirty="0"/>
              <a:t>work (arts, crafts, knitting, etc.)</a:t>
            </a:r>
            <a:endParaRPr lang="hr-HR" dirty="0"/>
          </a:p>
          <a:p>
            <a:pPr marL="285750" indent="-285750">
              <a:buFont typeface="Wingdings" panose="05000000000000000000" pitchFamily="2" charset="2"/>
              <a:buChar char="§"/>
            </a:pPr>
            <a:r>
              <a:rPr lang="en-GB" dirty="0" smtClean="0"/>
              <a:t>social </a:t>
            </a:r>
            <a:r>
              <a:rPr lang="en-GB" dirty="0"/>
              <a:t>activities (walks</a:t>
            </a:r>
            <a:r>
              <a:rPr lang="en-GB" dirty="0" smtClean="0"/>
              <a:t>, </a:t>
            </a:r>
            <a:r>
              <a:rPr lang="en-GB" dirty="0"/>
              <a:t>board games, card games, </a:t>
            </a:r>
            <a:r>
              <a:rPr lang="en-GB" dirty="0" smtClean="0"/>
              <a:t>shared</a:t>
            </a:r>
            <a:r>
              <a:rPr lang="hr-HR" dirty="0" smtClean="0"/>
              <a:t> </a:t>
            </a:r>
            <a:r>
              <a:rPr lang="en-GB" dirty="0" smtClean="0"/>
              <a:t>dinning)</a:t>
            </a:r>
            <a:endParaRPr lang="hr-HR" dirty="0"/>
          </a:p>
          <a:p>
            <a:pPr marL="285750" indent="-285750">
              <a:buFont typeface="Wingdings" panose="05000000000000000000" pitchFamily="2" charset="2"/>
              <a:buChar char="§"/>
            </a:pPr>
            <a:r>
              <a:rPr lang="en-GB" dirty="0" smtClean="0"/>
              <a:t>helplines </a:t>
            </a:r>
            <a:r>
              <a:rPr lang="en-GB" dirty="0"/>
              <a:t>and individual support</a:t>
            </a:r>
            <a:endParaRPr lang="hr-HR" dirty="0"/>
          </a:p>
          <a:p>
            <a:pPr marL="285750" indent="-285750">
              <a:buFont typeface="Wingdings" panose="05000000000000000000" pitchFamily="2" charset="2"/>
              <a:buChar char="§"/>
            </a:pPr>
            <a:r>
              <a:rPr lang="en-GB" dirty="0" smtClean="0"/>
              <a:t>workshops </a:t>
            </a:r>
            <a:r>
              <a:rPr lang="en-GB" dirty="0"/>
              <a:t>and education </a:t>
            </a:r>
            <a:r>
              <a:rPr lang="en-GB" dirty="0" smtClean="0"/>
              <a:t>geared </a:t>
            </a:r>
            <a:r>
              <a:rPr lang="en-GB" dirty="0"/>
              <a:t>towards personal empowerment </a:t>
            </a:r>
            <a:endParaRPr lang="hr-HR" dirty="0"/>
          </a:p>
          <a:p>
            <a:pPr marL="285750" indent="-285750">
              <a:buFont typeface="Wingdings" panose="05000000000000000000" pitchFamily="2" charset="2"/>
              <a:buChar char="§"/>
            </a:pPr>
            <a:r>
              <a:rPr lang="en-GB" dirty="0" smtClean="0"/>
              <a:t>social cafes, </a:t>
            </a:r>
            <a:r>
              <a:rPr lang="en-GB" dirty="0"/>
              <a:t>social centres and social gatherings</a:t>
            </a:r>
            <a:endParaRPr lang="hr-HR" dirty="0"/>
          </a:p>
          <a:p>
            <a:pPr marL="285750" indent="-285750">
              <a:buFont typeface="Wingdings" panose="05000000000000000000" pitchFamily="2" charset="2"/>
              <a:buChar char="§"/>
            </a:pPr>
            <a:r>
              <a:rPr lang="en-GB" dirty="0" smtClean="0"/>
              <a:t>youth </a:t>
            </a:r>
            <a:r>
              <a:rPr lang="en-GB" dirty="0"/>
              <a:t>centres and youth network </a:t>
            </a:r>
            <a:endParaRPr lang="hr-HR" dirty="0" smtClean="0"/>
          </a:p>
          <a:p>
            <a:pPr marL="285750" indent="-285750">
              <a:buFont typeface="Wingdings" panose="05000000000000000000" pitchFamily="2" charset="2"/>
              <a:buChar char="§"/>
            </a:pPr>
            <a:r>
              <a:rPr lang="en-GB" dirty="0" smtClean="0"/>
              <a:t>big </a:t>
            </a:r>
            <a:r>
              <a:rPr lang="en-GB" dirty="0"/>
              <a:t>brother, big sister friendship programmes, B-Friending programmes</a:t>
            </a:r>
            <a:endParaRPr lang="hr-HR" dirty="0"/>
          </a:p>
          <a:p>
            <a:pPr marL="285750" indent="-285750">
              <a:buFont typeface="Wingdings" panose="05000000000000000000" pitchFamily="2" charset="2"/>
              <a:buChar char="§"/>
            </a:pPr>
            <a:r>
              <a:rPr lang="en-GB" dirty="0" smtClean="0"/>
              <a:t>music </a:t>
            </a:r>
            <a:r>
              <a:rPr lang="en-GB" dirty="0"/>
              <a:t>groups and music events</a:t>
            </a:r>
            <a:endParaRPr lang="hr-HR" dirty="0"/>
          </a:p>
          <a:p>
            <a:pPr marL="285750" indent="-285750">
              <a:buFont typeface="Wingdings" panose="05000000000000000000" pitchFamily="2" charset="2"/>
              <a:buChar char="§"/>
            </a:pPr>
            <a:r>
              <a:rPr lang="en-GB" dirty="0" smtClean="0"/>
              <a:t>outdoor </a:t>
            </a:r>
            <a:r>
              <a:rPr lang="en-GB" dirty="0"/>
              <a:t>sports </a:t>
            </a:r>
            <a:r>
              <a:rPr lang="en-GB" dirty="0" smtClean="0"/>
              <a:t>activities</a:t>
            </a:r>
            <a:endParaRPr lang="hr-HR" dirty="0"/>
          </a:p>
        </p:txBody>
      </p:sp>
      <p:sp>
        <p:nvSpPr>
          <p:cNvPr id="3" name="TextBox 2"/>
          <p:cNvSpPr txBox="1"/>
          <p:nvPr/>
        </p:nvSpPr>
        <p:spPr>
          <a:xfrm>
            <a:off x="3887786" y="5288340"/>
            <a:ext cx="8188036" cy="1569660"/>
          </a:xfrm>
          <a:prstGeom prst="rect">
            <a:avLst/>
          </a:prstGeom>
          <a:solidFill>
            <a:schemeClr val="bg1"/>
          </a:solidFill>
        </p:spPr>
        <p:txBody>
          <a:bodyPr wrap="square" rtlCol="0">
            <a:spAutoFit/>
          </a:bodyPr>
          <a:lstStyle/>
          <a:p>
            <a:r>
              <a:rPr lang="en-GB" sz="2400" dirty="0"/>
              <a:t>Over 41% of organisations stated that they do </a:t>
            </a:r>
            <a:r>
              <a:rPr lang="hr-HR" sz="2400" dirty="0" err="1" smtClean="0"/>
              <a:t>involve</a:t>
            </a:r>
            <a:r>
              <a:rPr lang="hr-HR" sz="2400" dirty="0" smtClean="0"/>
              <a:t> </a:t>
            </a:r>
            <a:r>
              <a:rPr lang="hr-HR" sz="2400" dirty="0" err="1" smtClean="0"/>
              <a:t>youth</a:t>
            </a:r>
            <a:r>
              <a:rPr lang="hr-HR" sz="2400" dirty="0" smtClean="0"/>
              <a:t> </a:t>
            </a:r>
            <a:r>
              <a:rPr lang="hr-HR" sz="2400" dirty="0" err="1" smtClean="0"/>
              <a:t>affected</a:t>
            </a:r>
            <a:r>
              <a:rPr lang="hr-HR" sz="2400" dirty="0" smtClean="0"/>
              <a:t> </a:t>
            </a:r>
            <a:r>
              <a:rPr lang="hr-HR" sz="2400" dirty="0" err="1" smtClean="0"/>
              <a:t>by</a:t>
            </a:r>
            <a:r>
              <a:rPr lang="hr-HR" sz="2400" dirty="0" smtClean="0"/>
              <a:t> </a:t>
            </a:r>
            <a:r>
              <a:rPr lang="hr-HR" sz="2400" dirty="0" err="1" smtClean="0"/>
              <a:t>loneliness</a:t>
            </a:r>
            <a:r>
              <a:rPr lang="hr-HR" sz="2400" dirty="0" smtClean="0"/>
              <a:t> </a:t>
            </a:r>
            <a:r>
              <a:rPr lang="hr-HR" sz="2400" dirty="0" err="1" smtClean="0"/>
              <a:t>and</a:t>
            </a:r>
            <a:r>
              <a:rPr lang="hr-HR" sz="2400" dirty="0" smtClean="0"/>
              <a:t> </a:t>
            </a:r>
            <a:r>
              <a:rPr lang="hr-HR" sz="2400" dirty="0" err="1" smtClean="0"/>
              <a:t>isolation</a:t>
            </a:r>
            <a:r>
              <a:rPr lang="hr-HR" sz="2400" dirty="0" smtClean="0"/>
              <a:t> as </a:t>
            </a:r>
            <a:r>
              <a:rPr lang="hr-HR" sz="2400" dirty="0" err="1" smtClean="0"/>
              <a:t>volunteers</a:t>
            </a:r>
            <a:r>
              <a:rPr lang="en-GB" sz="2400" dirty="0" smtClean="0"/>
              <a:t>, </a:t>
            </a:r>
            <a:r>
              <a:rPr lang="en-GB" sz="2400" dirty="0"/>
              <a:t>but also 40% of the organisations did not know or were not aware if their volunteers were people affected by loneliness and inclusion.</a:t>
            </a:r>
            <a:endParaRPr lang="sl-SI" sz="2400" dirty="0"/>
          </a:p>
        </p:txBody>
      </p:sp>
    </p:spTree>
    <p:extLst>
      <p:ext uri="{BB962C8B-B14F-4D97-AF65-F5344CB8AC3E}">
        <p14:creationId xmlns:p14="http://schemas.microsoft.com/office/powerpoint/2010/main" val="229909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32164" y="334745"/>
            <a:ext cx="10515600" cy="1325563"/>
          </a:xfrm>
        </p:spPr>
        <p:txBody>
          <a:bodyPr>
            <a:normAutofit fontScale="90000"/>
          </a:bodyPr>
          <a:lstStyle/>
          <a:p>
            <a:r>
              <a:rPr lang="en-GB" sz="3600" b="1" dirty="0"/>
              <a:t>The effects or the value recognised for the young volunteers that have been dealing with loneliness and isolation</a:t>
            </a:r>
            <a:r>
              <a:rPr lang="hr-HR" dirty="0"/>
              <a:t/>
            </a:r>
            <a:br>
              <a:rPr lang="hr-HR" dirty="0"/>
            </a:br>
            <a:r>
              <a:rPr lang="hr-HR" dirty="0"/>
              <a:t/>
            </a:r>
            <a:br>
              <a:rPr lang="hr-HR" dirty="0"/>
            </a:br>
            <a:endParaRPr lang="sl-SI"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238"/>
            <a:ext cx="12192000" cy="1863762"/>
          </a:xfrm>
          <a:prstGeom prst="rect">
            <a:avLst/>
          </a:prstGeom>
        </p:spPr>
      </p:pic>
      <p:sp>
        <p:nvSpPr>
          <p:cNvPr id="6" name="TextBox 5"/>
          <p:cNvSpPr txBox="1"/>
          <p:nvPr/>
        </p:nvSpPr>
        <p:spPr>
          <a:xfrm>
            <a:off x="7453745" y="1374429"/>
            <a:ext cx="4502728" cy="3139321"/>
          </a:xfrm>
          <a:prstGeom prst="rect">
            <a:avLst/>
          </a:prstGeom>
          <a:noFill/>
        </p:spPr>
        <p:txBody>
          <a:bodyPr wrap="square" rtlCol="0">
            <a:spAutoFit/>
          </a:bodyPr>
          <a:lstStyle/>
          <a:p>
            <a:pPr marL="342900" lvl="0" indent="-342900" algn="just">
              <a:spcAft>
                <a:spcPts val="0"/>
              </a:spcAft>
              <a:buFont typeface="Wingdings" panose="05000000000000000000" pitchFamily="2" charset="2"/>
              <a:buChar char=""/>
            </a:pPr>
            <a:r>
              <a:rPr lang="en-GB" dirty="0">
                <a:latin typeface="Calibri" panose="020F0502020204030204" pitchFamily="34" charset="0"/>
                <a:ea typeface="Arial" panose="020B0604020202020204" pitchFamily="34" charset="0"/>
              </a:rPr>
              <a:t>Volunteering</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had</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positive</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effects</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on</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their</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mental</a:t>
            </a:r>
            <a:r>
              <a:rPr lang="en-GB" spc="-10" dirty="0">
                <a:latin typeface="Calibri" panose="020F0502020204030204" pitchFamily="34" charset="0"/>
                <a:ea typeface="Arial" panose="020B0604020202020204" pitchFamily="34" charset="0"/>
              </a:rPr>
              <a:t> health or </a:t>
            </a:r>
            <a:r>
              <a:rPr lang="en-GB" dirty="0">
                <a:latin typeface="Calibri" panose="020F0502020204030204" pitchFamily="34" charset="0"/>
                <a:ea typeface="Arial" panose="020B0604020202020204" pitchFamily="34" charset="0"/>
              </a:rPr>
              <a:t>overall</a:t>
            </a:r>
            <a:r>
              <a:rPr lang="en-GB" spc="-15"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personal</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well-</a:t>
            </a:r>
            <a:r>
              <a:rPr lang="en-GB" spc="-10" dirty="0">
                <a:latin typeface="Calibri" panose="020F0502020204030204" pitchFamily="34" charset="0"/>
                <a:ea typeface="Arial" panose="020B0604020202020204" pitchFamily="34" charset="0"/>
              </a:rPr>
              <a:t>being (on average over 72%)</a:t>
            </a:r>
            <a:endParaRPr lang="hr-HR" dirty="0">
              <a:latin typeface="Arial" panose="020B0604020202020204" pitchFamily="34" charset="0"/>
              <a:ea typeface="Arial" panose="020B0604020202020204" pitchFamily="34" charset="0"/>
            </a:endParaRPr>
          </a:p>
          <a:p>
            <a:pPr marL="342900" lvl="0" indent="-342900" algn="just">
              <a:spcAft>
                <a:spcPts val="0"/>
              </a:spcAft>
              <a:buFont typeface="Wingdings" panose="05000000000000000000" pitchFamily="2" charset="2"/>
              <a:buChar char=""/>
            </a:pPr>
            <a:r>
              <a:rPr lang="en-GB" dirty="0">
                <a:latin typeface="Calibri" panose="020F0502020204030204" pitchFamily="34" charset="0"/>
                <a:ea typeface="Arial" panose="020B0604020202020204" pitchFamily="34" charset="0"/>
              </a:rPr>
              <a:t>Volunteering</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was</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a</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good</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way</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to</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connect</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with</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others</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and</a:t>
            </a:r>
            <a:r>
              <a:rPr lang="en-GB" spc="13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helped expand their social network (on average over 72%)</a:t>
            </a:r>
            <a:endParaRPr lang="hr-HR" dirty="0">
              <a:latin typeface="Arial" panose="020B0604020202020204" pitchFamily="34" charset="0"/>
              <a:ea typeface="Arial" panose="020B0604020202020204" pitchFamily="34" charset="0"/>
            </a:endParaRPr>
          </a:p>
          <a:p>
            <a:pPr marL="342900" lvl="0" indent="-342900" algn="just">
              <a:spcAft>
                <a:spcPts val="0"/>
              </a:spcAft>
              <a:buFont typeface="Wingdings" panose="05000000000000000000" pitchFamily="2" charset="2"/>
              <a:buChar char=""/>
            </a:pPr>
            <a:r>
              <a:rPr lang="en-GB" dirty="0">
                <a:latin typeface="Calibri" panose="020F0502020204030204" pitchFamily="34" charset="0"/>
                <a:ea typeface="Arial" panose="020B0604020202020204" pitchFamily="34" charset="0"/>
              </a:rPr>
              <a:t>Volunteering</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helped</a:t>
            </a:r>
            <a:r>
              <a:rPr lang="en-GB" spc="3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to</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build</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self-esteem</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and</a:t>
            </a:r>
            <a:r>
              <a:rPr lang="en-GB" spc="-10" dirty="0">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self-</a:t>
            </a:r>
            <a:r>
              <a:rPr lang="en-GB" spc="-10" dirty="0">
                <a:latin typeface="Calibri" panose="020F0502020204030204" pitchFamily="34" charset="0"/>
                <a:ea typeface="Arial" panose="020B0604020202020204" pitchFamily="34" charset="0"/>
              </a:rPr>
              <a:t>confidence (over 67%)</a:t>
            </a:r>
            <a:endParaRPr lang="hr-HR" dirty="0">
              <a:latin typeface="Arial" panose="020B0604020202020204" pitchFamily="34" charset="0"/>
              <a:ea typeface="Arial" panose="020B0604020202020204" pitchFamily="34" charset="0"/>
            </a:endParaRPr>
          </a:p>
          <a:p>
            <a:pPr marL="342900" lvl="0" indent="-342900" algn="just">
              <a:spcAft>
                <a:spcPts val="0"/>
              </a:spcAft>
              <a:buFont typeface="Wingdings" panose="05000000000000000000" pitchFamily="2" charset="2"/>
              <a:buChar char=""/>
            </a:pPr>
            <a:r>
              <a:rPr lang="en-GB" dirty="0">
                <a:latin typeface="Calibri" panose="020F0502020204030204" pitchFamily="34" charset="0"/>
                <a:ea typeface="Arial" panose="020B0604020202020204" pitchFamily="34" charset="0"/>
              </a:rPr>
              <a:t>Volunteering helped them overcome the feelings of loneliness and isolation (over 65%)</a:t>
            </a:r>
            <a:endParaRPr lang="hr-HR" dirty="0">
              <a:latin typeface="Arial" panose="020B0604020202020204" pitchFamily="34" charset="0"/>
              <a:ea typeface="Arial" panose="020B0604020202020204" pitchFamily="34" charset="0"/>
            </a:endParaRPr>
          </a:p>
        </p:txBody>
      </p:sp>
      <p:sp>
        <p:nvSpPr>
          <p:cNvPr id="7" name="Označba mesta vsebine 2"/>
          <p:cNvSpPr txBox="1">
            <a:spLocks/>
          </p:cNvSpPr>
          <p:nvPr/>
        </p:nvSpPr>
        <p:spPr>
          <a:xfrm>
            <a:off x="-1588" y="1361870"/>
            <a:ext cx="7045036" cy="789710"/>
          </a:xfrm>
          <a:prstGeom prst="rect">
            <a:avLst/>
          </a:prstGeom>
          <a:solidFill>
            <a:schemeClr val="accent1"/>
          </a:solid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smtClean="0"/>
              <a:t>”</a:t>
            </a:r>
            <a:r>
              <a:rPr lang="en-GB" sz="2400" dirty="0"/>
              <a:t>You get more back than you give</a:t>
            </a:r>
            <a:r>
              <a:rPr lang="en-GB" sz="2400" dirty="0" smtClean="0"/>
              <a:t>”</a:t>
            </a:r>
            <a:endParaRPr lang="hr-HR" sz="2400" dirty="0" smtClean="0"/>
          </a:p>
          <a:p>
            <a:pPr marL="0" indent="0" algn="r">
              <a:buFont typeface="Arial" panose="020B0604020202020204" pitchFamily="34" charset="0"/>
              <a:buNone/>
            </a:pPr>
            <a:r>
              <a:rPr lang="hr-HR" sz="2400" dirty="0" err="1" smtClean="0"/>
              <a:t>Volunteer</a:t>
            </a:r>
            <a:r>
              <a:rPr lang="hr-HR" sz="2400" dirty="0" smtClean="0"/>
              <a:t>, </a:t>
            </a:r>
            <a:r>
              <a:rPr lang="hr-HR" sz="2400" dirty="0" err="1" smtClean="0"/>
              <a:t>Denmark</a:t>
            </a:r>
            <a:endParaRPr lang="hr-HR" sz="2400" dirty="0" smtClean="0"/>
          </a:p>
          <a:p>
            <a:endParaRPr lang="sl-SI" dirty="0"/>
          </a:p>
        </p:txBody>
      </p:sp>
      <p:sp>
        <p:nvSpPr>
          <p:cNvPr id="8" name="Označba mesta vsebine 2"/>
          <p:cNvSpPr txBox="1">
            <a:spLocks/>
          </p:cNvSpPr>
          <p:nvPr/>
        </p:nvSpPr>
        <p:spPr>
          <a:xfrm>
            <a:off x="0" y="2134941"/>
            <a:ext cx="7045036" cy="872836"/>
          </a:xfrm>
          <a:prstGeom prst="rect">
            <a:avLst/>
          </a:prstGeom>
          <a:solidFill>
            <a:srgbClr val="92D050"/>
          </a:solidFill>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»I feel good in your organization, I feel wanted and useful« </a:t>
            </a:r>
            <a:endParaRPr lang="hr-HR" sz="2400" dirty="0"/>
          </a:p>
          <a:p>
            <a:pPr marL="0" indent="0" algn="r">
              <a:buFont typeface="Arial" panose="020B0604020202020204" pitchFamily="34" charset="0"/>
              <a:buNone/>
            </a:pPr>
            <a:r>
              <a:rPr lang="hr-HR" sz="2400" dirty="0" err="1" smtClean="0"/>
              <a:t>Volunteer</a:t>
            </a:r>
            <a:r>
              <a:rPr lang="hr-HR" sz="2400" dirty="0" smtClean="0"/>
              <a:t>, </a:t>
            </a:r>
            <a:r>
              <a:rPr lang="hr-HR" sz="2400" dirty="0" err="1" smtClean="0"/>
              <a:t>Slovenia</a:t>
            </a:r>
            <a:endParaRPr lang="hr-HR" sz="2400" dirty="0" smtClean="0"/>
          </a:p>
          <a:p>
            <a:endParaRPr lang="sl-SI" dirty="0"/>
          </a:p>
        </p:txBody>
      </p:sp>
      <p:sp>
        <p:nvSpPr>
          <p:cNvPr id="9" name="Rectangle 8"/>
          <p:cNvSpPr/>
          <p:nvPr/>
        </p:nvSpPr>
        <p:spPr>
          <a:xfrm>
            <a:off x="-1588" y="3007777"/>
            <a:ext cx="7045036" cy="800219"/>
          </a:xfrm>
          <a:prstGeom prst="rect">
            <a:avLst/>
          </a:prstGeom>
          <a:solidFill>
            <a:srgbClr val="7030A0"/>
          </a:solidFill>
        </p:spPr>
        <p:txBody>
          <a:bodyPr wrap="square">
            <a:spAutoFit/>
          </a:bodyPr>
          <a:lstStyle/>
          <a:p>
            <a:r>
              <a:rPr lang="en-GB" sz="2400" dirty="0">
                <a:latin typeface="Calibri" panose="020F0502020204030204" pitchFamily="34" charset="0"/>
                <a:ea typeface="Calibri" panose="020F0502020204030204" pitchFamily="34" charset="0"/>
              </a:rPr>
              <a:t>„</a:t>
            </a:r>
            <a:r>
              <a:rPr lang="en-GB" sz="2200" dirty="0">
                <a:latin typeface="Calibri" panose="020F0502020204030204" pitchFamily="34" charset="0"/>
                <a:ea typeface="Calibri" panose="020F0502020204030204" pitchFamily="34" charset="0"/>
              </a:rPr>
              <a:t>Here is better than at home, I feel comfortable</a:t>
            </a:r>
            <a:r>
              <a:rPr lang="en-GB" sz="2200" dirty="0" smtClean="0">
                <a:latin typeface="Calibri" panose="020F0502020204030204" pitchFamily="34" charset="0"/>
                <a:ea typeface="Calibri" panose="020F0502020204030204" pitchFamily="34" charset="0"/>
              </a:rPr>
              <a:t>“</a:t>
            </a:r>
            <a:endParaRPr lang="hr-HR" sz="2200" dirty="0" smtClean="0">
              <a:latin typeface="Calibri" panose="020F0502020204030204" pitchFamily="34" charset="0"/>
              <a:ea typeface="Calibri" panose="020F0502020204030204" pitchFamily="34" charset="0"/>
            </a:endParaRPr>
          </a:p>
          <a:p>
            <a:pPr algn="r"/>
            <a:r>
              <a:rPr lang="hr-HR" sz="2200" dirty="0" err="1" smtClean="0">
                <a:latin typeface="Calibri" panose="020F0502020204030204" pitchFamily="34" charset="0"/>
              </a:rPr>
              <a:t>Volunteer</a:t>
            </a:r>
            <a:r>
              <a:rPr lang="hr-HR" sz="2200" dirty="0" smtClean="0">
                <a:latin typeface="Calibri" panose="020F0502020204030204" pitchFamily="34" charset="0"/>
              </a:rPr>
              <a:t>, </a:t>
            </a:r>
            <a:r>
              <a:rPr lang="hr-HR" sz="2200" dirty="0" err="1" smtClean="0">
                <a:latin typeface="Calibri" panose="020F0502020204030204" pitchFamily="34" charset="0"/>
              </a:rPr>
              <a:t>Germany</a:t>
            </a:r>
            <a:endParaRPr lang="hr-HR" sz="2200" dirty="0"/>
          </a:p>
        </p:txBody>
      </p:sp>
      <p:sp>
        <p:nvSpPr>
          <p:cNvPr id="10" name="Označba mesta vsebine 2"/>
          <p:cNvSpPr>
            <a:spLocks noGrp="1"/>
          </p:cNvSpPr>
          <p:nvPr>
            <p:ph idx="1"/>
          </p:nvPr>
        </p:nvSpPr>
        <p:spPr>
          <a:xfrm>
            <a:off x="-1588" y="3794704"/>
            <a:ext cx="7045036" cy="1199534"/>
          </a:xfrm>
          <a:solidFill>
            <a:schemeClr val="accent4"/>
          </a:solidFill>
          <a:ln>
            <a:noFill/>
          </a:ln>
        </p:spPr>
        <p:txBody>
          <a:bodyPr>
            <a:noAutofit/>
          </a:bodyPr>
          <a:lstStyle/>
          <a:p>
            <a:pPr marL="0" indent="0">
              <a:buNone/>
            </a:pPr>
            <a:r>
              <a:rPr lang="en-GB" sz="2200" dirty="0"/>
              <a:t>„Being with like-minded people make me feel safe, included and accepted</a:t>
            </a:r>
            <a:r>
              <a:rPr lang="en-GB" sz="2200" dirty="0" smtClean="0"/>
              <a:t>“</a:t>
            </a:r>
            <a:endParaRPr lang="hr-HR" sz="2200" dirty="0" smtClean="0"/>
          </a:p>
          <a:p>
            <a:pPr marL="0" indent="0" algn="r">
              <a:buNone/>
            </a:pPr>
            <a:r>
              <a:rPr lang="hr-HR" sz="2200" dirty="0" err="1" smtClean="0"/>
              <a:t>Volunteer</a:t>
            </a:r>
            <a:r>
              <a:rPr lang="hr-HR" sz="2200" dirty="0" smtClean="0"/>
              <a:t>, Ireland</a:t>
            </a:r>
            <a:endParaRPr lang="hr-HR" sz="2200" dirty="0"/>
          </a:p>
          <a:p>
            <a:endParaRPr lang="sl-SI" sz="2200" dirty="0"/>
          </a:p>
        </p:txBody>
      </p:sp>
      <p:sp>
        <p:nvSpPr>
          <p:cNvPr id="11" name="Označba mesta vsebine 2"/>
          <p:cNvSpPr txBox="1">
            <a:spLocks/>
          </p:cNvSpPr>
          <p:nvPr/>
        </p:nvSpPr>
        <p:spPr>
          <a:xfrm>
            <a:off x="0" y="4975079"/>
            <a:ext cx="7043448" cy="900376"/>
          </a:xfrm>
          <a:prstGeom prst="rect">
            <a:avLst/>
          </a:prstGeom>
          <a:solidFill>
            <a:srgbClr val="FF0000"/>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t>„</a:t>
            </a:r>
            <a:r>
              <a:rPr lang="en-GB" sz="2200" dirty="0"/>
              <a:t>You are never alone</a:t>
            </a:r>
            <a:r>
              <a:rPr lang="en-GB" sz="2200" dirty="0" smtClean="0"/>
              <a:t>“</a:t>
            </a:r>
            <a:endParaRPr lang="hr-HR" sz="2200" dirty="0"/>
          </a:p>
          <a:p>
            <a:pPr marL="0" indent="0" algn="r">
              <a:buFont typeface="Arial" panose="020B0604020202020204" pitchFamily="34" charset="0"/>
              <a:buNone/>
            </a:pPr>
            <a:r>
              <a:rPr lang="hr-HR" sz="2200" dirty="0" err="1" smtClean="0"/>
              <a:t>Volunteer</a:t>
            </a:r>
            <a:r>
              <a:rPr lang="hr-HR" sz="2200" dirty="0" smtClean="0"/>
              <a:t>, Ireland</a:t>
            </a:r>
          </a:p>
          <a:p>
            <a:endParaRPr lang="sl-SI" dirty="0"/>
          </a:p>
        </p:txBody>
      </p:sp>
      <p:sp>
        <p:nvSpPr>
          <p:cNvPr id="12" name="Rectangle 11"/>
          <p:cNvSpPr/>
          <p:nvPr/>
        </p:nvSpPr>
        <p:spPr>
          <a:xfrm>
            <a:off x="0" y="5861386"/>
            <a:ext cx="7045036" cy="1107996"/>
          </a:xfrm>
          <a:prstGeom prst="rect">
            <a:avLst/>
          </a:prstGeom>
          <a:solidFill>
            <a:srgbClr val="0070C0"/>
          </a:solidFill>
        </p:spPr>
        <p:txBody>
          <a:bodyPr wrap="square">
            <a:spAutoFit/>
          </a:bodyPr>
          <a:lstStyle/>
          <a:p>
            <a:r>
              <a:rPr lang="en-GB" sz="2200" dirty="0">
                <a:latin typeface="Calibri" panose="020F0502020204030204" pitchFamily="34" charset="0"/>
                <a:ea typeface="Calibri" panose="020F0502020204030204" pitchFamily="34" charset="0"/>
              </a:rPr>
              <a:t>"When I volunteer at the Association, I don't think about </a:t>
            </a:r>
            <a:r>
              <a:rPr lang="en-GB" sz="2200" dirty="0" smtClean="0">
                <a:latin typeface="Calibri" panose="020F0502020204030204" pitchFamily="34" charset="0"/>
                <a:ea typeface="Calibri" panose="020F0502020204030204" pitchFamily="34" charset="0"/>
              </a:rPr>
              <a:t>nonsense„</a:t>
            </a:r>
            <a:endParaRPr lang="hr-HR" sz="2200" dirty="0" smtClean="0">
              <a:latin typeface="Calibri" panose="020F0502020204030204" pitchFamily="34" charset="0"/>
              <a:ea typeface="Calibri" panose="020F0502020204030204" pitchFamily="34" charset="0"/>
            </a:endParaRPr>
          </a:p>
          <a:p>
            <a:pPr algn="r"/>
            <a:r>
              <a:rPr lang="hr-HR" sz="2200" dirty="0" err="1" smtClean="0">
                <a:latin typeface="Calibri" panose="020F0502020204030204" pitchFamily="34" charset="0"/>
              </a:rPr>
              <a:t>Volunteer</a:t>
            </a:r>
            <a:r>
              <a:rPr lang="hr-HR" sz="2200" dirty="0" smtClean="0">
                <a:latin typeface="Calibri" panose="020F0502020204030204" pitchFamily="34" charset="0"/>
              </a:rPr>
              <a:t>, Croatia</a:t>
            </a:r>
            <a:endParaRPr lang="hr-HR" sz="2200" dirty="0"/>
          </a:p>
        </p:txBody>
      </p:sp>
    </p:spTree>
    <p:extLst>
      <p:ext uri="{BB962C8B-B14F-4D97-AF65-F5344CB8AC3E}">
        <p14:creationId xmlns:p14="http://schemas.microsoft.com/office/powerpoint/2010/main" val="1586778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4127" y="0"/>
            <a:ext cx="10515600" cy="512618"/>
          </a:xfrm>
        </p:spPr>
        <p:txBody>
          <a:bodyPr>
            <a:normAutofit fontScale="90000"/>
          </a:bodyPr>
          <a:lstStyle/>
          <a:p>
            <a:r>
              <a:rPr lang="sl-SI" dirty="0" smtClean="0"/>
              <a:t>Enabling environmet</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22202"/>
            <a:ext cx="12192000" cy="1948478"/>
          </a:xfrm>
          <a:prstGeom prst="rect">
            <a:avLst/>
          </a:prstGeom>
        </p:spPr>
      </p:pic>
      <p:graphicFrame>
        <p:nvGraphicFramePr>
          <p:cNvPr id="5" name="Chart 4"/>
          <p:cNvGraphicFramePr/>
          <p:nvPr>
            <p:extLst>
              <p:ext uri="{D42A27DB-BD31-4B8C-83A1-F6EECF244321}">
                <p14:modId xmlns:p14="http://schemas.microsoft.com/office/powerpoint/2010/main" val="274713902"/>
              </p:ext>
            </p:extLst>
          </p:nvPr>
        </p:nvGraphicFramePr>
        <p:xfrm>
          <a:off x="291320" y="551781"/>
          <a:ext cx="3407844" cy="2443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107917558"/>
              </p:ext>
            </p:extLst>
          </p:nvPr>
        </p:nvGraphicFramePr>
        <p:xfrm>
          <a:off x="3833367" y="689565"/>
          <a:ext cx="3476567" cy="2237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803010244"/>
              </p:ext>
            </p:extLst>
          </p:nvPr>
        </p:nvGraphicFramePr>
        <p:xfrm>
          <a:off x="377550" y="3034251"/>
          <a:ext cx="3321614" cy="19810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190613159"/>
              </p:ext>
            </p:extLst>
          </p:nvPr>
        </p:nvGraphicFramePr>
        <p:xfrm>
          <a:off x="7309934" y="804218"/>
          <a:ext cx="3829122" cy="21908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3934840427"/>
              </p:ext>
            </p:extLst>
          </p:nvPr>
        </p:nvGraphicFramePr>
        <p:xfrm>
          <a:off x="3880935" y="3034251"/>
          <a:ext cx="3460159" cy="2123301"/>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7190510" y="2691150"/>
            <a:ext cx="5001490" cy="2308324"/>
          </a:xfrm>
          <a:prstGeom prst="rect">
            <a:avLst/>
          </a:prstGeom>
          <a:noFill/>
        </p:spPr>
        <p:txBody>
          <a:bodyPr wrap="square" rtlCol="0">
            <a:spAutoFit/>
          </a:bodyPr>
          <a:lstStyle/>
          <a:p>
            <a:r>
              <a:rPr lang="en-GB" sz="1600" dirty="0"/>
              <a:t>The results across the partner countries differ. In those countries that have some kind of public policies in practice stated that the legal frameworks or public policies are good in average (Slovenia, Germany, Ireland), as well as social atmosphere. </a:t>
            </a:r>
            <a:endParaRPr lang="hr-HR" sz="1600" dirty="0" smtClean="0"/>
          </a:p>
          <a:p>
            <a:r>
              <a:rPr lang="en-GB" sz="1600" dirty="0" smtClean="0"/>
              <a:t>The </a:t>
            </a:r>
            <a:r>
              <a:rPr lang="en-GB" sz="1600" dirty="0"/>
              <a:t>existing good practice and culture of volunteering were better rated on average in all partner </a:t>
            </a:r>
            <a:r>
              <a:rPr lang="en-GB" sz="1600" dirty="0" smtClean="0"/>
              <a:t>countries</a:t>
            </a:r>
            <a:r>
              <a:rPr lang="hr-HR" sz="1600" dirty="0"/>
              <a:t> </a:t>
            </a:r>
            <a:r>
              <a:rPr lang="hr-HR" sz="1600" dirty="0" smtClean="0"/>
              <a:t>-</a:t>
            </a:r>
            <a:r>
              <a:rPr lang="en-GB" sz="1600" dirty="0" smtClean="0"/>
              <a:t> the </a:t>
            </a:r>
            <a:r>
              <a:rPr lang="en-GB" sz="1600" dirty="0"/>
              <a:t>role of civil society and its interventions in combating loneliness, isolation and social exclusion.</a:t>
            </a:r>
            <a:endParaRPr lang="hr-HR" sz="1600" dirty="0"/>
          </a:p>
        </p:txBody>
      </p:sp>
    </p:spTree>
    <p:extLst>
      <p:ext uri="{BB962C8B-B14F-4D97-AF65-F5344CB8AC3E}">
        <p14:creationId xmlns:p14="http://schemas.microsoft.com/office/powerpoint/2010/main" val="70200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sz="half" idx="2"/>
          </p:nvPr>
        </p:nvSpPr>
        <p:spPr/>
        <p:txBody>
          <a:bodyPr>
            <a:normAutofit/>
          </a:bodyPr>
          <a:lstStyle/>
          <a:p>
            <a:endParaRPr lang="hr-HR" dirty="0"/>
          </a:p>
          <a:p>
            <a:endParaRPr lang="sl-SI" dirty="0"/>
          </a:p>
        </p:txBody>
      </p:sp>
      <p:graphicFrame>
        <p:nvGraphicFramePr>
          <p:cNvPr id="8" name="Chart 7"/>
          <p:cNvGraphicFramePr/>
          <p:nvPr>
            <p:extLst>
              <p:ext uri="{D42A27DB-BD31-4B8C-83A1-F6EECF244321}">
                <p14:modId xmlns:p14="http://schemas.microsoft.com/office/powerpoint/2010/main" val="2003935093"/>
              </p:ext>
            </p:extLst>
          </p:nvPr>
        </p:nvGraphicFramePr>
        <p:xfrm>
          <a:off x="7315200" y="1"/>
          <a:ext cx="4876800" cy="44888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3491575"/>
            <a:ext cx="7315200" cy="3493264"/>
          </a:xfrm>
          <a:prstGeom prst="rect">
            <a:avLst/>
          </a:prstGeom>
          <a:noFill/>
          <a:ln>
            <a:solidFill>
              <a:srgbClr val="00B0F0"/>
            </a:solidFill>
          </a:ln>
        </p:spPr>
        <p:txBody>
          <a:bodyPr wrap="square" rtlCol="0">
            <a:spAutoFit/>
          </a:bodyPr>
          <a:lstStyle/>
          <a:p>
            <a:pPr lvl="0">
              <a:spcAft>
                <a:spcPts val="0"/>
              </a:spcAft>
            </a:pPr>
            <a:r>
              <a:rPr lang="hr-HR" sz="1700" b="1" dirty="0" smtClean="0">
                <a:latin typeface="Calibri" panose="020F0502020204030204" pitchFamily="34" charset="0"/>
                <a:ea typeface="Arial" panose="020B0604020202020204" pitchFamily="34" charset="0"/>
              </a:rPr>
              <a:t>SUPPORT NEEDED</a:t>
            </a:r>
          </a:p>
          <a:p>
            <a:pPr marL="342900" lvl="0" indent="-342900">
              <a:spcAft>
                <a:spcPts val="0"/>
              </a:spcAft>
              <a:buFont typeface="Wingdings" panose="05000000000000000000" pitchFamily="2" charset="2"/>
              <a:buChar char=""/>
            </a:pPr>
            <a:r>
              <a:rPr lang="en-GB" sz="1700" dirty="0" smtClean="0">
                <a:latin typeface="Calibri" panose="020F0502020204030204" pitchFamily="34" charset="0"/>
                <a:ea typeface="Arial" panose="020B0604020202020204" pitchFamily="34" charset="0"/>
              </a:rPr>
              <a:t>Over </a:t>
            </a:r>
            <a:r>
              <a:rPr lang="en-GB" sz="1700" dirty="0">
                <a:latin typeface="Calibri" panose="020F0502020204030204" pitchFamily="34" charset="0"/>
                <a:ea typeface="Arial" panose="020B0604020202020204" pitchFamily="34" charset="0"/>
              </a:rPr>
              <a:t>56% of organisations recognise the value and power of examples of good practice and exchange of information with other volunteer </a:t>
            </a:r>
            <a:r>
              <a:rPr lang="en-GB" sz="1700" dirty="0" smtClean="0">
                <a:latin typeface="Calibri" panose="020F0502020204030204" pitchFamily="34" charset="0"/>
                <a:ea typeface="Arial" panose="020B0604020202020204" pitchFamily="34" charset="0"/>
              </a:rPr>
              <a:t>managers/organisations/networks</a:t>
            </a:r>
            <a:endParaRPr lang="hr-HR" sz="1700" dirty="0">
              <a:latin typeface="Arial" panose="020B0604020202020204" pitchFamily="34" charset="0"/>
              <a:ea typeface="Arial" panose="020B0604020202020204" pitchFamily="34" charset="0"/>
            </a:endParaRPr>
          </a:p>
          <a:p>
            <a:pPr marL="342900" lvl="0" indent="-342900">
              <a:spcAft>
                <a:spcPts val="0"/>
              </a:spcAft>
              <a:buFont typeface="Wingdings" panose="05000000000000000000" pitchFamily="2" charset="2"/>
              <a:buChar char=""/>
            </a:pPr>
            <a:r>
              <a:rPr lang="en-GB" sz="1700" dirty="0">
                <a:latin typeface="Calibri" panose="020F0502020204030204" pitchFamily="34" charset="0"/>
                <a:ea typeface="Arial" panose="020B0604020202020204" pitchFamily="34" charset="0"/>
              </a:rPr>
              <a:t>Over 49% of questioned organisations stated that they lack knowledge and competences about finding and recruiting young people affected by loneliness and isolation</a:t>
            </a:r>
            <a:r>
              <a:rPr lang="en-GB" sz="1700" dirty="0" smtClean="0">
                <a:latin typeface="Calibri" panose="020F0502020204030204" pitchFamily="34" charset="0"/>
                <a:ea typeface="Arial" panose="020B0604020202020204" pitchFamily="34" charset="0"/>
              </a:rPr>
              <a:t>.</a:t>
            </a:r>
            <a:endParaRPr lang="hr-HR" sz="1700" dirty="0">
              <a:latin typeface="Arial" panose="020B0604020202020204" pitchFamily="34" charset="0"/>
              <a:ea typeface="Arial" panose="020B0604020202020204" pitchFamily="34" charset="0"/>
            </a:endParaRPr>
          </a:p>
          <a:p>
            <a:pPr marL="342900" lvl="0" indent="-342900">
              <a:spcAft>
                <a:spcPts val="0"/>
              </a:spcAft>
              <a:buFont typeface="Wingdings" panose="05000000000000000000" pitchFamily="2" charset="2"/>
              <a:buChar char=""/>
            </a:pPr>
            <a:r>
              <a:rPr lang="en-GB" sz="1700" dirty="0">
                <a:latin typeface="Calibri" panose="020F0502020204030204" pitchFamily="34" charset="0"/>
                <a:ea typeface="Arial" panose="020B0604020202020204" pitchFamily="34" charset="0"/>
              </a:rPr>
              <a:t>Over 48% of organisations stated that they lack knowledge and competences about adapting or implementing new activities for youth affected by loneliness and isolation</a:t>
            </a:r>
            <a:r>
              <a:rPr lang="en-GB" sz="1700" dirty="0" smtClean="0">
                <a:latin typeface="Calibri" panose="020F0502020204030204" pitchFamily="34" charset="0"/>
                <a:ea typeface="Arial" panose="020B0604020202020204" pitchFamily="34" charset="0"/>
              </a:rPr>
              <a:t>.</a:t>
            </a:r>
            <a:endParaRPr lang="hr-HR" sz="1700" dirty="0">
              <a:latin typeface="Arial" panose="020B0604020202020204" pitchFamily="34" charset="0"/>
              <a:ea typeface="Arial" panose="020B0604020202020204" pitchFamily="34" charset="0"/>
            </a:endParaRPr>
          </a:p>
          <a:p>
            <a:pPr marL="342900" lvl="0" indent="-342900">
              <a:spcAft>
                <a:spcPts val="0"/>
              </a:spcAft>
              <a:buFont typeface="Wingdings" panose="05000000000000000000" pitchFamily="2" charset="2"/>
              <a:buChar char=""/>
            </a:pPr>
            <a:r>
              <a:rPr lang="en-GB" sz="1700" dirty="0">
                <a:latin typeface="Calibri" panose="020F0502020204030204" pitchFamily="34" charset="0"/>
                <a:ea typeface="Arial" panose="020B0604020202020204" pitchFamily="34" charset="0"/>
              </a:rPr>
              <a:t>Over 45% of organisations recognised the need for the support from local/regional/national government in the area in which their organisation operates.</a:t>
            </a:r>
            <a:endParaRPr lang="hr-HR" sz="1700" dirty="0">
              <a:latin typeface="Arial" panose="020B0604020202020204" pitchFamily="34" charset="0"/>
              <a:ea typeface="Arial" panose="020B0604020202020204" pitchFamily="34" charset="0"/>
            </a:endParaRPr>
          </a:p>
        </p:txBody>
      </p:sp>
      <p:sp>
        <p:nvSpPr>
          <p:cNvPr id="9" name="TextBox 8"/>
          <p:cNvSpPr txBox="1"/>
          <p:nvPr/>
        </p:nvSpPr>
        <p:spPr>
          <a:xfrm>
            <a:off x="7315200" y="4300478"/>
            <a:ext cx="4876800" cy="2446824"/>
          </a:xfrm>
          <a:prstGeom prst="rect">
            <a:avLst/>
          </a:prstGeom>
          <a:solidFill>
            <a:schemeClr val="bg1"/>
          </a:solidFill>
          <a:ln>
            <a:solidFill>
              <a:srgbClr val="00B0F0"/>
            </a:solidFill>
          </a:ln>
        </p:spPr>
        <p:txBody>
          <a:bodyPr wrap="square" rtlCol="0">
            <a:spAutoFit/>
          </a:bodyPr>
          <a:lstStyle/>
          <a:p>
            <a:r>
              <a:rPr lang="hr-HR" sz="1700" b="1" dirty="0" smtClean="0"/>
              <a:t>MAIN OBSTACLES RECOGNISED</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We do not have enough</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resources</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(human,</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financial)</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to</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adapt</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the</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activities</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and volunteer programme to involve youth affected by loneliness and isolation (over 51%)</a:t>
            </a:r>
            <a:endParaRPr lang="hr-HR" sz="1700" dirty="0">
              <a:latin typeface="Arial" panose="020B0604020202020204" pitchFamily="34" charset="0"/>
              <a:ea typeface="Arial" panose="020B0604020202020204" pitchFamily="34" charset="0"/>
            </a:endParaRPr>
          </a:p>
          <a:p>
            <a:pPr marL="342900"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Insufficient</a:t>
            </a:r>
            <a:r>
              <a:rPr lang="en-GB" sz="1700" spc="-15" dirty="0">
                <a:latin typeface="Calibri" panose="020F0502020204030204" pitchFamily="34" charset="0"/>
                <a:ea typeface="Arial" panose="020B0604020202020204" pitchFamily="34" charset="0"/>
              </a:rPr>
              <a:t> </a:t>
            </a:r>
            <a:r>
              <a:rPr lang="en-GB" sz="1700" dirty="0">
                <a:latin typeface="Calibri" panose="020F0502020204030204" pitchFamily="34" charset="0"/>
                <a:ea typeface="Arial" panose="020B0604020202020204" pitchFamily="34" charset="0"/>
              </a:rPr>
              <a:t>organisational</a:t>
            </a:r>
            <a:r>
              <a:rPr lang="en-GB" sz="1700" spc="-10" dirty="0">
                <a:latin typeface="Calibri" panose="020F0502020204030204" pitchFamily="34" charset="0"/>
                <a:ea typeface="Arial" panose="020B0604020202020204" pitchFamily="34" charset="0"/>
              </a:rPr>
              <a:t> capacity (over 41%)</a:t>
            </a:r>
            <a:endParaRPr lang="hr-HR" sz="1700" dirty="0">
              <a:latin typeface="Arial" panose="020B0604020202020204" pitchFamily="34" charset="0"/>
              <a:ea typeface="Arial" panose="020B0604020202020204" pitchFamily="34" charset="0"/>
            </a:endParaRP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We do not have sufficient knowledge and competences to work with youth affected by loneliness and isolation (over 29</a:t>
            </a:r>
            <a:r>
              <a:rPr lang="en-GB" sz="1700" dirty="0" smtClean="0">
                <a:latin typeface="Calibri" panose="020F0502020204030204" pitchFamily="34" charset="0"/>
                <a:ea typeface="Arial" panose="020B0604020202020204" pitchFamily="34" charset="0"/>
              </a:rPr>
              <a:t>%)</a:t>
            </a:r>
            <a:endParaRPr lang="hr-HR" sz="1700" dirty="0">
              <a:latin typeface="Arial" panose="020B0604020202020204" pitchFamily="34" charset="0"/>
              <a:ea typeface="Arial" panose="020B0604020202020204" pitchFamily="34" charset="0"/>
            </a:endParaRPr>
          </a:p>
        </p:txBody>
      </p:sp>
      <p:sp>
        <p:nvSpPr>
          <p:cNvPr id="10" name="TextBox 9"/>
          <p:cNvSpPr txBox="1"/>
          <p:nvPr/>
        </p:nvSpPr>
        <p:spPr>
          <a:xfrm>
            <a:off x="0" y="0"/>
            <a:ext cx="7315200" cy="3493264"/>
          </a:xfrm>
          <a:prstGeom prst="rect">
            <a:avLst/>
          </a:prstGeom>
          <a:noFill/>
          <a:ln>
            <a:solidFill>
              <a:srgbClr val="00B0F0"/>
            </a:solidFill>
          </a:ln>
        </p:spPr>
        <p:txBody>
          <a:bodyPr wrap="square" rtlCol="0">
            <a:spAutoFit/>
          </a:bodyPr>
          <a:lstStyle/>
          <a:p>
            <a:r>
              <a:rPr lang="hr-HR" sz="1700" b="1" dirty="0" smtClean="0"/>
              <a:t>RECOGNISED CHALLENGES </a:t>
            </a:r>
            <a:r>
              <a:rPr lang="hr-HR" sz="1700" dirty="0" smtClean="0"/>
              <a:t>(</a:t>
            </a:r>
            <a:r>
              <a:rPr lang="hr-HR" sz="1700" dirty="0" err="1" smtClean="0"/>
              <a:t>CSOs</a:t>
            </a:r>
            <a:r>
              <a:rPr lang="hr-HR" sz="1700" dirty="0" smtClean="0"/>
              <a:t> </a:t>
            </a:r>
            <a:r>
              <a:rPr lang="hr-HR" sz="1700" dirty="0" err="1" smtClean="0"/>
              <a:t>that</a:t>
            </a:r>
            <a:r>
              <a:rPr lang="hr-HR" sz="1700" dirty="0" smtClean="0"/>
              <a:t> </a:t>
            </a:r>
            <a:r>
              <a:rPr lang="hr-HR" sz="1700" dirty="0" err="1" smtClean="0"/>
              <a:t>involved</a:t>
            </a:r>
            <a:r>
              <a:rPr lang="hr-HR" sz="1700" dirty="0" smtClean="0"/>
              <a:t> </a:t>
            </a:r>
            <a:r>
              <a:rPr lang="hr-HR" sz="1700" dirty="0" err="1" smtClean="0"/>
              <a:t>volunteers</a:t>
            </a:r>
            <a:r>
              <a:rPr lang="hr-HR" sz="1700" dirty="0" smtClean="0"/>
              <a:t>)</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Volunteers affected by loneliness and isolation need more personal support (over 60%)</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Additional knowledge and comprehensive understanding of the effects of loneliness and isolation is required to work with them as volunteers (over 47%)</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Coordinating volunteers affected by loneliness and isolation is more complicated due to the longer time period required for volunteers to feel confident and secure in their role (over 35%)</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Coordinating volunteers affected by loneliness and isolation takes more time (over 31%)</a:t>
            </a:r>
          </a:p>
          <a:p>
            <a:pPr marL="342900" marR="104775" lvl="0" indent="-342900" algn="just">
              <a:spcAft>
                <a:spcPts val="0"/>
              </a:spcAft>
              <a:buFont typeface="Wingdings" panose="05000000000000000000" pitchFamily="2" charset="2"/>
              <a:buChar char=""/>
              <a:tabLst>
                <a:tab pos="861060" algn="l"/>
              </a:tabLst>
            </a:pPr>
            <a:r>
              <a:rPr lang="en-GB" sz="1700" dirty="0">
                <a:latin typeface="Calibri" panose="020F0502020204030204" pitchFamily="34" charset="0"/>
                <a:ea typeface="Arial" panose="020B0604020202020204" pitchFamily="34" charset="0"/>
              </a:rPr>
              <a:t>A lot of effort needs to be invested in motivating volunteers affected by loneliness and isolation (over 31%)</a:t>
            </a:r>
          </a:p>
        </p:txBody>
      </p:sp>
    </p:spTree>
    <p:extLst>
      <p:ext uri="{BB962C8B-B14F-4D97-AF65-F5344CB8AC3E}">
        <p14:creationId xmlns:p14="http://schemas.microsoft.com/office/powerpoint/2010/main" val="239551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6523780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71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1094</Words>
  <Application>Microsoft Office PowerPoint</Application>
  <PresentationFormat>Širokozaslonsko</PresentationFormat>
  <Paragraphs>95</Paragraphs>
  <Slides>11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11</vt:i4>
      </vt:variant>
    </vt:vector>
  </HeadingPairs>
  <TitlesOfParts>
    <vt:vector size="16" baseType="lpstr">
      <vt:lpstr>Arial</vt:lpstr>
      <vt:lpstr>Calibri</vt:lpstr>
      <vt:lpstr>Calibri Light</vt:lpstr>
      <vt:lpstr>Wingdings</vt:lpstr>
      <vt:lpstr>Officeova tema</vt:lpstr>
      <vt:lpstr>Research analysis of CSO challenges and responses to tackle loneliness, isolation and social exclusion of youth </vt:lpstr>
      <vt:lpstr>                                                      About research</vt:lpstr>
      <vt:lpstr>Loneliness in Europe</vt:lpstr>
      <vt:lpstr>Desk research – policies tackling loneliness and isolation</vt:lpstr>
      <vt:lpstr>Number of organisations that conduct volunteer programme or activities to support and actively involve people facing loneliness, exclusion or isolation </vt:lpstr>
      <vt:lpstr>The effects or the value recognised for the young volunteers that have been dealing with loneliness and isolation  </vt:lpstr>
      <vt:lpstr>Enabling environmet</vt:lpstr>
      <vt:lpstr>PowerPointova predstavitev</vt:lpstr>
      <vt:lpstr>PowerPointova predstavitev</vt:lpstr>
      <vt:lpstr>RECOMMENDATIONS</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Sabrina Lever</dc:creator>
  <cp:lastModifiedBy>Nevenka Gladek</cp:lastModifiedBy>
  <cp:revision>38</cp:revision>
  <dcterms:created xsi:type="dcterms:W3CDTF">2022-11-11T10:56:30Z</dcterms:created>
  <dcterms:modified xsi:type="dcterms:W3CDTF">2022-11-25T11:48:48Z</dcterms:modified>
</cp:coreProperties>
</file>