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4" r:id="rId5"/>
    <p:sldId id="273" r:id="rId6"/>
    <p:sldId id="272" r:id="rId7"/>
    <p:sldId id="265" r:id="rId8"/>
    <p:sldId id="258" r:id="rId9"/>
    <p:sldId id="269" r:id="rId10"/>
    <p:sldId id="262" r:id="rId11"/>
    <p:sldId id="266" r:id="rId12"/>
    <p:sldId id="267" r:id="rId13"/>
    <p:sldId id="270" r:id="rId14"/>
    <p:sldId id="278" r:id="rId15"/>
    <p:sldId id="279" r:id="rId16"/>
    <p:sldId id="263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5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60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5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14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7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5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4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7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8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9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82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617FC7-EC97-29F2-9150-68CF952F63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62" y="160363"/>
            <a:ext cx="1629177" cy="61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962297" y="396411"/>
            <a:ext cx="9144000" cy="1814286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sl-SI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Volunteering in Ireland</a:t>
            </a:r>
            <a:br>
              <a:rPr lang="sl-SI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overview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024281" y="2239381"/>
            <a:ext cx="9144000" cy="23792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Stuart Garland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&amp; Capacity Building Manager,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Volunteer Ireland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Ljubliana, Tuesday 29 November 2022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sl-SI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stuart@volunteer.ie @VoluntIreland @StuartGarland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3" y="5245504"/>
            <a:ext cx="2499365" cy="14965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45" y="5926119"/>
            <a:ext cx="6105525" cy="8096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D8C498-8766-EFBF-2AE4-0B969B5172AE}"/>
              </a:ext>
            </a:extLst>
          </p:cNvPr>
          <p:cNvSpPr/>
          <p:nvPr/>
        </p:nvSpPr>
        <p:spPr>
          <a:xfrm>
            <a:off x="9771529" y="0"/>
            <a:ext cx="2420471" cy="116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64D099-684D-BB2C-C50B-6C26693507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16590"/>
            <a:ext cx="3648635" cy="13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xmlns="" id="{9160BA49-C26A-6F75-3C43-D3417A272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87" y="0"/>
            <a:ext cx="8712927" cy="48846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37943AC-A563-434E-85FC-6BCF594F4815}"/>
              </a:ext>
            </a:extLst>
          </p:cNvPr>
          <p:cNvSpPr/>
          <p:nvPr/>
        </p:nvSpPr>
        <p:spPr>
          <a:xfrm>
            <a:off x="8151223" y="0"/>
            <a:ext cx="1737360" cy="95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50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A547C69-B309-FDF7-F5B9-88C02DA75EFD}"/>
              </a:ext>
            </a:extLst>
          </p:cNvPr>
          <p:cNvSpPr/>
          <p:nvPr/>
        </p:nvSpPr>
        <p:spPr bwMode="auto">
          <a:xfrm>
            <a:off x="325562" y="1853523"/>
            <a:ext cx="2335469" cy="2335469"/>
          </a:xfrm>
          <a:prstGeom prst="ellipse">
            <a:avLst/>
          </a:prstGeom>
          <a:solidFill>
            <a:srgbClr val="CD00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DM Sans" pitchFamily="2" charset="77"/>
                <a:cs typeface="Calibri" panose="020F0502020204030204" pitchFamily="34" charset="0"/>
                <a:sym typeface="Gill Sans" charset="0"/>
              </a:rPr>
              <a:t>Are you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DM Sans" pitchFamily="2" charset="77"/>
                <a:cs typeface="Calibri" panose="020F0502020204030204" pitchFamily="34" charset="0"/>
                <a:sym typeface="Gill Sans" charset="0"/>
              </a:rPr>
              <a:t>finding it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DM Sans" pitchFamily="2" charset="77"/>
                <a:cs typeface="Calibri" panose="020F0502020204030204" pitchFamily="34" charset="0"/>
                <a:sym typeface="Gill Sans" charset="0"/>
              </a:rPr>
              <a:t>hard 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DM Sans" pitchFamily="2" charset="77"/>
                <a:cs typeface="Calibri" panose="020F0502020204030204" pitchFamily="34" charset="0"/>
                <a:sym typeface="Gill Sans" charset="0"/>
              </a:rPr>
              <a:t>recruit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DM Sans" pitchFamily="2" charset="77"/>
                <a:cs typeface="Calibri" panose="020F0502020204030204" pitchFamily="34" charset="0"/>
                <a:sym typeface="Gill Sans" charset="0"/>
              </a:rPr>
              <a:t>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60EFB8-0309-588E-8F3C-A424AD0784BB}"/>
              </a:ext>
            </a:extLst>
          </p:cNvPr>
          <p:cNvSpPr txBox="1"/>
          <p:nvPr/>
        </p:nvSpPr>
        <p:spPr>
          <a:xfrm>
            <a:off x="2904671" y="1056689"/>
            <a:ext cx="8738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2060"/>
                </a:solidFill>
              </a:rPr>
              <a:t>There are unfilled jobs right now. People are opting for paid work instead of volunteer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2060"/>
                </a:solidFill>
              </a:rPr>
              <a:t>People are growing more distrustful of not for profit organisations, and that’s keeping them from coming to us to volunteer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2060"/>
                </a:solidFill>
              </a:rPr>
              <a:t>People learned to love being at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2060"/>
                </a:solidFill>
              </a:rPr>
              <a:t>Other VIOs with more resources have more to offer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2060"/>
                </a:solidFill>
              </a:rPr>
              <a:t>People have had enough of the pandemic, a war in Ukraine and the cost of living crisis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2060"/>
                </a:solidFill>
              </a:rPr>
              <a:t>People have too much on to care about their communities now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6E95CB6-DEB2-EAF2-A85F-D34B89986AB5}"/>
              </a:ext>
            </a:extLst>
          </p:cNvPr>
          <p:cNvSpPr txBox="1">
            <a:spLocks/>
          </p:cNvSpPr>
          <p:nvPr/>
        </p:nvSpPr>
        <p:spPr bwMode="auto">
          <a:xfrm>
            <a:off x="328888" y="266310"/>
            <a:ext cx="9703387" cy="9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+mj-lt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5pPr>
            <a:lvl6pPr marL="33677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6pPr>
            <a:lvl7pPr marL="67354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7pPr>
            <a:lvl8pPr marL="101032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8pPr>
            <a:lvl9pPr marL="134709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Volunteers in general</a:t>
            </a:r>
            <a:endParaRPr lang="en-GB" sz="48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FA3459-7179-E3C2-B83A-1DDF9D40F618}"/>
              </a:ext>
            </a:extLst>
          </p:cNvPr>
          <p:cNvSpPr txBox="1"/>
          <p:nvPr/>
        </p:nvSpPr>
        <p:spPr>
          <a:xfrm>
            <a:off x="2996112" y="1174255"/>
            <a:ext cx="84068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offer is not the right one for youth volunteers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“They won’t commit, they are unreliable”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“They spend all their time on their phones and computers”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“They aren’t the same as us, they want more We don’t know where to find them”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far too many competing offers today </a:t>
            </a:r>
            <a:r>
              <a:rPr lang="en-IE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(Netflix, On demand TV, YouTube, Twitch, TikTok, and other streaming Services) </a:t>
            </a:r>
            <a:r>
              <a:rPr lang="en-IE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appear to appeal to young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dirty="0">
              <a:solidFill>
                <a:schemeClr val="bg1"/>
              </a:solidFill>
              <a:latin typeface="DM Sans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B9EA0A1-01F5-F6FB-03C2-99E2B031F124}"/>
              </a:ext>
            </a:extLst>
          </p:cNvPr>
          <p:cNvSpPr/>
          <p:nvPr/>
        </p:nvSpPr>
        <p:spPr bwMode="auto">
          <a:xfrm>
            <a:off x="325562" y="1853523"/>
            <a:ext cx="2335469" cy="2335469"/>
          </a:xfrm>
          <a:prstGeom prst="ellipse">
            <a:avLst/>
          </a:prstGeom>
          <a:solidFill>
            <a:srgbClr val="CD00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Are you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finding it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hard 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recruit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now?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7BA2DED9-D28C-B35F-E2B4-E90206991100}"/>
              </a:ext>
            </a:extLst>
          </p:cNvPr>
          <p:cNvSpPr txBox="1">
            <a:spLocks/>
          </p:cNvSpPr>
          <p:nvPr/>
        </p:nvSpPr>
        <p:spPr bwMode="auto">
          <a:xfrm>
            <a:off x="328888" y="266310"/>
            <a:ext cx="9703387" cy="9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+mj-lt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5pPr>
            <a:lvl6pPr marL="33677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6pPr>
            <a:lvl7pPr marL="67354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7pPr>
            <a:lvl8pPr marL="101032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8pPr>
            <a:lvl9pPr marL="134709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Youth Volunteers in general</a:t>
            </a:r>
            <a:endParaRPr lang="en-GB" sz="48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79C90620-260B-5E48-A555-5959FC008EB3}"/>
              </a:ext>
            </a:extLst>
          </p:cNvPr>
          <p:cNvSpPr/>
          <p:nvPr/>
        </p:nvSpPr>
        <p:spPr bwMode="auto">
          <a:xfrm>
            <a:off x="224526" y="1686311"/>
            <a:ext cx="2059536" cy="2064868"/>
          </a:xfrm>
          <a:prstGeom prst="ellipse">
            <a:avLst/>
          </a:prstGeom>
          <a:solidFill>
            <a:srgbClr val="CD00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People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in later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years of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life</a:t>
            </a: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sym typeface="Gill Sans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1D805F-8B09-6DE6-5BE9-9A8ACF63B150}"/>
              </a:ext>
            </a:extLst>
          </p:cNvPr>
          <p:cNvSpPr txBox="1"/>
          <p:nvPr/>
        </p:nvSpPr>
        <p:spPr>
          <a:xfrm>
            <a:off x="7006303" y="4458947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>
                <a:solidFill>
                  <a:srgbClr val="002060"/>
                </a:solidFill>
                <a:latin typeface="DM Sans" pitchFamily="2" charset="77"/>
                <a:cs typeface="Calibri" panose="020F0502020204030204" pitchFamily="34" charset="0"/>
              </a:rPr>
              <a:t>Stuart, J. and Abreu Scherer, I.  (2020) Volunteer wellbeing: what works and who benefits?, </a:t>
            </a:r>
          </a:p>
          <a:p>
            <a:pPr algn="r"/>
            <a:r>
              <a:rPr lang="en-IE" sz="800" dirty="0">
                <a:solidFill>
                  <a:srgbClr val="002060"/>
                </a:solidFill>
                <a:latin typeface="DM Sans" pitchFamily="2" charset="77"/>
                <a:cs typeface="Calibri" panose="020F0502020204030204" pitchFamily="34" charset="0"/>
              </a:rPr>
              <a:t>What Works Centre for Wellbeing and Spirit of 2012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A9F6DA5-54D3-C17D-A875-91FBFBC81679}"/>
              </a:ext>
            </a:extLst>
          </p:cNvPr>
          <p:cNvSpPr/>
          <p:nvPr/>
        </p:nvSpPr>
        <p:spPr bwMode="auto">
          <a:xfrm>
            <a:off x="2661809" y="1750051"/>
            <a:ext cx="2059536" cy="2064868"/>
          </a:xfrm>
          <a:prstGeom prst="ellipse">
            <a:avLst/>
          </a:prstGeom>
          <a:solidFill>
            <a:srgbClr val="CD00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People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from lower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socio-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economic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groups</a:t>
            </a: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sym typeface="Gill Sans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9F65419-3448-B118-F74B-ED154BA684A0}"/>
              </a:ext>
            </a:extLst>
          </p:cNvPr>
          <p:cNvSpPr/>
          <p:nvPr/>
        </p:nvSpPr>
        <p:spPr bwMode="auto">
          <a:xfrm>
            <a:off x="5099548" y="1795675"/>
            <a:ext cx="2059536" cy="2064868"/>
          </a:xfrm>
          <a:prstGeom prst="ellipse">
            <a:avLst/>
          </a:prstGeom>
          <a:solidFill>
            <a:srgbClr val="CD00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The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unemployed</a:t>
            </a: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sym typeface="Gill San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26413B4-C37A-5166-1E19-D34BF21609DE}"/>
              </a:ext>
            </a:extLst>
          </p:cNvPr>
          <p:cNvSpPr/>
          <p:nvPr/>
        </p:nvSpPr>
        <p:spPr bwMode="auto">
          <a:xfrm>
            <a:off x="7468144" y="1795675"/>
            <a:ext cx="2059536" cy="2064868"/>
          </a:xfrm>
          <a:prstGeom prst="ellipse">
            <a:avLst/>
          </a:prstGeom>
          <a:solidFill>
            <a:srgbClr val="CD00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People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living with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physical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health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conditions</a:t>
            </a: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sym typeface="Gill San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90B2B3B-5376-3E22-E9C7-8684F9118161}"/>
              </a:ext>
            </a:extLst>
          </p:cNvPr>
          <p:cNvSpPr/>
          <p:nvPr/>
        </p:nvSpPr>
        <p:spPr bwMode="auto">
          <a:xfrm>
            <a:off x="9836740" y="1795675"/>
            <a:ext cx="2059536" cy="2064868"/>
          </a:xfrm>
          <a:prstGeom prst="ellipse">
            <a:avLst/>
          </a:prstGeom>
          <a:solidFill>
            <a:srgbClr val="CD00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People with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lower levels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2200" dirty="0">
                <a:solidFill>
                  <a:schemeClr val="bg1"/>
                </a:solidFill>
                <a:sym typeface="Gill Sans" charset="0"/>
              </a:rPr>
              <a:t>of wellbeing</a:t>
            </a:r>
            <a:endParaRPr kumimoji="0" lang="en-IE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sym typeface="Gill Sans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0F2C5FD-EC63-3B25-F73D-CC6D1B47CF41}"/>
              </a:ext>
            </a:extLst>
          </p:cNvPr>
          <p:cNvSpPr txBox="1">
            <a:spLocks/>
          </p:cNvSpPr>
          <p:nvPr/>
        </p:nvSpPr>
        <p:spPr bwMode="auto">
          <a:xfrm>
            <a:off x="328888" y="266310"/>
            <a:ext cx="9703387" cy="9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+mj-lt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5pPr>
            <a:lvl6pPr marL="33677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6pPr>
            <a:lvl7pPr marL="67354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7pPr>
            <a:lvl8pPr marL="101032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8pPr>
            <a:lvl9pPr marL="134709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Some groups gain more than others</a:t>
            </a:r>
            <a:endParaRPr lang="en-GB" sz="48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BDA437D0-AE38-C6EA-BF8E-5452D652D9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6"/>
          <a:stretch/>
        </p:blipFill>
        <p:spPr>
          <a:xfrm>
            <a:off x="308080" y="1163507"/>
            <a:ext cx="2128482" cy="30319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63C4BB-D270-BE74-B983-0DF272CAA8FD}"/>
              </a:ext>
            </a:extLst>
          </p:cNvPr>
          <p:cNvSpPr txBox="1"/>
          <p:nvPr/>
        </p:nvSpPr>
        <p:spPr>
          <a:xfrm>
            <a:off x="2832847" y="1055349"/>
            <a:ext cx="900615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2021 survey conducted as part of the research found that volunteering had a significant impact on those who gave back during the pandemic: </a:t>
            </a:r>
          </a:p>
          <a:p>
            <a:pPr algn="l"/>
            <a:endParaRPr lang="en-IE" sz="1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72.6%</a:t>
            </a:r>
            <a:r>
              <a:rPr lang="en-IE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of volunteers who volunteered during COVID-19 indicated that their feeling of making a useful contribution to the community increased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1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50.8%</a:t>
            </a:r>
            <a:r>
              <a:rPr lang="en-IE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of volunteers who volunteered during COVID-19 indicated that their mental health and well-being increased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1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57.4%</a:t>
            </a:r>
            <a:r>
              <a:rPr lang="en-IE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of volunteers who volunteered during COVID-19 indicated that their sense of belonging to the community increased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1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95.6%</a:t>
            </a:r>
            <a:r>
              <a:rPr lang="en-IE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of volunteers agreed with the statement that ‘without volunteers, many people would be left without help and/or services’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sz="1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</a:t>
            </a:r>
            <a:r>
              <a:rPr lang="en-IE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of volunteers agreed with the statement that ‘volunteers provide valuable services that would not otherwise be available’ </a:t>
            </a:r>
          </a:p>
          <a:p>
            <a:pPr algn="l"/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4C592-42A5-7024-7F57-25ED619B62A8}"/>
              </a:ext>
            </a:extLst>
          </p:cNvPr>
          <p:cNvSpPr txBox="1">
            <a:spLocks/>
          </p:cNvSpPr>
          <p:nvPr/>
        </p:nvSpPr>
        <p:spPr bwMode="auto">
          <a:xfrm>
            <a:off x="328888" y="266310"/>
            <a:ext cx="9703387" cy="9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+mj-lt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5pPr>
            <a:lvl6pPr marL="33677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6pPr>
            <a:lvl7pPr marL="67354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7pPr>
            <a:lvl8pPr marL="101032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8pPr>
            <a:lvl9pPr marL="134709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Lessons for the future</a:t>
            </a:r>
            <a:endParaRPr lang="en-GB" sz="48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A3D1EB-618F-AA42-4546-4070CEB3C9BD}"/>
              </a:ext>
            </a:extLst>
          </p:cNvPr>
          <p:cNvSpPr txBox="1"/>
          <p:nvPr/>
        </p:nvSpPr>
        <p:spPr>
          <a:xfrm>
            <a:off x="3026322" y="1092079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>
                <a:solidFill>
                  <a:srgbClr val="002060"/>
                </a:solidFill>
              </a:rPr>
              <a:t>Recommendations for organisations:</a:t>
            </a:r>
          </a:p>
          <a:p>
            <a:pPr algn="l"/>
            <a:endParaRPr lang="en-IE" sz="280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rgbClr val="002060"/>
                </a:solidFill>
              </a:rPr>
              <a:t>Communication is the key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rgbClr val="002060"/>
                </a:solidFill>
              </a:rPr>
              <a:t>Adaptability and Flexibility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rgbClr val="002060"/>
                </a:solidFill>
              </a:rPr>
              <a:t>Support and Training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rgbClr val="002060"/>
                </a:solidFill>
              </a:rPr>
              <a:t>Advertising and Promotion</a:t>
            </a:r>
          </a:p>
          <a:p>
            <a:pPr algn="l"/>
            <a:endParaRPr lang="en-IE" sz="1800" dirty="0">
              <a:solidFill>
                <a:srgbClr val="002060"/>
              </a:solidFill>
            </a:endParaRPr>
          </a:p>
          <a:p>
            <a:pPr algn="l"/>
            <a:endParaRPr lang="en-IE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DDF0C577-CE3B-D4F6-31CD-1E837307D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6"/>
          <a:stretch/>
        </p:blipFill>
        <p:spPr>
          <a:xfrm>
            <a:off x="308080" y="1163507"/>
            <a:ext cx="2128482" cy="30319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20CCF6F9-6566-15C5-7013-E36D10C03265}"/>
              </a:ext>
            </a:extLst>
          </p:cNvPr>
          <p:cNvSpPr txBox="1">
            <a:spLocks/>
          </p:cNvSpPr>
          <p:nvPr/>
        </p:nvSpPr>
        <p:spPr bwMode="auto">
          <a:xfrm>
            <a:off x="328888" y="266310"/>
            <a:ext cx="9703387" cy="9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+mj-lt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5pPr>
            <a:lvl6pPr marL="33677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6pPr>
            <a:lvl7pPr marL="67354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7pPr>
            <a:lvl8pPr marL="101032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8pPr>
            <a:lvl9pPr marL="134709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Lessons for the future</a:t>
            </a:r>
            <a:endParaRPr lang="en-GB" sz="48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718" y="5641848"/>
            <a:ext cx="1845252" cy="110490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38" y="6126480"/>
            <a:ext cx="3811280" cy="5053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32" y="6126480"/>
            <a:ext cx="2487168" cy="4632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6074157"/>
            <a:ext cx="2907792" cy="610041"/>
          </a:xfrm>
          <a:prstGeom prst="rect">
            <a:avLst/>
          </a:prstGeom>
        </p:spPr>
      </p:pic>
      <p:sp>
        <p:nvSpPr>
          <p:cNvPr id="7" name="Naslov 3">
            <a:extLst>
              <a:ext uri="{FF2B5EF4-FFF2-40B4-BE49-F238E27FC236}">
                <a16:creationId xmlns:a16="http://schemas.microsoft.com/office/drawing/2014/main" xmlns="" id="{F21C1C37-A1A6-6086-E34D-F38932AD84B4}"/>
              </a:ext>
            </a:extLst>
          </p:cNvPr>
          <p:cNvSpPr txBox="1">
            <a:spLocks/>
          </p:cNvSpPr>
          <p:nvPr/>
        </p:nvSpPr>
        <p:spPr>
          <a:xfrm>
            <a:off x="962297" y="396411"/>
            <a:ext cx="9144000" cy="18142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</a:t>
            </a:r>
            <a:b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comments or questions?</a:t>
            </a:r>
          </a:p>
        </p:txBody>
      </p:sp>
      <p:sp>
        <p:nvSpPr>
          <p:cNvPr id="8" name="Podnaslov 4">
            <a:extLst>
              <a:ext uri="{FF2B5EF4-FFF2-40B4-BE49-F238E27FC236}">
                <a16:creationId xmlns:a16="http://schemas.microsoft.com/office/drawing/2014/main" xmlns="" id="{6153749E-189D-987C-3161-91D638053420}"/>
              </a:ext>
            </a:extLst>
          </p:cNvPr>
          <p:cNvSpPr txBox="1">
            <a:spLocks/>
          </p:cNvSpPr>
          <p:nvPr/>
        </p:nvSpPr>
        <p:spPr>
          <a:xfrm>
            <a:off x="1024281" y="2239381"/>
            <a:ext cx="9144000" cy="23792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Stuart Garland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&amp; Capacity Building Manager,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Volunteer Ireland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www.volunteer.ie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stuart@volunteer.ie @VoluntIreland @StuartGarland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EFDB61D-7761-D109-EF96-9FF697480191}"/>
              </a:ext>
            </a:extLst>
          </p:cNvPr>
          <p:cNvSpPr/>
          <p:nvPr/>
        </p:nvSpPr>
        <p:spPr>
          <a:xfrm>
            <a:off x="9771529" y="0"/>
            <a:ext cx="2420471" cy="116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11B017-AC46-A9E6-3228-D9F82A9BBC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16590"/>
            <a:ext cx="3648635" cy="13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CADC7C1-BD95-2706-5784-4AA585805EF8}"/>
              </a:ext>
            </a:extLst>
          </p:cNvPr>
          <p:cNvSpPr/>
          <p:nvPr/>
        </p:nvSpPr>
        <p:spPr bwMode="auto">
          <a:xfrm>
            <a:off x="208395" y="1579782"/>
            <a:ext cx="2815908" cy="2819400"/>
          </a:xfrm>
          <a:prstGeom prst="ellipse">
            <a:avLst/>
          </a:prstGeom>
          <a:solidFill>
            <a:srgbClr val="CD00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body for all 29 Volunteer Centres In Ireland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Gill Sans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24B199A-8ECE-BF7D-394B-117FEDB918B0}"/>
              </a:ext>
            </a:extLst>
          </p:cNvPr>
          <p:cNvSpPr/>
          <p:nvPr/>
        </p:nvSpPr>
        <p:spPr bwMode="auto">
          <a:xfrm>
            <a:off x="3249251" y="1579782"/>
            <a:ext cx="2815908" cy="2819400"/>
          </a:xfrm>
          <a:prstGeom prst="ellipse">
            <a:avLst/>
          </a:prstGeom>
          <a:solidFill>
            <a:srgbClr val="CD00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&amp; celebrates volunteering in Ireland through campaigns and events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3C3BB82-E89B-D522-F453-4A9998AB2163}"/>
              </a:ext>
            </a:extLst>
          </p:cNvPr>
          <p:cNvSpPr/>
          <p:nvPr/>
        </p:nvSpPr>
        <p:spPr bwMode="auto">
          <a:xfrm>
            <a:off x="6143581" y="1641694"/>
            <a:ext cx="2815908" cy="2819400"/>
          </a:xfrm>
          <a:prstGeom prst="ellipse">
            <a:avLst/>
          </a:prstGeom>
          <a:solidFill>
            <a:srgbClr val="CD00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volunteer involving organisations in best volunteer management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CA47054-7766-A6AB-52E8-CF3398D4D79E}"/>
              </a:ext>
            </a:extLst>
          </p:cNvPr>
          <p:cNvSpPr/>
          <p:nvPr/>
        </p:nvSpPr>
        <p:spPr bwMode="auto">
          <a:xfrm>
            <a:off x="9179675" y="1641694"/>
            <a:ext cx="2815908" cy="2819400"/>
          </a:xfrm>
          <a:prstGeom prst="ellipse">
            <a:avLst/>
          </a:prstGeom>
          <a:solidFill>
            <a:srgbClr val="CD006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various services to the </a:t>
            </a:r>
            <a:r>
              <a:rPr lang="en-IE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</a:t>
            </a:r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profit &amp; Corporate sectors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1C99D65-AA45-6CC7-764E-565851E879FA}"/>
              </a:ext>
            </a:extLst>
          </p:cNvPr>
          <p:cNvSpPr txBox="1">
            <a:spLocks/>
          </p:cNvSpPr>
          <p:nvPr/>
        </p:nvSpPr>
        <p:spPr bwMode="auto">
          <a:xfrm>
            <a:off x="766763" y="487596"/>
            <a:ext cx="9579590" cy="9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+mj-lt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5pPr>
            <a:lvl6pPr marL="33677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6pPr>
            <a:lvl7pPr marL="67354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7pPr>
            <a:lvl8pPr marL="101032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8pPr>
            <a:lvl9pPr marL="134709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>
                <a:solidFill>
                  <a:schemeClr val="bg1"/>
                </a:solidFill>
                <a:latin typeface="DM Sans" pitchFamily="2" charset="77"/>
                <a:cs typeface="Calibri" panose="020F0502020204030204" pitchFamily="34" charset="0"/>
              </a:rPr>
              <a:t>About Volunteer Ireland</a:t>
            </a:r>
            <a:endParaRPr lang="en-GB" sz="5400" b="1" dirty="0">
              <a:solidFill>
                <a:schemeClr val="bg1"/>
              </a:solidFill>
              <a:latin typeface="DM Sans" pitchFamily="2" charset="77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8E9EC92-14D9-E2E0-9486-F3662D2F84F0}"/>
              </a:ext>
            </a:extLst>
          </p:cNvPr>
          <p:cNvSpPr txBox="1">
            <a:spLocks/>
          </p:cNvSpPr>
          <p:nvPr/>
        </p:nvSpPr>
        <p:spPr bwMode="auto">
          <a:xfrm>
            <a:off x="328888" y="266310"/>
            <a:ext cx="9703387" cy="9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+mj-lt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5pPr>
            <a:lvl6pPr marL="33677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6pPr>
            <a:lvl7pPr marL="67354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7pPr>
            <a:lvl8pPr marL="101032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8pPr>
            <a:lvl9pPr marL="134709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Who is Volunteer Ireland?</a:t>
            </a:r>
            <a:endParaRPr lang="en-GB" sz="48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CCDBFC00-D898-BCF3-C6E1-028807BD9971}"/>
              </a:ext>
            </a:extLst>
          </p:cNvPr>
          <p:cNvSpPr txBox="1">
            <a:spLocks/>
          </p:cNvSpPr>
          <p:nvPr/>
        </p:nvSpPr>
        <p:spPr>
          <a:xfrm>
            <a:off x="998022" y="1075450"/>
            <a:ext cx="10040091" cy="755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5FDB7B9D-F8A4-00D5-6A5F-50A2A6574EFE}"/>
              </a:ext>
            </a:extLst>
          </p:cNvPr>
          <p:cNvSpPr txBox="1">
            <a:spLocks/>
          </p:cNvSpPr>
          <p:nvPr/>
        </p:nvSpPr>
        <p:spPr>
          <a:xfrm>
            <a:off x="998023" y="1041979"/>
            <a:ext cx="9582891" cy="36083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“Volunteering is any time willingly given, either formally or informally, for the common good and without financial gain.”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volunteering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that which takes place within organisations (including institutions and agencies)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 volunteering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that which takes place outside an organisational setting; as well as: the individual who, in many cases, does not consider what they do as volunteering  but sees their actions as ‘lending  a hand’ or ‘being neighbourly’.</a:t>
            </a:r>
          </a:p>
          <a:p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1EAFE5-C8B5-6B27-6821-549A472F94FD}"/>
              </a:ext>
            </a:extLst>
          </p:cNvPr>
          <p:cNvSpPr txBox="1">
            <a:spLocks/>
          </p:cNvSpPr>
          <p:nvPr/>
        </p:nvSpPr>
        <p:spPr bwMode="auto">
          <a:xfrm>
            <a:off x="328888" y="266310"/>
            <a:ext cx="9703387" cy="9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+mj-lt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5pPr>
            <a:lvl6pPr marL="33677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6pPr>
            <a:lvl7pPr marL="67354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7pPr>
            <a:lvl8pPr marL="101032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8pPr>
            <a:lvl9pPr marL="134709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Definition of volunteering in Ireland</a:t>
            </a:r>
            <a:endParaRPr lang="en-GB" sz="48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xmlns="" id="{96EC358B-408A-7348-B2D7-1A8D2EA45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"/>
          <a:stretch/>
        </p:blipFill>
        <p:spPr>
          <a:xfrm>
            <a:off x="3669937" y="358472"/>
            <a:ext cx="5570813" cy="443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book with a picture of a frog on it&#10;&#10;Description automatically generated with medium confidence">
            <a:extLst>
              <a:ext uri="{FF2B5EF4-FFF2-40B4-BE49-F238E27FC236}">
                <a16:creationId xmlns:a16="http://schemas.microsoft.com/office/drawing/2014/main" xmlns="" id="{C88BFA9B-9E62-E230-EB76-2EF5E2E55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9" y="902290"/>
            <a:ext cx="2886891" cy="352904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59B0B6-6695-592C-CC30-7E795A3806BD}"/>
              </a:ext>
            </a:extLst>
          </p:cNvPr>
          <p:cNvSpPr txBox="1"/>
          <p:nvPr/>
        </p:nvSpPr>
        <p:spPr>
          <a:xfrm>
            <a:off x="7829262" y="4568473"/>
            <a:ext cx="406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Charities Aid Foundation</a:t>
            </a:r>
          </a:p>
          <a:p>
            <a:pPr algn="r"/>
            <a:r>
              <a:rPr lang="en-IE" sz="800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CAF World Giving Index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0FAE1B-EF1D-1BB1-F5AB-5AD67AECD7D9}"/>
              </a:ext>
            </a:extLst>
          </p:cNvPr>
          <p:cNvSpPr/>
          <p:nvPr/>
        </p:nvSpPr>
        <p:spPr bwMode="auto">
          <a:xfrm>
            <a:off x="3736006" y="4628050"/>
            <a:ext cx="5401193" cy="1925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2DDCEA58-C052-45FA-D64C-D95A82717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85" y="855063"/>
            <a:ext cx="2594758" cy="3711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xmlns="" id="{EBD5CDC5-A56D-ADE5-556A-BE1D13704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0" y="218688"/>
            <a:ext cx="5269465" cy="4666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452EB3-5703-B8E1-4927-4B93B5393D2F}"/>
              </a:ext>
            </a:extLst>
          </p:cNvPr>
          <p:cNvSpPr/>
          <p:nvPr/>
        </p:nvSpPr>
        <p:spPr bwMode="auto">
          <a:xfrm>
            <a:off x="3884763" y="2413760"/>
            <a:ext cx="4893477" cy="1726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4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sym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EED2EB-64B6-B38C-B1F6-3C3CEBCEBC99}"/>
              </a:ext>
            </a:extLst>
          </p:cNvPr>
          <p:cNvSpPr txBox="1"/>
          <p:nvPr/>
        </p:nvSpPr>
        <p:spPr>
          <a:xfrm>
            <a:off x="8208086" y="4516222"/>
            <a:ext cx="3746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Charities Aid Foundation</a:t>
            </a:r>
          </a:p>
          <a:p>
            <a:pPr algn="r"/>
            <a:r>
              <a:rPr lang="en-IE" sz="800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CAF World Giving Index 2022</a:t>
            </a:r>
          </a:p>
        </p:txBody>
      </p:sp>
    </p:spTree>
    <p:extLst>
      <p:ext uri="{BB962C8B-B14F-4D97-AF65-F5344CB8AC3E}">
        <p14:creationId xmlns:p14="http://schemas.microsoft.com/office/powerpoint/2010/main" val="34423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xmlns="" id="{BC244021-9DF3-72B3-3EA6-E57B32FE0EB0}"/>
              </a:ext>
            </a:extLst>
          </p:cNvPr>
          <p:cNvSpPr txBox="1">
            <a:spLocks/>
          </p:cNvSpPr>
          <p:nvPr/>
        </p:nvSpPr>
        <p:spPr>
          <a:xfrm>
            <a:off x="7509042" y="1308750"/>
            <a:ext cx="4682958" cy="3901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volunteers are engaging in different forms of volunteering: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Slacktivism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volunteering</a:t>
            </a:r>
            <a:endParaRPr lang="en-IE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b="1" dirty="0">
              <a:solidFill>
                <a:schemeClr val="bg1"/>
              </a:solidFill>
              <a:latin typeface="DM Sans" pitchFamily="2" charset="77"/>
            </a:endParaRPr>
          </a:p>
          <a:p>
            <a:endParaRPr lang="en-IE" dirty="0">
              <a:solidFill>
                <a:schemeClr val="bg1"/>
              </a:solidFill>
              <a:latin typeface="DM Sa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D00751-0CB4-8D1F-3187-F2482AF52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77" y="1520282"/>
            <a:ext cx="3276327" cy="3291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0905A1-AA0E-6B0F-6F3A-1FEB40BC6398}"/>
              </a:ext>
            </a:extLst>
          </p:cNvPr>
          <p:cNvSpPr txBox="1"/>
          <p:nvPr/>
        </p:nvSpPr>
        <p:spPr>
          <a:xfrm>
            <a:off x="669974" y="1007705"/>
            <a:ext cx="22096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volunteer formally through an organisation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3F616E-B00E-8250-AC1B-F101BE93F13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692377" y="2004739"/>
            <a:ext cx="991965" cy="777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5798E9-9B43-ED15-61D1-42235BA8FD6F}"/>
              </a:ext>
            </a:extLst>
          </p:cNvPr>
          <p:cNvSpPr txBox="1"/>
          <p:nvPr/>
        </p:nvSpPr>
        <p:spPr>
          <a:xfrm>
            <a:off x="5256368" y="3441654"/>
            <a:ext cx="2003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 volunteer informally for other individuals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74B6E82-BA69-A6FE-38C0-C5F33A7F5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81945">
            <a:off x="4935459" y="2639868"/>
            <a:ext cx="995414" cy="7747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C5A50C-6DDA-741C-1D56-9AC4DD6CA1B8}"/>
              </a:ext>
            </a:extLst>
          </p:cNvPr>
          <p:cNvSpPr txBox="1"/>
          <p:nvPr/>
        </p:nvSpPr>
        <p:spPr>
          <a:xfrm>
            <a:off x="7448145" y="4635694"/>
            <a:ext cx="60981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solidFill>
                  <a:srgbClr val="002060"/>
                </a:solidFill>
              </a:rPr>
              <a:t>Source: The State of volunteering  report, Un Volunteer Programme 2021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B6E204CF-4B9C-07D6-F98A-BF03AF8EAE0E}"/>
              </a:ext>
            </a:extLst>
          </p:cNvPr>
          <p:cNvSpPr txBox="1">
            <a:spLocks/>
          </p:cNvSpPr>
          <p:nvPr/>
        </p:nvSpPr>
        <p:spPr bwMode="auto">
          <a:xfrm>
            <a:off x="328888" y="266310"/>
            <a:ext cx="9703387" cy="9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+mj-lt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5pPr>
            <a:lvl6pPr marL="33677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6pPr>
            <a:lvl7pPr marL="67354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7pPr>
            <a:lvl8pPr marL="101032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8pPr>
            <a:lvl9pPr marL="134709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Global Trends</a:t>
            </a:r>
            <a:endParaRPr lang="en-GB" sz="48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6CFB3A-8D8C-5EAA-AEB4-3931BADE1FA4}"/>
              </a:ext>
            </a:extLst>
          </p:cNvPr>
          <p:cNvSpPr txBox="1">
            <a:spLocks/>
          </p:cNvSpPr>
          <p:nvPr/>
        </p:nvSpPr>
        <p:spPr>
          <a:xfrm>
            <a:off x="7170692" y="1870120"/>
            <a:ext cx="4429125" cy="754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2060"/>
                </a:solidFill>
              </a:rPr>
              <a:t>Increasing numbers of 18-24 year olds volunteering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2060"/>
                </a:solidFill>
              </a:rPr>
              <a:t>54% of people looking for short term / episodic  volunteering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IE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84E1AE-6CCA-A2C8-1E63-AE4412E1D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6" y="1316084"/>
            <a:ext cx="5026901" cy="3634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98946D-56A5-A5B6-80F2-D732BB972CD7}"/>
              </a:ext>
            </a:extLst>
          </p:cNvPr>
          <p:cNvSpPr txBox="1"/>
          <p:nvPr/>
        </p:nvSpPr>
        <p:spPr>
          <a:xfrm>
            <a:off x="289700" y="4701009"/>
            <a:ext cx="60981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solidFill>
                  <a:srgbClr val="002060"/>
                </a:solidFill>
              </a:rPr>
              <a:t>Source: Volunteering and Covid-19, Volunteer Ireland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397E3F-649D-D345-B7F4-E0D7143C6EA8}"/>
              </a:ext>
            </a:extLst>
          </p:cNvPr>
          <p:cNvSpPr txBox="1"/>
          <p:nvPr/>
        </p:nvSpPr>
        <p:spPr>
          <a:xfrm>
            <a:off x="265025" y="1242837"/>
            <a:ext cx="2209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Covid-19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43FBC7-C4D8-1D0B-3B64-7A40DBE9B06D}"/>
              </a:ext>
            </a:extLst>
          </p:cNvPr>
          <p:cNvSpPr txBox="1"/>
          <p:nvPr/>
        </p:nvSpPr>
        <p:spPr>
          <a:xfrm>
            <a:off x="4453848" y="1434425"/>
            <a:ext cx="2209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 Covid-19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B235EE-EC93-8C97-5A28-7CE41DEF5DAA}"/>
              </a:ext>
            </a:extLst>
          </p:cNvPr>
          <p:cNvSpPr txBox="1"/>
          <p:nvPr/>
        </p:nvSpPr>
        <p:spPr>
          <a:xfrm>
            <a:off x="4297096" y="4373569"/>
            <a:ext cx="2209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B858C7-A07D-4F87-A283-D7DA785C905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326617" y="1913299"/>
            <a:ext cx="991965" cy="777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14824A1-72A7-FEBF-0DB9-85D6234D2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81945">
            <a:off x="4360693" y="3737147"/>
            <a:ext cx="995414" cy="774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152F96A-ED3B-1156-3D80-0318FEFF16E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flipH="1">
            <a:off x="4872447" y="2052636"/>
            <a:ext cx="708308" cy="77709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1A5CBAF-BAFD-F9FB-D716-8B6EA75A5AD8}"/>
              </a:ext>
            </a:extLst>
          </p:cNvPr>
          <p:cNvSpPr txBox="1">
            <a:spLocks/>
          </p:cNvSpPr>
          <p:nvPr/>
        </p:nvSpPr>
        <p:spPr bwMode="auto">
          <a:xfrm>
            <a:off x="328888" y="266310"/>
            <a:ext cx="9703387" cy="9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+mj-lt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5pPr>
            <a:lvl6pPr marL="33677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6pPr>
            <a:lvl7pPr marL="67354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7pPr>
            <a:lvl8pPr marL="101032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8pPr>
            <a:lvl9pPr marL="134709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Trends in Ireland</a:t>
            </a:r>
            <a:endParaRPr lang="en-GB" sz="48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5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522"/>
            <a:ext cx="12192000" cy="19484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C9C255-7439-9456-8172-B7EB7E70EA67}"/>
              </a:ext>
            </a:extLst>
          </p:cNvPr>
          <p:cNvSpPr txBox="1"/>
          <p:nvPr/>
        </p:nvSpPr>
        <p:spPr>
          <a:xfrm>
            <a:off x="315603" y="3869365"/>
            <a:ext cx="205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Structure</a:t>
            </a:r>
            <a:endParaRPr lang="en-IE" sz="2800" dirty="0">
              <a:solidFill>
                <a:srgbClr val="0070C0"/>
              </a:solidFill>
              <a:latin typeface="DM Sans" pitchFamily="2" charset="77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BF6B3F2-84F9-689F-3425-3B9A702DD6E8}"/>
              </a:ext>
            </a:extLst>
          </p:cNvPr>
          <p:cNvGrpSpPr/>
          <p:nvPr/>
        </p:nvGrpSpPr>
        <p:grpSpPr>
          <a:xfrm>
            <a:off x="315603" y="1567171"/>
            <a:ext cx="2059536" cy="2064868"/>
            <a:chOff x="1268991" y="2160764"/>
            <a:chExt cx="1556100" cy="15601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C90484F-BFDA-3311-F87E-3C019BB36F19}"/>
                </a:ext>
              </a:extLst>
            </p:cNvPr>
            <p:cNvSpPr/>
            <p:nvPr/>
          </p:nvSpPr>
          <p:spPr bwMode="auto">
            <a:xfrm>
              <a:off x="1268991" y="2160764"/>
              <a:ext cx="1556100" cy="1560129"/>
            </a:xfrm>
            <a:prstGeom prst="ellipse">
              <a:avLst/>
            </a:prstGeom>
            <a:solidFill>
              <a:srgbClr val="CD006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DM Sans" pitchFamily="2" charset="77"/>
                <a:sym typeface="Gill Sans" charset="0"/>
              </a:endParaRPr>
            </a:p>
          </p:txBody>
        </p:sp>
        <p:pic>
          <p:nvPicPr>
            <p:cNvPr id="7" name="Graphic 6" descr="Hierarchy outline">
              <a:extLst>
                <a:ext uri="{FF2B5EF4-FFF2-40B4-BE49-F238E27FC236}">
                  <a16:creationId xmlns:a16="http://schemas.microsoft.com/office/drawing/2014/main" xmlns="" id="{A2F8360B-F2AB-DA00-341A-EDD35790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441378" y="2246632"/>
              <a:ext cx="1227997" cy="12279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0940146-5635-3768-6FCA-9C2BAF2D3637}"/>
              </a:ext>
            </a:extLst>
          </p:cNvPr>
          <p:cNvGrpSpPr/>
          <p:nvPr/>
        </p:nvGrpSpPr>
        <p:grpSpPr>
          <a:xfrm>
            <a:off x="5190627" y="1512263"/>
            <a:ext cx="2059533" cy="2081676"/>
            <a:chOff x="4752769" y="3283378"/>
            <a:chExt cx="867039" cy="87636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05370E-FF40-D455-31F5-C53873F93EF0}"/>
                </a:ext>
              </a:extLst>
            </p:cNvPr>
            <p:cNvSpPr/>
            <p:nvPr/>
          </p:nvSpPr>
          <p:spPr bwMode="auto">
            <a:xfrm>
              <a:off x="4752769" y="3290454"/>
              <a:ext cx="867039" cy="869285"/>
            </a:xfrm>
            <a:prstGeom prst="ellipse">
              <a:avLst/>
            </a:prstGeom>
            <a:solidFill>
              <a:srgbClr val="CD006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DM Sans" pitchFamily="2" charset="77"/>
                <a:sym typeface="Gill Sans" charset="0"/>
              </a:endParaRPr>
            </a:p>
          </p:txBody>
        </p:sp>
        <p:pic>
          <p:nvPicPr>
            <p:cNvPr id="10" name="Graphic 9" descr="Dim (Medium Sun) outline">
              <a:extLst>
                <a:ext uri="{FF2B5EF4-FFF2-40B4-BE49-F238E27FC236}">
                  <a16:creationId xmlns:a16="http://schemas.microsoft.com/office/drawing/2014/main" xmlns="" id="{2338BA73-04E1-8214-BF5D-D28B68061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753889" y="3283378"/>
              <a:ext cx="865919" cy="86591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98FFDCD-67FA-2D01-B16E-ADDEC6D3EA03}"/>
              </a:ext>
            </a:extLst>
          </p:cNvPr>
          <p:cNvGrpSpPr/>
          <p:nvPr/>
        </p:nvGrpSpPr>
        <p:grpSpPr>
          <a:xfrm>
            <a:off x="7559222" y="1529071"/>
            <a:ext cx="2059536" cy="2064868"/>
            <a:chOff x="4408886" y="4354175"/>
            <a:chExt cx="867040" cy="86928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9683C94-9ABF-2703-D67F-3D6744885CB7}"/>
                </a:ext>
              </a:extLst>
            </p:cNvPr>
            <p:cNvSpPr/>
            <p:nvPr/>
          </p:nvSpPr>
          <p:spPr bwMode="auto">
            <a:xfrm>
              <a:off x="4408886" y="4354175"/>
              <a:ext cx="867040" cy="869285"/>
            </a:xfrm>
            <a:prstGeom prst="ellipse">
              <a:avLst/>
            </a:prstGeom>
            <a:solidFill>
              <a:srgbClr val="CD006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DM Sans" pitchFamily="2" charset="77"/>
                <a:sym typeface="Gill Sans" charset="0"/>
              </a:endParaRPr>
            </a:p>
          </p:txBody>
        </p:sp>
        <p:pic>
          <p:nvPicPr>
            <p:cNvPr id="13" name="Graphic 12" descr="Aspiration outline">
              <a:extLst>
                <a:ext uri="{FF2B5EF4-FFF2-40B4-BE49-F238E27FC236}">
                  <a16:creationId xmlns:a16="http://schemas.microsoft.com/office/drawing/2014/main" xmlns="" id="{68178AED-7316-B07F-935C-574851797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511824" y="4485444"/>
              <a:ext cx="606746" cy="60674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46AE62A-33E7-10E2-1E02-57E113F9CC65}"/>
              </a:ext>
            </a:extLst>
          </p:cNvPr>
          <p:cNvGrpSpPr/>
          <p:nvPr/>
        </p:nvGrpSpPr>
        <p:grpSpPr>
          <a:xfrm>
            <a:off x="9863273" y="1543193"/>
            <a:ext cx="2059536" cy="2064868"/>
            <a:chOff x="3615814" y="5260441"/>
            <a:chExt cx="867040" cy="86928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A959612-A8A3-9D4C-7B61-30F8CA05574C}"/>
                </a:ext>
              </a:extLst>
            </p:cNvPr>
            <p:cNvSpPr/>
            <p:nvPr/>
          </p:nvSpPr>
          <p:spPr bwMode="auto">
            <a:xfrm>
              <a:off x="3615814" y="5260441"/>
              <a:ext cx="867040" cy="869285"/>
            </a:xfrm>
            <a:prstGeom prst="ellipse">
              <a:avLst/>
            </a:prstGeom>
            <a:solidFill>
              <a:srgbClr val="CD006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DM Sans" pitchFamily="2" charset="77"/>
                <a:sym typeface="Gill Sans" charset="0"/>
              </a:endParaRPr>
            </a:p>
          </p:txBody>
        </p:sp>
        <p:pic>
          <p:nvPicPr>
            <p:cNvPr id="16" name="Graphic 15" descr="Aperture outline">
              <a:extLst>
                <a:ext uri="{FF2B5EF4-FFF2-40B4-BE49-F238E27FC236}">
                  <a16:creationId xmlns:a16="http://schemas.microsoft.com/office/drawing/2014/main" xmlns="" id="{6E86F7BE-911A-AFB2-29B4-8B3E0811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644388" y="5290137"/>
              <a:ext cx="809892" cy="80989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467E5C9-28B0-D80D-DE6D-15C8A772EEFD}"/>
              </a:ext>
            </a:extLst>
          </p:cNvPr>
          <p:cNvGrpSpPr/>
          <p:nvPr/>
        </p:nvGrpSpPr>
        <p:grpSpPr>
          <a:xfrm>
            <a:off x="2709532" y="1397082"/>
            <a:ext cx="2172033" cy="2210979"/>
            <a:chOff x="2712078" y="2115649"/>
            <a:chExt cx="914400" cy="93079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C8D50AF-4503-8E18-561B-D20A16A54A3D}"/>
                </a:ext>
              </a:extLst>
            </p:cNvPr>
            <p:cNvSpPr/>
            <p:nvPr/>
          </p:nvSpPr>
          <p:spPr bwMode="auto">
            <a:xfrm>
              <a:off x="2748774" y="2177160"/>
              <a:ext cx="867040" cy="869285"/>
            </a:xfrm>
            <a:prstGeom prst="ellipse">
              <a:avLst/>
            </a:prstGeom>
            <a:solidFill>
              <a:srgbClr val="CD006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DM Sans" pitchFamily="2" charset="77"/>
                <a:sym typeface="Gill Sans" charset="0"/>
              </a:endParaRPr>
            </a:p>
          </p:txBody>
        </p:sp>
        <p:pic>
          <p:nvPicPr>
            <p:cNvPr id="19" name="Graphic 18" descr="Marker outline">
              <a:extLst>
                <a:ext uri="{FF2B5EF4-FFF2-40B4-BE49-F238E27FC236}">
                  <a16:creationId xmlns:a16="http://schemas.microsoft.com/office/drawing/2014/main" xmlns="" id="{F05B5365-2C61-E931-F620-4EEBD57AE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712078" y="2115649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76E123E-156A-64BA-D26E-3716C226AF54}"/>
              </a:ext>
            </a:extLst>
          </p:cNvPr>
          <p:cNvSpPr txBox="1"/>
          <p:nvPr/>
        </p:nvSpPr>
        <p:spPr>
          <a:xfrm>
            <a:off x="2820486" y="3887863"/>
            <a:ext cx="19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Site</a:t>
            </a:r>
            <a:endParaRPr lang="en-IE" sz="2800" dirty="0">
              <a:solidFill>
                <a:srgbClr val="0070C0"/>
              </a:solidFill>
              <a:latin typeface="DM Sans" pitchFamily="2" charset="77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AE24AF-0E6D-8086-3A28-922C26B76F45}"/>
              </a:ext>
            </a:extLst>
          </p:cNvPr>
          <p:cNvSpPr txBox="1"/>
          <p:nvPr/>
        </p:nvSpPr>
        <p:spPr>
          <a:xfrm>
            <a:off x="9863272" y="3887863"/>
            <a:ext cx="199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Category</a:t>
            </a:r>
            <a:endParaRPr lang="en-IE" sz="2800" dirty="0">
              <a:solidFill>
                <a:srgbClr val="0070C0"/>
              </a:solidFill>
              <a:latin typeface="DM Sans" pitchFamily="2" charset="77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45F5B92-1432-BDA5-359C-F4043B95AF75}"/>
              </a:ext>
            </a:extLst>
          </p:cNvPr>
          <p:cNvSpPr txBox="1"/>
          <p:nvPr/>
        </p:nvSpPr>
        <p:spPr>
          <a:xfrm>
            <a:off x="7559221" y="3887863"/>
            <a:ext cx="199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Aspiration</a:t>
            </a:r>
            <a:endParaRPr lang="en-IE" sz="2800" dirty="0">
              <a:solidFill>
                <a:srgbClr val="0070C0"/>
              </a:solidFill>
              <a:latin typeface="DM Sans" pitchFamily="2" charset="77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7677EB-DB1D-7FA4-3863-629112E2EA91}"/>
              </a:ext>
            </a:extLst>
          </p:cNvPr>
          <p:cNvSpPr txBox="1"/>
          <p:nvPr/>
        </p:nvSpPr>
        <p:spPr>
          <a:xfrm>
            <a:off x="5190627" y="3887863"/>
            <a:ext cx="205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Intensity</a:t>
            </a:r>
            <a:endParaRPr lang="en-IE" sz="2800" dirty="0">
              <a:solidFill>
                <a:srgbClr val="0070C0"/>
              </a:solidFill>
              <a:latin typeface="DM Sans" pitchFamily="2" charset="77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568A838-C98C-9147-1DA9-CFBB713E0AF9}"/>
              </a:ext>
            </a:extLst>
          </p:cNvPr>
          <p:cNvSpPr txBox="1"/>
          <p:nvPr/>
        </p:nvSpPr>
        <p:spPr>
          <a:xfrm>
            <a:off x="6823423" y="4498135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United Nations Volunteers (UNV) programme (2021). </a:t>
            </a:r>
          </a:p>
          <a:p>
            <a:pPr algn="r"/>
            <a:r>
              <a:rPr lang="en-IE" sz="800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2022 State of the World’s Volunteerism Report. Building equal and inclusive societies. Bonn.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40D1E-653A-466D-F687-20F3ECB5F798}"/>
              </a:ext>
            </a:extLst>
          </p:cNvPr>
          <p:cNvSpPr txBox="1">
            <a:spLocks/>
          </p:cNvSpPr>
          <p:nvPr/>
        </p:nvSpPr>
        <p:spPr bwMode="auto">
          <a:xfrm>
            <a:off x="328888" y="266310"/>
            <a:ext cx="9703387" cy="9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+mj-lt"/>
                <a:ea typeface="ＭＳ Ｐゴシック" charset="0"/>
                <a:cs typeface="ＭＳ Ｐゴシック" charset="0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B266D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defRPr>
            </a:lvl5pPr>
            <a:lvl6pPr marL="33677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6pPr>
            <a:lvl7pPr marL="67354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7pPr>
            <a:lvl8pPr marL="1010321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8pPr>
            <a:lvl9pPr marL="1347094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28CB8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Five components of volunteering </a:t>
            </a:r>
            <a:endParaRPr lang="en-GB" sz="48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2" name="Content Placeholder 4" descr="Chart, sunburst chart&#10;&#10;Description automatically generated">
            <a:extLst>
              <a:ext uri="{FF2B5EF4-FFF2-40B4-BE49-F238E27FC236}">
                <a16:creationId xmlns:a16="http://schemas.microsoft.com/office/drawing/2014/main" xmlns="" id="{E96DA7C1-2667-6893-5741-69C2698178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1" y="0"/>
            <a:ext cx="4885536" cy="494738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338B2-31A7-96C3-CA41-A8A0F8986B35}"/>
              </a:ext>
            </a:extLst>
          </p:cNvPr>
          <p:cNvSpPr txBox="1"/>
          <p:nvPr/>
        </p:nvSpPr>
        <p:spPr>
          <a:xfrm>
            <a:off x="6823423" y="4498135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800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United Nations Volunteers (UNV) programme (2021). </a:t>
            </a:r>
          </a:p>
          <a:p>
            <a:pPr algn="r"/>
            <a:r>
              <a:rPr lang="en-IE" sz="800" dirty="0">
                <a:solidFill>
                  <a:srgbClr val="0070C0"/>
                </a:solidFill>
                <a:latin typeface="DM Sans" pitchFamily="2" charset="77"/>
                <a:cs typeface="Calibri" panose="020F0502020204030204" pitchFamily="34" charset="0"/>
              </a:rPr>
              <a:t>2022 State of the World’s Volunteerism Report. Building equal and inclusive societies. Bonn.</a:t>
            </a:r>
          </a:p>
        </p:txBody>
      </p:sp>
    </p:spTree>
    <p:extLst>
      <p:ext uri="{BB962C8B-B14F-4D97-AF65-F5344CB8AC3E}">
        <p14:creationId xmlns:p14="http://schemas.microsoft.com/office/powerpoint/2010/main" val="3731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645</Words>
  <Application>Microsoft Office PowerPoint</Application>
  <PresentationFormat>Širokozaslonsko</PresentationFormat>
  <Paragraphs>124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DM Sans</vt:lpstr>
      <vt:lpstr>Gill Sans</vt:lpstr>
      <vt:lpstr>Helvetica Neue Light</vt:lpstr>
      <vt:lpstr>Officeova tema</vt:lpstr>
      <vt:lpstr>Volunteering in Ireland An overview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Sabrina Lever</dc:creator>
  <cp:lastModifiedBy>Nevenka Gladek</cp:lastModifiedBy>
  <cp:revision>4</cp:revision>
  <dcterms:created xsi:type="dcterms:W3CDTF">2022-11-11T10:56:30Z</dcterms:created>
  <dcterms:modified xsi:type="dcterms:W3CDTF">2022-11-28T13:26:31Z</dcterms:modified>
</cp:coreProperties>
</file>