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Ubuntu" panose="020B0604020202020204" charset="0"/>
      <p:regular r:id="rId20"/>
      <p:bold r:id="rId21"/>
      <p:italic r:id="rId22"/>
      <p:boldItalic r:id="rId23"/>
    </p:embeddedFont>
    <p:embeddedFont>
      <p:font typeface="Cantora One" panose="020B0604020202020204" charset="0"/>
      <p:regular r:id="rId24"/>
    </p:embeddedFont>
    <p:embeddedFont>
      <p:font typeface="Gudea" panose="020B0604020202020204" charset="0"/>
      <p:regular r:id="rId25"/>
      <p:bold r:id="rId26"/>
      <p:italic r:id="rId27"/>
    </p:embeddedFont>
    <p:embeddedFont>
      <p:font typeface="Roboto" panose="02000000000000000000" pitchFamily="2" charset="0"/>
      <p:regular r:id="rId28"/>
    </p:embeddedFont>
    <p:embeddedFont>
      <p:font typeface="Playfair Display" panose="020B0604020202020204" charset="-18"/>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JmS0tHXFtbNgTm+xk5sdjlQFe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794093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514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97a6522177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97a6522177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l-SI">
                <a:solidFill>
                  <a:schemeClr val="dk1"/>
                </a:solidFill>
              </a:rPr>
              <a:t>Speaking about what volunteering actions and activities can come under each topic?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7868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97a6522177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97a6522177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509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97a6522177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97a6522177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886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60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l-SI">
                <a:solidFill>
                  <a:schemeClr val="dk1"/>
                </a:solidFill>
              </a:rPr>
              <a:t>Talking a little bit more about where and how and who with - local, regional, national volunteering with European frameworks. </a:t>
            </a:r>
            <a:endParaRPr>
              <a:solidFill>
                <a:schemeClr val="dk1"/>
              </a:solidFill>
            </a:endParaRPr>
          </a:p>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572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523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l-SI">
                <a:solidFill>
                  <a:schemeClr val="dk1"/>
                </a:solidFill>
              </a:rPr>
              <a:t>Reinforcing the impact that volunteers have in the life of others and themselves. Talking about the perks of volunteering and the support that It’s given to them by CEV (brief intro - next slide explains it)</a:t>
            </a:r>
            <a:endParaRPr>
              <a:solidFill>
                <a:schemeClr val="dk1"/>
              </a:solidFill>
            </a:endParaRPr>
          </a:p>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0646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l-SI">
                <a:solidFill>
                  <a:schemeClr val="dk1"/>
                </a:solidFill>
              </a:rPr>
              <a:t>1 - Speak about the diversity of discriminating factors like diversity of genders - EU level - the policy makers begin to be more aware of these situations regarding these concerns - the gap between the relationship of volunteers and policymakers</a:t>
            </a:r>
            <a:br>
              <a:rPr lang="sl-SI">
                <a:solidFill>
                  <a:schemeClr val="dk1"/>
                </a:solidFill>
              </a:rPr>
            </a:br>
            <a:r>
              <a:rPr lang="sl-SI">
                <a:solidFill>
                  <a:schemeClr val="dk1"/>
                </a:solidFill>
              </a:rPr>
              <a:t>2 - Talking about the European Volunteering Capital Competition</a:t>
            </a:r>
            <a:endParaRPr>
              <a:solidFill>
                <a:schemeClr val="dk1"/>
              </a:solidFill>
            </a:endParaRPr>
          </a:p>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8926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l-SI">
                <a:solidFill>
                  <a:schemeClr val="dk1"/>
                </a:solidFill>
              </a:rPr>
              <a:t>In this picture you can approach that volunteering is inclusive and for all.</a:t>
            </a:r>
            <a:endParaRPr>
              <a:solidFill>
                <a:schemeClr val="dk1"/>
              </a:solidFill>
            </a:endParaRPr>
          </a:p>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785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23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97a6522177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97a6522177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l-SI">
                <a:solidFill>
                  <a:schemeClr val="dk1"/>
                </a:solidFill>
              </a:rPr>
              <a:t>Speaking a little bit more about the consciousness regarding the volunteering and the evolution of it for bigger purposes such as russian/ukrainian war.</a:t>
            </a:r>
            <a:br>
              <a:rPr lang="sl-SI">
                <a:solidFill>
                  <a:schemeClr val="dk1"/>
                </a:solidFill>
              </a:rPr>
            </a:br>
            <a:r>
              <a:rPr lang="sl-SI">
                <a:solidFill>
                  <a:schemeClr val="dk1"/>
                </a:solidFill>
              </a:rPr>
              <a:t>Addressing this as how solidarity is important.</a:t>
            </a:r>
            <a:br>
              <a:rPr lang="sl-SI">
                <a:solidFill>
                  <a:schemeClr val="dk1"/>
                </a:solidFill>
              </a:rPr>
            </a:br>
            <a:r>
              <a:rPr lang="sl-SI">
                <a:solidFill>
                  <a:schemeClr val="dk1"/>
                </a:solidFill>
              </a:rPr>
              <a:t>Reinforce the challenges and inequalities, as well as the need to protect rights and support vulnerable people</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66706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97a6522177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97a6522177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l-SI">
                <a:solidFill>
                  <a:schemeClr val="dk1"/>
                </a:solidFill>
              </a:rPr>
              <a:t>Speaking a little more about these programs</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1108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3" name="Google Shape;33;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a:spLocks noGrp="1"/>
          </p:cNvSpPr>
          <p:nvPr>
            <p:ph type="pic" idx="2"/>
          </p:nvPr>
        </p:nvSpPr>
        <p:spPr>
          <a:xfrm>
            <a:off x="5183188" y="987425"/>
            <a:ext cx="6172200" cy="4873625"/>
          </a:xfrm>
          <a:prstGeom prst="rect">
            <a:avLst/>
          </a:prstGeom>
          <a:noFill/>
          <a:ln>
            <a:noFill/>
          </a:ln>
        </p:spPr>
      </p:sp>
      <p:sp>
        <p:nvSpPr>
          <p:cNvPr id="40" name="Google Shape;40;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44"/>
        <p:cNvGrpSpPr/>
        <p:nvPr/>
      </p:nvGrpSpPr>
      <p:grpSpPr>
        <a:xfrm>
          <a:off x="0" y="0"/>
          <a:ext cx="0" cy="0"/>
          <a:chOff x="0" y="0"/>
          <a:chExt cx="0" cy="0"/>
        </a:xfrm>
      </p:grpSpPr>
      <p:sp>
        <p:nvSpPr>
          <p:cNvPr id="45" name="Google Shape;4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48"/>
        <p:cNvGrpSpPr/>
        <p:nvPr/>
      </p:nvGrpSpPr>
      <p:grpSpPr>
        <a:xfrm>
          <a:off x="0" y="0"/>
          <a:ext cx="0" cy="0"/>
          <a:chOff x="0" y="0"/>
          <a:chExt cx="0" cy="0"/>
        </a:xfrm>
      </p:grpSpPr>
      <p:sp>
        <p:nvSpPr>
          <p:cNvPr id="49" name="Google Shape;49;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4.jpg"/><Relationship Id="rId12"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762000" y="1778063"/>
            <a:ext cx="10668000" cy="2387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15000"/>
              </a:lnSpc>
              <a:spcBef>
                <a:spcPts val="0"/>
              </a:spcBef>
              <a:spcAft>
                <a:spcPts val="0"/>
              </a:spcAft>
              <a:buClr>
                <a:schemeClr val="dk1"/>
              </a:buClr>
              <a:buSzPct val="28820"/>
              <a:buFont typeface="Arial"/>
              <a:buNone/>
            </a:pPr>
            <a:r>
              <a:rPr lang="sl-SI" sz="3816" b="1">
                <a:solidFill>
                  <a:srgbClr val="073763"/>
                </a:solidFill>
                <a:highlight>
                  <a:srgbClr val="FFFFFF"/>
                </a:highlight>
                <a:latin typeface="Roboto"/>
                <a:ea typeface="Roboto"/>
                <a:cs typeface="Roboto"/>
                <a:sym typeface="Roboto"/>
              </a:rPr>
              <a:t>Volunteering as an effective vehicle for citizen engagement and a true social transformation</a:t>
            </a:r>
            <a:endParaRPr sz="3816" b="1">
              <a:solidFill>
                <a:srgbClr val="073763"/>
              </a:solidFill>
              <a:highlight>
                <a:srgbClr val="FFFFFF"/>
              </a:highlight>
              <a:latin typeface="Roboto"/>
              <a:ea typeface="Roboto"/>
              <a:cs typeface="Roboto"/>
              <a:sym typeface="Roboto"/>
            </a:endParaRPr>
          </a:p>
          <a:p>
            <a:pPr marL="0" lvl="0" indent="0" algn="ctr" rtl="0">
              <a:lnSpc>
                <a:spcPct val="115000"/>
              </a:lnSpc>
              <a:spcBef>
                <a:spcPts val="0"/>
              </a:spcBef>
              <a:spcAft>
                <a:spcPts val="0"/>
              </a:spcAft>
              <a:buClr>
                <a:schemeClr val="dk1"/>
              </a:buClr>
              <a:buSzPts val="990"/>
              <a:buFont typeface="Arial"/>
              <a:buNone/>
            </a:pPr>
            <a:endParaRPr sz="7900"/>
          </a:p>
        </p:txBody>
      </p:sp>
      <p:sp>
        <p:nvSpPr>
          <p:cNvPr id="85" name="Google Shape;85;p1"/>
          <p:cNvSpPr txBox="1">
            <a:spLocks noGrp="1"/>
          </p:cNvSpPr>
          <p:nvPr>
            <p:ph type="subTitle" idx="1"/>
          </p:nvPr>
        </p:nvSpPr>
        <p:spPr>
          <a:xfrm>
            <a:off x="1380700" y="3144851"/>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100"/>
              <a:buNone/>
            </a:pPr>
            <a:r>
              <a:rPr lang="sl-SI" sz="2850" b="1">
                <a:solidFill>
                  <a:srgbClr val="073763"/>
                </a:solidFill>
                <a:highlight>
                  <a:srgbClr val="FFFFFF"/>
                </a:highlight>
                <a:latin typeface="Roboto"/>
                <a:ea typeface="Roboto"/>
                <a:cs typeface="Roboto"/>
                <a:sym typeface="Roboto"/>
              </a:rPr>
              <a:t>Citizen Engagement for Recovery </a:t>
            </a:r>
            <a:endParaRPr sz="2850" b="1">
              <a:solidFill>
                <a:srgbClr val="073763"/>
              </a:solidFill>
              <a:highlight>
                <a:srgbClr val="FFFFFF"/>
              </a:highlight>
              <a:latin typeface="Roboto"/>
              <a:ea typeface="Roboto"/>
              <a:cs typeface="Roboto"/>
              <a:sym typeface="Roboto"/>
            </a:endParaRPr>
          </a:p>
          <a:p>
            <a:pPr marL="0" lvl="0" indent="0" algn="ctr" rtl="0">
              <a:lnSpc>
                <a:spcPct val="115000"/>
              </a:lnSpc>
              <a:spcBef>
                <a:spcPts val="0"/>
              </a:spcBef>
              <a:spcAft>
                <a:spcPts val="0"/>
              </a:spcAft>
              <a:buClr>
                <a:schemeClr val="dk1"/>
              </a:buClr>
              <a:buSzPts val="1100"/>
              <a:buFont typeface="Arial"/>
              <a:buNone/>
            </a:pPr>
            <a:r>
              <a:rPr lang="sl-SI" sz="2850" b="1">
                <a:solidFill>
                  <a:srgbClr val="073763"/>
                </a:solidFill>
                <a:highlight>
                  <a:srgbClr val="FFFFFF"/>
                </a:highlight>
                <a:latin typeface="Roboto"/>
                <a:ea typeface="Roboto"/>
                <a:cs typeface="Roboto"/>
                <a:sym typeface="Roboto"/>
              </a:rPr>
              <a:t>- Volunteering in Solidarity.</a:t>
            </a:r>
            <a:endParaRPr sz="2300" b="1">
              <a:solidFill>
                <a:srgbClr val="073763"/>
              </a:solidFill>
            </a:endParaRPr>
          </a:p>
        </p:txBody>
      </p:sp>
      <p:pic>
        <p:nvPicPr>
          <p:cNvPr id="86" name="Google Shape;86;p1"/>
          <p:cNvPicPr preferRelativeResize="0"/>
          <p:nvPr/>
        </p:nvPicPr>
        <p:blipFill rotWithShape="1">
          <a:blip r:embed="rId3">
            <a:alphaModFix/>
          </a:blip>
          <a:srcRect/>
          <a:stretch/>
        </p:blipFill>
        <p:spPr>
          <a:xfrm>
            <a:off x="0" y="4994238"/>
            <a:ext cx="12192000" cy="1863762"/>
          </a:xfrm>
          <a:prstGeom prst="rect">
            <a:avLst/>
          </a:prstGeom>
          <a:noFill/>
          <a:ln>
            <a:noFill/>
          </a:ln>
        </p:spPr>
      </p:pic>
      <p:pic>
        <p:nvPicPr>
          <p:cNvPr id="87" name="Google Shape;87;p1"/>
          <p:cNvPicPr preferRelativeResize="0"/>
          <p:nvPr/>
        </p:nvPicPr>
        <p:blipFill rotWithShape="1">
          <a:blip r:embed="rId4">
            <a:alphaModFix/>
          </a:blip>
          <a:srcRect/>
          <a:stretch/>
        </p:blipFill>
        <p:spPr>
          <a:xfrm>
            <a:off x="9546333" y="5245504"/>
            <a:ext cx="2499365" cy="1496571"/>
          </a:xfrm>
          <a:prstGeom prst="rect">
            <a:avLst/>
          </a:prstGeom>
          <a:noFill/>
          <a:ln>
            <a:noFill/>
          </a:ln>
        </p:spPr>
      </p:pic>
      <p:pic>
        <p:nvPicPr>
          <p:cNvPr id="88" name="Google Shape;88;p1"/>
          <p:cNvPicPr preferRelativeResize="0"/>
          <p:nvPr/>
        </p:nvPicPr>
        <p:blipFill rotWithShape="1">
          <a:blip r:embed="rId5">
            <a:alphaModFix/>
          </a:blip>
          <a:srcRect/>
          <a:stretch/>
        </p:blipFill>
        <p:spPr>
          <a:xfrm>
            <a:off x="3564445" y="5926119"/>
            <a:ext cx="6105525" cy="809625"/>
          </a:xfrm>
          <a:prstGeom prst="rect">
            <a:avLst/>
          </a:prstGeom>
          <a:noFill/>
          <a:ln>
            <a:noFill/>
          </a:ln>
        </p:spPr>
      </p:pic>
      <p:pic>
        <p:nvPicPr>
          <p:cNvPr id="89" name="Google Shape;89;p1"/>
          <p:cNvPicPr preferRelativeResize="0"/>
          <p:nvPr/>
        </p:nvPicPr>
        <p:blipFill>
          <a:blip r:embed="rId6">
            <a:alphaModFix/>
          </a:blip>
          <a:stretch>
            <a:fillRect/>
          </a:stretch>
        </p:blipFill>
        <p:spPr>
          <a:xfrm>
            <a:off x="1612025" y="225377"/>
            <a:ext cx="3870678" cy="809625"/>
          </a:xfrm>
          <a:prstGeom prst="rect">
            <a:avLst/>
          </a:prstGeom>
          <a:noFill/>
          <a:ln>
            <a:noFill/>
          </a:ln>
        </p:spPr>
      </p:pic>
      <p:pic>
        <p:nvPicPr>
          <p:cNvPr id="90" name="Google Shape;90;p1"/>
          <p:cNvPicPr preferRelativeResize="0"/>
          <p:nvPr/>
        </p:nvPicPr>
        <p:blipFill>
          <a:blip r:embed="rId7">
            <a:alphaModFix/>
          </a:blip>
          <a:stretch>
            <a:fillRect/>
          </a:stretch>
        </p:blipFill>
        <p:spPr>
          <a:xfrm>
            <a:off x="120330" y="5"/>
            <a:ext cx="1260376" cy="1260376"/>
          </a:xfrm>
          <a:prstGeom prst="rect">
            <a:avLst/>
          </a:prstGeom>
          <a:noFill/>
          <a:ln>
            <a:noFill/>
          </a:ln>
        </p:spPr>
      </p:pic>
      <p:sp>
        <p:nvSpPr>
          <p:cNvPr id="91" name="Google Shape;91;p1"/>
          <p:cNvSpPr txBox="1"/>
          <p:nvPr/>
        </p:nvSpPr>
        <p:spPr>
          <a:xfrm>
            <a:off x="120325" y="4378638"/>
            <a:ext cx="212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l-SI">
                <a:solidFill>
                  <a:schemeClr val="dk1"/>
                </a:solidFill>
              </a:rPr>
              <a:t>29 November 2022 Ljubljana</a:t>
            </a:r>
            <a:endParaRPr>
              <a:solidFill>
                <a:schemeClr val="dk1"/>
              </a:solidFill>
            </a:endParaRPr>
          </a:p>
        </p:txBody>
      </p:sp>
      <p:sp>
        <p:nvSpPr>
          <p:cNvPr id="92" name="Google Shape;92;p1"/>
          <p:cNvSpPr txBox="1"/>
          <p:nvPr/>
        </p:nvSpPr>
        <p:spPr>
          <a:xfrm>
            <a:off x="9358863" y="4397838"/>
            <a:ext cx="2874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l-SI">
                <a:solidFill>
                  <a:schemeClr val="dk1"/>
                </a:solidFill>
              </a:rPr>
              <a:t>Gabriella Civico Director</a:t>
            </a:r>
            <a:endParaRPr>
              <a:solidFill>
                <a:schemeClr val="dk1"/>
              </a:solidFill>
            </a:endParaRPr>
          </a:p>
          <a:p>
            <a:pPr marL="0" lvl="0" indent="0" algn="l" rtl="0">
              <a:spcBef>
                <a:spcPts val="0"/>
              </a:spcBef>
              <a:spcAft>
                <a:spcPts val="0"/>
              </a:spcAft>
              <a:buNone/>
            </a:pPr>
            <a:r>
              <a:rPr lang="sl-SI">
                <a:solidFill>
                  <a:schemeClr val="dk1"/>
                </a:solidFill>
              </a:rPr>
              <a:t>Centre for European Volunteering </a:t>
            </a:r>
            <a:endParaRPr>
              <a:solidFill>
                <a:schemeClr val="dk1"/>
              </a:solidFill>
            </a:endParaRPr>
          </a:p>
        </p:txBody>
      </p:sp>
      <p:sp>
        <p:nvSpPr>
          <p:cNvPr id="93" name="Google Shape;93;p1"/>
          <p:cNvSpPr txBox="1"/>
          <p:nvPr/>
        </p:nvSpPr>
        <p:spPr>
          <a:xfrm>
            <a:off x="8469550" y="171250"/>
            <a:ext cx="3000000" cy="1385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l-SI" b="1">
                <a:solidFill>
                  <a:srgbClr val="0B5394"/>
                </a:solidFill>
                <a:latin typeface="Cantora One"/>
                <a:ea typeface="Cantora One"/>
                <a:cs typeface="Cantora One"/>
                <a:sym typeface="Cantora One"/>
              </a:rPr>
              <a:t>Citizen Engagement for Recovery</a:t>
            </a:r>
            <a:endParaRPr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b="1">
                <a:solidFill>
                  <a:srgbClr val="0B5394"/>
                </a:solidFill>
                <a:latin typeface="Cantora One"/>
                <a:ea typeface="Cantora One"/>
                <a:cs typeface="Cantora One"/>
                <a:sym typeface="Cantora One"/>
              </a:rPr>
              <a:t>- Volunteering in Solidarity</a:t>
            </a:r>
            <a:endParaRPr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b="1">
                <a:solidFill>
                  <a:srgbClr val="FF9900"/>
                </a:solidFill>
                <a:latin typeface="Cantora One"/>
                <a:ea typeface="Cantora One"/>
                <a:cs typeface="Cantora One"/>
                <a:sym typeface="Cantora One"/>
              </a:rPr>
              <a:t>#CERVIS</a:t>
            </a:r>
            <a:endParaRPr b="1">
              <a:solidFill>
                <a:srgbClr val="FF9900"/>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900" i="1">
                <a:solidFill>
                  <a:schemeClr val="dk1"/>
                </a:solidFill>
                <a:latin typeface="Calibri"/>
                <a:ea typeface="Calibri"/>
                <a:cs typeface="Calibri"/>
                <a:sym typeface="Calibri"/>
              </a:rPr>
              <a:t>                                     Project No. 101051597</a:t>
            </a:r>
            <a:endParaRPr sz="900" i="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sl-SI" sz="900" i="1">
                <a:solidFill>
                  <a:schemeClr val="dk1"/>
                </a:solidFill>
                <a:latin typeface="Calibri"/>
                <a:ea typeface="Calibri"/>
                <a:cs typeface="Calibri"/>
                <a:sym typeface="Calibri"/>
              </a:rPr>
              <a:t>(Revealing European Values In Volunteering in Europe - REVIVE Project No. 101051131)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97a6522177_1_29"/>
          <p:cNvSpPr txBox="1">
            <a:spLocks noGrp="1"/>
          </p:cNvSpPr>
          <p:nvPr>
            <p:ph type="title"/>
          </p:nvPr>
        </p:nvSpPr>
        <p:spPr>
          <a:xfrm>
            <a:off x="2134362" y="361950"/>
            <a:ext cx="7923300" cy="1600200"/>
          </a:xfrm>
          <a:prstGeom prst="rect">
            <a:avLst/>
          </a:prstGeom>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1100"/>
              <a:buFont typeface="Arial"/>
              <a:buNone/>
            </a:pPr>
            <a:r>
              <a:rPr lang="sl-SI" sz="2900" b="1">
                <a:solidFill>
                  <a:srgbClr val="073763"/>
                </a:solidFill>
                <a:latin typeface="Roboto"/>
                <a:ea typeface="Roboto"/>
                <a:cs typeface="Roboto"/>
                <a:sym typeface="Roboto"/>
              </a:rPr>
              <a:t>Conference on the Future of Europe</a:t>
            </a:r>
            <a:endParaRPr sz="2900" b="1">
              <a:solidFill>
                <a:srgbClr val="073763"/>
              </a:solidFill>
              <a:latin typeface="Roboto"/>
              <a:ea typeface="Roboto"/>
              <a:cs typeface="Roboto"/>
              <a:sym typeface="Roboto"/>
            </a:endParaRPr>
          </a:p>
          <a:p>
            <a:pPr marL="0" lvl="0" indent="0" algn="l" rtl="0">
              <a:spcBef>
                <a:spcPts val="0"/>
              </a:spcBef>
              <a:spcAft>
                <a:spcPts val="0"/>
              </a:spcAft>
              <a:buNone/>
            </a:pPr>
            <a:endParaRPr/>
          </a:p>
        </p:txBody>
      </p:sp>
      <p:sp>
        <p:nvSpPr>
          <p:cNvPr id="174" name="Google Shape;174;g197a6522177_1_29"/>
          <p:cNvSpPr txBox="1">
            <a:spLocks noGrp="1"/>
          </p:cNvSpPr>
          <p:nvPr>
            <p:ph type="body" idx="1"/>
          </p:nvPr>
        </p:nvSpPr>
        <p:spPr>
          <a:xfrm>
            <a:off x="975897" y="1673675"/>
            <a:ext cx="5133600" cy="3811500"/>
          </a:xfrm>
          <a:prstGeom prst="rect">
            <a:avLst/>
          </a:prstGeom>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sl-SI">
                <a:latin typeface="Arial"/>
                <a:ea typeface="Arial"/>
                <a:cs typeface="Arial"/>
                <a:sym typeface="Arial"/>
              </a:rPr>
              <a:t>How do </a:t>
            </a:r>
            <a:r>
              <a:rPr lang="sl-SI">
                <a:highlight>
                  <a:schemeClr val="lt1"/>
                </a:highlight>
                <a:latin typeface="Arial"/>
                <a:ea typeface="Arial"/>
                <a:cs typeface="Arial"/>
                <a:sym typeface="Arial"/>
              </a:rPr>
              <a:t>the conclusions of the Conference on the Future of Europe respond to the needs of citizens wishing to take part in a spirit of solidarity and engage in volunteering projects/initiatives for the sake of contribution to the post-COVID19 recovery and overall resilience and defence of EU Values?</a:t>
            </a:r>
            <a:endParaRPr/>
          </a:p>
        </p:txBody>
      </p:sp>
      <p:pic>
        <p:nvPicPr>
          <p:cNvPr id="175" name="Google Shape;175;g197a6522177_1_29"/>
          <p:cNvPicPr preferRelativeResize="0"/>
          <p:nvPr/>
        </p:nvPicPr>
        <p:blipFill rotWithShape="1">
          <a:blip r:embed="rId3">
            <a:alphaModFix/>
          </a:blip>
          <a:srcRect/>
          <a:stretch/>
        </p:blipFill>
        <p:spPr>
          <a:xfrm>
            <a:off x="0" y="4994238"/>
            <a:ext cx="12191999" cy="1863762"/>
          </a:xfrm>
          <a:prstGeom prst="rect">
            <a:avLst/>
          </a:prstGeom>
          <a:noFill/>
          <a:ln>
            <a:noFill/>
          </a:ln>
        </p:spPr>
      </p:pic>
      <p:pic>
        <p:nvPicPr>
          <p:cNvPr id="176" name="Google Shape;176;g197a6522177_1_29"/>
          <p:cNvPicPr preferRelativeResize="0"/>
          <p:nvPr/>
        </p:nvPicPr>
        <p:blipFill>
          <a:blip r:embed="rId4">
            <a:alphaModFix/>
          </a:blip>
          <a:stretch>
            <a:fillRect/>
          </a:stretch>
        </p:blipFill>
        <p:spPr>
          <a:xfrm>
            <a:off x="120330" y="5"/>
            <a:ext cx="1260376" cy="1260376"/>
          </a:xfrm>
          <a:prstGeom prst="rect">
            <a:avLst/>
          </a:prstGeom>
          <a:noFill/>
          <a:ln>
            <a:noFill/>
          </a:ln>
        </p:spPr>
      </p:pic>
      <p:sp>
        <p:nvSpPr>
          <p:cNvPr id="177" name="Google Shape;177;g197a6522177_1_29"/>
          <p:cNvSpPr txBox="1"/>
          <p:nvPr/>
        </p:nvSpPr>
        <p:spPr>
          <a:xfrm>
            <a:off x="9192000" y="0"/>
            <a:ext cx="30000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Citizen Engagement for Recovery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 Volunteering in Solidarity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FF9900"/>
                </a:solidFill>
                <a:latin typeface="Cantora One"/>
                <a:ea typeface="Cantora One"/>
                <a:cs typeface="Cantora One"/>
                <a:sym typeface="Cantora One"/>
              </a:rPr>
              <a:t>#CERVIS</a:t>
            </a:r>
            <a:endParaRPr sz="1200" b="1">
              <a:solidFill>
                <a:srgbClr val="FF9900"/>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                                     Project No. 101051597</a:t>
            </a:r>
            <a:endParaRPr sz="700" i="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(Revealing European Values In Volunteering in Europe - REVIVE Project No. 101051131)</a:t>
            </a:r>
            <a:endParaRPr/>
          </a:p>
        </p:txBody>
      </p:sp>
      <p:sp>
        <p:nvSpPr>
          <p:cNvPr id="178" name="Google Shape;178;g197a6522177_1_29"/>
          <p:cNvSpPr txBox="1"/>
          <p:nvPr/>
        </p:nvSpPr>
        <p:spPr>
          <a:xfrm>
            <a:off x="7456725" y="1673675"/>
            <a:ext cx="427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79" name="Google Shape;179;g197a6522177_1_29"/>
          <p:cNvSpPr txBox="1"/>
          <p:nvPr/>
        </p:nvSpPr>
        <p:spPr>
          <a:xfrm>
            <a:off x="6585825" y="1615450"/>
            <a:ext cx="5211600" cy="4074900"/>
          </a:xfrm>
          <a:prstGeom prst="rect">
            <a:avLst/>
          </a:prstGeom>
          <a:noFill/>
          <a:ln>
            <a:noFill/>
          </a:ln>
        </p:spPr>
        <p:txBody>
          <a:bodyPr spcFirstLastPara="1" wrap="square" lIns="91425" tIns="91425" rIns="91425" bIns="91425" anchor="t" anchorCtr="0">
            <a:spAutoFit/>
          </a:bodyPr>
          <a:lstStyle/>
          <a:p>
            <a:pPr marL="457200" lvl="0" indent="-330200" algn="l" rtl="0">
              <a:lnSpc>
                <a:spcPct val="150000"/>
              </a:lnSpc>
              <a:spcBef>
                <a:spcPts val="0"/>
              </a:spcBef>
              <a:spcAft>
                <a:spcPts val="0"/>
              </a:spcAft>
              <a:buClr>
                <a:schemeClr val="dk1"/>
              </a:buClr>
              <a:buSzPts val="1600"/>
              <a:buChar char="➢"/>
            </a:pPr>
            <a:r>
              <a:rPr lang="sl-SI" sz="1600">
                <a:solidFill>
                  <a:schemeClr val="dk1"/>
                </a:solidFill>
                <a:highlight>
                  <a:schemeClr val="lt1"/>
                </a:highlight>
              </a:rPr>
              <a:t>Climate change and the environment;</a:t>
            </a:r>
            <a:endParaRPr sz="1600">
              <a:solidFill>
                <a:schemeClr val="dk1"/>
              </a:solidFill>
              <a:highlight>
                <a:schemeClr val="lt1"/>
              </a:highlight>
            </a:endParaRPr>
          </a:p>
          <a:p>
            <a:pPr marL="457200" lvl="0" indent="-330200" algn="l" rtl="0">
              <a:lnSpc>
                <a:spcPct val="150000"/>
              </a:lnSpc>
              <a:spcBef>
                <a:spcPts val="0"/>
              </a:spcBef>
              <a:spcAft>
                <a:spcPts val="0"/>
              </a:spcAft>
              <a:buClr>
                <a:schemeClr val="dk1"/>
              </a:buClr>
              <a:buSzPts val="1600"/>
              <a:buChar char="➢"/>
            </a:pPr>
            <a:r>
              <a:rPr lang="sl-SI" sz="1600">
                <a:solidFill>
                  <a:schemeClr val="dk1"/>
                </a:solidFill>
                <a:highlight>
                  <a:schemeClr val="lt1"/>
                </a:highlight>
              </a:rPr>
              <a:t>Health;</a:t>
            </a:r>
            <a:endParaRPr sz="1600">
              <a:solidFill>
                <a:schemeClr val="dk1"/>
              </a:solidFill>
              <a:highlight>
                <a:schemeClr val="lt1"/>
              </a:highlight>
            </a:endParaRPr>
          </a:p>
          <a:p>
            <a:pPr marL="457200" lvl="0" indent="-330200" algn="l" rtl="0">
              <a:lnSpc>
                <a:spcPct val="150000"/>
              </a:lnSpc>
              <a:spcBef>
                <a:spcPts val="0"/>
              </a:spcBef>
              <a:spcAft>
                <a:spcPts val="0"/>
              </a:spcAft>
              <a:buClr>
                <a:schemeClr val="dk1"/>
              </a:buClr>
              <a:buSzPts val="1600"/>
              <a:buChar char="➢"/>
            </a:pPr>
            <a:r>
              <a:rPr lang="sl-SI" sz="1600">
                <a:solidFill>
                  <a:schemeClr val="dk1"/>
                </a:solidFill>
                <a:highlight>
                  <a:schemeClr val="lt1"/>
                </a:highlight>
              </a:rPr>
              <a:t>A stronger economy, social justice and jobs;</a:t>
            </a:r>
            <a:endParaRPr sz="1600">
              <a:solidFill>
                <a:schemeClr val="dk1"/>
              </a:solidFill>
              <a:highlight>
                <a:schemeClr val="lt1"/>
              </a:highlight>
            </a:endParaRPr>
          </a:p>
          <a:p>
            <a:pPr marL="457200" lvl="0" indent="-330200" algn="l" rtl="0">
              <a:lnSpc>
                <a:spcPct val="150000"/>
              </a:lnSpc>
              <a:spcBef>
                <a:spcPts val="0"/>
              </a:spcBef>
              <a:spcAft>
                <a:spcPts val="0"/>
              </a:spcAft>
              <a:buClr>
                <a:schemeClr val="dk1"/>
              </a:buClr>
              <a:buSzPts val="1600"/>
              <a:buChar char="➢"/>
            </a:pPr>
            <a:r>
              <a:rPr lang="sl-SI" sz="1600">
                <a:solidFill>
                  <a:schemeClr val="dk1"/>
                </a:solidFill>
                <a:highlight>
                  <a:schemeClr val="lt1"/>
                </a:highlight>
              </a:rPr>
              <a:t>EU in the World;</a:t>
            </a:r>
            <a:endParaRPr sz="1600">
              <a:solidFill>
                <a:schemeClr val="dk1"/>
              </a:solidFill>
              <a:highlight>
                <a:schemeClr val="lt1"/>
              </a:highlight>
            </a:endParaRPr>
          </a:p>
          <a:p>
            <a:pPr marL="457200" lvl="0" indent="-330200" algn="l" rtl="0">
              <a:lnSpc>
                <a:spcPct val="150000"/>
              </a:lnSpc>
              <a:spcBef>
                <a:spcPts val="0"/>
              </a:spcBef>
              <a:spcAft>
                <a:spcPts val="0"/>
              </a:spcAft>
              <a:buClr>
                <a:schemeClr val="dk1"/>
              </a:buClr>
              <a:buSzPts val="1600"/>
              <a:buChar char="➢"/>
            </a:pPr>
            <a:r>
              <a:rPr lang="sl-SI" sz="1600">
                <a:solidFill>
                  <a:schemeClr val="dk1"/>
                </a:solidFill>
                <a:highlight>
                  <a:schemeClr val="lt1"/>
                </a:highlight>
              </a:rPr>
              <a:t>Values and rights, rule of law, security;</a:t>
            </a:r>
            <a:endParaRPr sz="1600">
              <a:solidFill>
                <a:schemeClr val="dk1"/>
              </a:solidFill>
              <a:highlight>
                <a:schemeClr val="lt1"/>
              </a:highlight>
            </a:endParaRPr>
          </a:p>
          <a:p>
            <a:pPr marL="457200" lvl="0" indent="-330200" algn="l" rtl="0">
              <a:lnSpc>
                <a:spcPct val="150000"/>
              </a:lnSpc>
              <a:spcBef>
                <a:spcPts val="0"/>
              </a:spcBef>
              <a:spcAft>
                <a:spcPts val="0"/>
              </a:spcAft>
              <a:buClr>
                <a:schemeClr val="dk1"/>
              </a:buClr>
              <a:buSzPts val="1600"/>
              <a:buChar char="➢"/>
            </a:pPr>
            <a:r>
              <a:rPr lang="sl-SI" sz="1600">
                <a:solidFill>
                  <a:schemeClr val="dk1"/>
                </a:solidFill>
                <a:highlight>
                  <a:schemeClr val="lt1"/>
                </a:highlight>
              </a:rPr>
              <a:t>Digital Transformation;</a:t>
            </a:r>
            <a:endParaRPr sz="1600">
              <a:solidFill>
                <a:schemeClr val="dk1"/>
              </a:solidFill>
              <a:highlight>
                <a:schemeClr val="lt1"/>
              </a:highlight>
            </a:endParaRPr>
          </a:p>
          <a:p>
            <a:pPr marL="457200" lvl="0" indent="-330200" algn="l" rtl="0">
              <a:lnSpc>
                <a:spcPct val="150000"/>
              </a:lnSpc>
              <a:spcBef>
                <a:spcPts val="0"/>
              </a:spcBef>
              <a:spcAft>
                <a:spcPts val="0"/>
              </a:spcAft>
              <a:buClr>
                <a:schemeClr val="dk1"/>
              </a:buClr>
              <a:buSzPts val="1600"/>
              <a:buChar char="➢"/>
            </a:pPr>
            <a:r>
              <a:rPr lang="sl-SI" sz="1600">
                <a:solidFill>
                  <a:schemeClr val="dk1"/>
                </a:solidFill>
                <a:highlight>
                  <a:schemeClr val="lt1"/>
                </a:highlight>
              </a:rPr>
              <a:t>European democracy;</a:t>
            </a:r>
            <a:endParaRPr sz="1600">
              <a:solidFill>
                <a:schemeClr val="dk1"/>
              </a:solidFill>
              <a:highlight>
                <a:schemeClr val="lt1"/>
              </a:highlight>
            </a:endParaRPr>
          </a:p>
          <a:p>
            <a:pPr marL="457200" lvl="0" indent="-330200" algn="l" rtl="0">
              <a:lnSpc>
                <a:spcPct val="150000"/>
              </a:lnSpc>
              <a:spcBef>
                <a:spcPts val="0"/>
              </a:spcBef>
              <a:spcAft>
                <a:spcPts val="0"/>
              </a:spcAft>
              <a:buClr>
                <a:schemeClr val="dk1"/>
              </a:buClr>
              <a:buSzPts val="1600"/>
              <a:buChar char="➢"/>
            </a:pPr>
            <a:r>
              <a:rPr lang="sl-SI" sz="1600">
                <a:solidFill>
                  <a:schemeClr val="dk1"/>
                </a:solidFill>
                <a:highlight>
                  <a:schemeClr val="lt1"/>
                </a:highlight>
              </a:rPr>
              <a:t>Migration;</a:t>
            </a:r>
            <a:endParaRPr sz="1600">
              <a:solidFill>
                <a:schemeClr val="dk1"/>
              </a:solidFill>
              <a:highlight>
                <a:schemeClr val="lt1"/>
              </a:highlight>
            </a:endParaRPr>
          </a:p>
          <a:p>
            <a:pPr marL="457200" lvl="0" indent="-330200" algn="l" rtl="0">
              <a:lnSpc>
                <a:spcPct val="150000"/>
              </a:lnSpc>
              <a:spcBef>
                <a:spcPts val="0"/>
              </a:spcBef>
              <a:spcAft>
                <a:spcPts val="0"/>
              </a:spcAft>
              <a:buClr>
                <a:schemeClr val="dk1"/>
              </a:buClr>
              <a:buSzPts val="1600"/>
              <a:buChar char="➢"/>
            </a:pPr>
            <a:r>
              <a:rPr lang="sl-SI" sz="1600">
                <a:solidFill>
                  <a:schemeClr val="dk1"/>
                </a:solidFill>
                <a:highlight>
                  <a:schemeClr val="lt1"/>
                </a:highlight>
              </a:rPr>
              <a:t>Education, culture, youth and sport;</a:t>
            </a:r>
            <a:endParaRPr sz="1600">
              <a:solidFill>
                <a:schemeClr val="dk1"/>
              </a:solidFill>
              <a:highlight>
                <a:schemeClr val="lt1"/>
              </a:highlight>
            </a:endParaRPr>
          </a:p>
          <a:p>
            <a:pPr marL="0" lvl="0" indent="0" algn="l" rtl="0">
              <a:lnSpc>
                <a:spcPct val="90000"/>
              </a:lnSpc>
              <a:spcBef>
                <a:spcPts val="100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97a6522177_1_16"/>
          <p:cNvSpPr txBox="1">
            <a:spLocks noGrp="1"/>
          </p:cNvSpPr>
          <p:nvPr>
            <p:ph type="title"/>
          </p:nvPr>
        </p:nvSpPr>
        <p:spPr>
          <a:xfrm>
            <a:off x="2770025" y="322650"/>
            <a:ext cx="5246100" cy="1098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l-SI"/>
              <a:t>Small Group Discussions</a:t>
            </a:r>
            <a:endParaRPr/>
          </a:p>
        </p:txBody>
      </p:sp>
      <p:sp>
        <p:nvSpPr>
          <p:cNvPr id="185" name="Google Shape;185;g197a6522177_1_16"/>
          <p:cNvSpPr txBox="1">
            <a:spLocks noGrp="1"/>
          </p:cNvSpPr>
          <p:nvPr>
            <p:ph type="body" idx="1"/>
          </p:nvPr>
        </p:nvSpPr>
        <p:spPr>
          <a:xfrm>
            <a:off x="853350" y="1580000"/>
            <a:ext cx="10485300" cy="1177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l-SI" sz="2000"/>
              <a:t>How can the conclusions of the Conference on the Future of Europe respond to the needs of people wishing to engage in a spirit of solidarity and engage in volunteering projects and initiatives?  How do they  help us become more transformative and more effective? </a:t>
            </a:r>
            <a:endParaRPr sz="2400"/>
          </a:p>
        </p:txBody>
      </p:sp>
      <p:pic>
        <p:nvPicPr>
          <p:cNvPr id="186" name="Google Shape;186;g197a6522177_1_16"/>
          <p:cNvPicPr preferRelativeResize="0"/>
          <p:nvPr/>
        </p:nvPicPr>
        <p:blipFill rotWithShape="1">
          <a:blip r:embed="rId3">
            <a:alphaModFix/>
          </a:blip>
          <a:srcRect/>
          <a:stretch/>
        </p:blipFill>
        <p:spPr>
          <a:xfrm>
            <a:off x="0" y="4994238"/>
            <a:ext cx="12191999" cy="1863762"/>
          </a:xfrm>
          <a:prstGeom prst="rect">
            <a:avLst/>
          </a:prstGeom>
          <a:noFill/>
          <a:ln>
            <a:noFill/>
          </a:ln>
        </p:spPr>
      </p:pic>
      <p:sp>
        <p:nvSpPr>
          <p:cNvPr id="187" name="Google Shape;187;g197a6522177_1_16"/>
          <p:cNvSpPr txBox="1"/>
          <p:nvPr/>
        </p:nvSpPr>
        <p:spPr>
          <a:xfrm>
            <a:off x="658550" y="3576425"/>
            <a:ext cx="10368000" cy="1251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sl-SI" sz="2100">
                <a:solidFill>
                  <a:schemeClr val="dk1"/>
                </a:solidFill>
                <a:latin typeface="Calibri"/>
                <a:ea typeface="Calibri"/>
                <a:cs typeface="Calibri"/>
                <a:sym typeface="Calibri"/>
              </a:rPr>
              <a:t>In what ways should the Slovenian volunteering law and youth strategy reflect the outcomes of the Conference on the Future of Europe and the conclusions of the Civil Society Convention for the Conference on the Future of Europe? </a:t>
            </a:r>
            <a:endParaRPr sz="2100">
              <a:solidFill>
                <a:schemeClr val="dk1"/>
              </a:solidFill>
              <a:latin typeface="Calibri"/>
              <a:ea typeface="Calibri"/>
              <a:cs typeface="Calibri"/>
              <a:sym typeface="Calibri"/>
            </a:endParaRPr>
          </a:p>
        </p:txBody>
      </p:sp>
      <p:pic>
        <p:nvPicPr>
          <p:cNvPr id="188" name="Google Shape;188;g197a6522177_1_16"/>
          <p:cNvPicPr preferRelativeResize="0"/>
          <p:nvPr/>
        </p:nvPicPr>
        <p:blipFill>
          <a:blip r:embed="rId4">
            <a:alphaModFix/>
          </a:blip>
          <a:stretch>
            <a:fillRect/>
          </a:stretch>
        </p:blipFill>
        <p:spPr>
          <a:xfrm>
            <a:off x="120330" y="5"/>
            <a:ext cx="1260376" cy="1260376"/>
          </a:xfrm>
          <a:prstGeom prst="rect">
            <a:avLst/>
          </a:prstGeom>
          <a:noFill/>
          <a:ln>
            <a:noFill/>
          </a:ln>
        </p:spPr>
      </p:pic>
      <p:sp>
        <p:nvSpPr>
          <p:cNvPr id="189" name="Google Shape;189;g197a6522177_1_16"/>
          <p:cNvSpPr txBox="1"/>
          <p:nvPr/>
        </p:nvSpPr>
        <p:spPr>
          <a:xfrm>
            <a:off x="9192000" y="0"/>
            <a:ext cx="30000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Citizen Engagement for Recovery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 Volunteering in Solidarity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FF9900"/>
                </a:solidFill>
                <a:latin typeface="Cantora One"/>
                <a:ea typeface="Cantora One"/>
                <a:cs typeface="Cantora One"/>
                <a:sym typeface="Cantora One"/>
              </a:rPr>
              <a:t>#CERVIS</a:t>
            </a:r>
            <a:endParaRPr sz="1200" b="1">
              <a:solidFill>
                <a:srgbClr val="FF9900"/>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                                     Project No. 101051597</a:t>
            </a:r>
            <a:endParaRPr sz="700" i="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(Revealing European Values In Volunteering in Europe - REVIVE Project No. 101051131)</a:t>
            </a:r>
            <a:endParaRPr/>
          </a:p>
        </p:txBody>
      </p:sp>
      <p:sp>
        <p:nvSpPr>
          <p:cNvPr id="190" name="Google Shape;190;g197a6522177_1_16"/>
          <p:cNvSpPr txBox="1"/>
          <p:nvPr/>
        </p:nvSpPr>
        <p:spPr>
          <a:xfrm>
            <a:off x="963375" y="3176225"/>
            <a:ext cx="388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91" name="Google Shape;191;g197a6522177_1_16"/>
          <p:cNvSpPr txBox="1"/>
          <p:nvPr/>
        </p:nvSpPr>
        <p:spPr>
          <a:xfrm>
            <a:off x="695100" y="2915963"/>
            <a:ext cx="108018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sl-SI" sz="2000">
                <a:solidFill>
                  <a:schemeClr val="dk1"/>
                </a:solidFill>
                <a:latin typeface="Calibri"/>
                <a:ea typeface="Calibri"/>
                <a:cs typeface="Calibri"/>
                <a:sym typeface="Calibri"/>
              </a:rPr>
              <a:t>How can, and are,  volunteers contributing to the post-COVID19 recovery and the cost of living crisis? </a:t>
            </a:r>
            <a:endParaRPr sz="22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197a6522177_1_36"/>
          <p:cNvPicPr preferRelativeResize="0"/>
          <p:nvPr/>
        </p:nvPicPr>
        <p:blipFill rotWithShape="1">
          <a:blip r:embed="rId3">
            <a:alphaModFix/>
          </a:blip>
          <a:srcRect/>
          <a:stretch/>
        </p:blipFill>
        <p:spPr>
          <a:xfrm>
            <a:off x="0" y="4994238"/>
            <a:ext cx="12191999" cy="1863762"/>
          </a:xfrm>
          <a:prstGeom prst="rect">
            <a:avLst/>
          </a:prstGeom>
          <a:noFill/>
          <a:ln>
            <a:noFill/>
          </a:ln>
        </p:spPr>
      </p:pic>
      <p:pic>
        <p:nvPicPr>
          <p:cNvPr id="197" name="Google Shape;197;g197a6522177_1_36"/>
          <p:cNvPicPr preferRelativeResize="0"/>
          <p:nvPr/>
        </p:nvPicPr>
        <p:blipFill>
          <a:blip r:embed="rId4">
            <a:alphaModFix/>
          </a:blip>
          <a:stretch>
            <a:fillRect/>
          </a:stretch>
        </p:blipFill>
        <p:spPr>
          <a:xfrm>
            <a:off x="1763851" y="718902"/>
            <a:ext cx="8240825" cy="3662575"/>
          </a:xfrm>
          <a:prstGeom prst="rect">
            <a:avLst/>
          </a:prstGeom>
          <a:noFill/>
          <a:ln>
            <a:noFill/>
          </a:ln>
        </p:spPr>
      </p:pic>
      <p:pic>
        <p:nvPicPr>
          <p:cNvPr id="198" name="Google Shape;198;g197a6522177_1_36"/>
          <p:cNvPicPr preferRelativeResize="0"/>
          <p:nvPr/>
        </p:nvPicPr>
        <p:blipFill>
          <a:blip r:embed="rId5">
            <a:alphaModFix/>
          </a:blip>
          <a:stretch>
            <a:fillRect/>
          </a:stretch>
        </p:blipFill>
        <p:spPr>
          <a:xfrm>
            <a:off x="120330" y="5"/>
            <a:ext cx="1260376" cy="1260376"/>
          </a:xfrm>
          <a:prstGeom prst="rect">
            <a:avLst/>
          </a:prstGeom>
          <a:noFill/>
          <a:ln>
            <a:noFill/>
          </a:ln>
        </p:spPr>
      </p:pic>
      <p:sp>
        <p:nvSpPr>
          <p:cNvPr id="199" name="Google Shape;199;g197a6522177_1_36"/>
          <p:cNvSpPr txBox="1"/>
          <p:nvPr/>
        </p:nvSpPr>
        <p:spPr>
          <a:xfrm>
            <a:off x="9192000" y="0"/>
            <a:ext cx="30000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Citizen Engagement for Recovery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 Volunteering in Solidarity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FF9900"/>
                </a:solidFill>
                <a:latin typeface="Cantora One"/>
                <a:ea typeface="Cantora One"/>
                <a:cs typeface="Cantora One"/>
                <a:sym typeface="Cantora One"/>
              </a:rPr>
              <a:t>#CERVIS</a:t>
            </a:r>
            <a:endParaRPr sz="1200" b="1">
              <a:solidFill>
                <a:srgbClr val="FF9900"/>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                                     Project No. 101051597</a:t>
            </a:r>
            <a:endParaRPr sz="700" i="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(Revealing European Values In Volunteering in Europe - REVIVE Project No. 101051131)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8"/>
          <p:cNvPicPr preferRelativeResize="0"/>
          <p:nvPr/>
        </p:nvPicPr>
        <p:blipFill rotWithShape="1">
          <a:blip r:embed="rId3">
            <a:alphaModFix/>
          </a:blip>
          <a:srcRect/>
          <a:stretch/>
        </p:blipFill>
        <p:spPr>
          <a:xfrm>
            <a:off x="0" y="4994238"/>
            <a:ext cx="12192000" cy="1863762"/>
          </a:xfrm>
          <a:prstGeom prst="rect">
            <a:avLst/>
          </a:prstGeom>
          <a:noFill/>
          <a:ln>
            <a:noFill/>
          </a:ln>
        </p:spPr>
      </p:pic>
      <p:pic>
        <p:nvPicPr>
          <p:cNvPr id="205" name="Google Shape;205;p8"/>
          <p:cNvPicPr preferRelativeResize="0"/>
          <p:nvPr/>
        </p:nvPicPr>
        <p:blipFill rotWithShape="1">
          <a:blip r:embed="rId4">
            <a:alphaModFix/>
          </a:blip>
          <a:srcRect/>
          <a:stretch/>
        </p:blipFill>
        <p:spPr>
          <a:xfrm>
            <a:off x="10090718" y="5641848"/>
            <a:ext cx="1845252" cy="1104901"/>
          </a:xfrm>
          <a:prstGeom prst="rect">
            <a:avLst/>
          </a:prstGeom>
          <a:noFill/>
          <a:ln>
            <a:noFill/>
          </a:ln>
        </p:spPr>
      </p:pic>
      <p:pic>
        <p:nvPicPr>
          <p:cNvPr id="206" name="Google Shape;206;p8"/>
          <p:cNvPicPr preferRelativeResize="0"/>
          <p:nvPr/>
        </p:nvPicPr>
        <p:blipFill rotWithShape="1">
          <a:blip r:embed="rId5">
            <a:alphaModFix/>
          </a:blip>
          <a:srcRect/>
          <a:stretch/>
        </p:blipFill>
        <p:spPr>
          <a:xfrm>
            <a:off x="6279438" y="6126480"/>
            <a:ext cx="3811280" cy="505396"/>
          </a:xfrm>
          <a:prstGeom prst="rect">
            <a:avLst/>
          </a:prstGeom>
          <a:noFill/>
          <a:ln>
            <a:noFill/>
          </a:ln>
        </p:spPr>
      </p:pic>
      <p:pic>
        <p:nvPicPr>
          <p:cNvPr id="207" name="Google Shape;207;p8"/>
          <p:cNvPicPr preferRelativeResize="0"/>
          <p:nvPr/>
        </p:nvPicPr>
        <p:blipFill rotWithShape="1">
          <a:blip r:embed="rId6">
            <a:alphaModFix/>
          </a:blip>
          <a:srcRect/>
          <a:stretch/>
        </p:blipFill>
        <p:spPr>
          <a:xfrm>
            <a:off x="3608832" y="6126480"/>
            <a:ext cx="2487168" cy="463296"/>
          </a:xfrm>
          <a:prstGeom prst="rect">
            <a:avLst/>
          </a:prstGeom>
          <a:noFill/>
          <a:ln>
            <a:noFill/>
          </a:ln>
        </p:spPr>
      </p:pic>
      <p:pic>
        <p:nvPicPr>
          <p:cNvPr id="208" name="Google Shape;208;p8"/>
          <p:cNvPicPr preferRelativeResize="0"/>
          <p:nvPr/>
        </p:nvPicPr>
        <p:blipFill rotWithShape="1">
          <a:blip r:embed="rId7">
            <a:alphaModFix/>
          </a:blip>
          <a:srcRect/>
          <a:stretch/>
        </p:blipFill>
        <p:spPr>
          <a:xfrm>
            <a:off x="350520" y="6074157"/>
            <a:ext cx="2907792" cy="610041"/>
          </a:xfrm>
          <a:prstGeom prst="rect">
            <a:avLst/>
          </a:prstGeom>
          <a:noFill/>
          <a:ln>
            <a:noFill/>
          </a:ln>
        </p:spPr>
      </p:pic>
      <p:sp>
        <p:nvSpPr>
          <p:cNvPr id="209" name="Google Shape;209;p8"/>
          <p:cNvSpPr txBox="1"/>
          <p:nvPr/>
        </p:nvSpPr>
        <p:spPr>
          <a:xfrm>
            <a:off x="120325" y="682900"/>
            <a:ext cx="11770200" cy="149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sl-SI" sz="2500" b="1">
                <a:solidFill>
                  <a:srgbClr val="FF9900"/>
                </a:solidFill>
                <a:latin typeface="Ubuntu"/>
                <a:ea typeface="Ubuntu"/>
                <a:cs typeface="Ubuntu"/>
                <a:sym typeface="Ubuntu"/>
              </a:rPr>
              <a:t>THANK YOU!</a:t>
            </a:r>
            <a:endParaRPr sz="2500" b="1">
              <a:solidFill>
                <a:srgbClr val="0B5394"/>
              </a:solidFill>
              <a:latin typeface="Ubuntu"/>
              <a:ea typeface="Ubuntu"/>
              <a:cs typeface="Ubuntu"/>
              <a:sym typeface="Ubuntu"/>
            </a:endParaRPr>
          </a:p>
          <a:p>
            <a:pPr marL="0" lvl="0" indent="0" algn="ctr" rtl="0">
              <a:spcBef>
                <a:spcPts val="0"/>
              </a:spcBef>
              <a:spcAft>
                <a:spcPts val="0"/>
              </a:spcAft>
              <a:buNone/>
            </a:pPr>
            <a:r>
              <a:rPr lang="sl-SI" sz="1000" b="1">
                <a:solidFill>
                  <a:srgbClr val="0B5394"/>
                </a:solidFill>
                <a:latin typeface="Ubuntu"/>
                <a:ea typeface="Ubuntu"/>
                <a:cs typeface="Ubuntu"/>
                <a:sym typeface="Ubuntu"/>
              </a:rPr>
              <a:t/>
            </a:r>
            <a:br>
              <a:rPr lang="sl-SI" sz="1000" b="1">
                <a:solidFill>
                  <a:srgbClr val="0B5394"/>
                </a:solidFill>
                <a:latin typeface="Ubuntu"/>
                <a:ea typeface="Ubuntu"/>
                <a:cs typeface="Ubuntu"/>
                <a:sym typeface="Ubuntu"/>
              </a:rPr>
            </a:br>
            <a:r>
              <a:rPr lang="sl-SI" sz="2500" b="1">
                <a:solidFill>
                  <a:srgbClr val="0B5394"/>
                </a:solidFill>
                <a:latin typeface="Ubuntu"/>
                <a:ea typeface="Ubuntu"/>
                <a:cs typeface="Ubuntu"/>
                <a:sym typeface="Ubuntu"/>
              </a:rPr>
              <a:t>Follow us on Facebook, Twitter, Youtube and Instagram for more from CEV and our members. </a:t>
            </a:r>
            <a:endParaRPr/>
          </a:p>
        </p:txBody>
      </p:sp>
      <p:sp>
        <p:nvSpPr>
          <p:cNvPr id="210" name="Google Shape;210;p8"/>
          <p:cNvSpPr txBox="1"/>
          <p:nvPr/>
        </p:nvSpPr>
        <p:spPr>
          <a:xfrm>
            <a:off x="2005700" y="2354338"/>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l-SI" sz="1300" b="1">
                <a:solidFill>
                  <a:srgbClr val="0B5394"/>
                </a:solidFill>
                <a:latin typeface="Gudea"/>
                <a:ea typeface="Gudea"/>
                <a:cs typeface="Gudea"/>
                <a:sym typeface="Gudea"/>
              </a:rPr>
              <a:t>@</a:t>
            </a:r>
            <a:r>
              <a:rPr lang="sl-SI" b="1">
                <a:solidFill>
                  <a:srgbClr val="0B5394"/>
                </a:solidFill>
                <a:latin typeface="Gudea"/>
                <a:ea typeface="Gudea"/>
                <a:cs typeface="Gudea"/>
                <a:sym typeface="Gudea"/>
              </a:rPr>
              <a:t>VolunteeringCEV</a:t>
            </a:r>
            <a:endParaRPr b="1">
              <a:solidFill>
                <a:srgbClr val="0B5394"/>
              </a:solidFill>
              <a:latin typeface="Gudea"/>
              <a:ea typeface="Gudea"/>
              <a:cs typeface="Gudea"/>
              <a:sym typeface="Gudea"/>
            </a:endParaRPr>
          </a:p>
        </p:txBody>
      </p:sp>
      <p:sp>
        <p:nvSpPr>
          <p:cNvPr id="211" name="Google Shape;211;p8"/>
          <p:cNvSpPr txBox="1"/>
          <p:nvPr/>
        </p:nvSpPr>
        <p:spPr>
          <a:xfrm>
            <a:off x="2005700" y="29329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l-SI" b="1">
                <a:solidFill>
                  <a:srgbClr val="0B5394"/>
                </a:solidFill>
                <a:latin typeface="Gudea"/>
                <a:ea typeface="Gudea"/>
                <a:cs typeface="Gudea"/>
                <a:sym typeface="Gudea"/>
              </a:rPr>
              <a:t>@volunteeringcev</a:t>
            </a:r>
            <a:endParaRPr b="1">
              <a:solidFill>
                <a:srgbClr val="0B5394"/>
              </a:solidFill>
              <a:latin typeface="Gudea"/>
              <a:ea typeface="Gudea"/>
              <a:cs typeface="Gudea"/>
              <a:sym typeface="Gudea"/>
            </a:endParaRPr>
          </a:p>
        </p:txBody>
      </p:sp>
      <p:sp>
        <p:nvSpPr>
          <p:cNvPr id="212" name="Google Shape;212;p8"/>
          <p:cNvSpPr txBox="1"/>
          <p:nvPr/>
        </p:nvSpPr>
        <p:spPr>
          <a:xfrm>
            <a:off x="2005700" y="3674300"/>
            <a:ext cx="40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l-SI" b="1">
                <a:solidFill>
                  <a:srgbClr val="0B5394"/>
                </a:solidFill>
                <a:latin typeface="Gudea"/>
                <a:ea typeface="Gudea"/>
                <a:cs typeface="Gudea"/>
                <a:sym typeface="Gudea"/>
              </a:rPr>
              <a:t>CEV-Centre for European Volunteering</a:t>
            </a:r>
            <a:endParaRPr b="1">
              <a:solidFill>
                <a:srgbClr val="0B5394"/>
              </a:solidFill>
              <a:latin typeface="Gudea"/>
              <a:ea typeface="Gudea"/>
              <a:cs typeface="Gudea"/>
              <a:sym typeface="Gudea"/>
            </a:endParaRPr>
          </a:p>
        </p:txBody>
      </p:sp>
      <p:sp>
        <p:nvSpPr>
          <p:cNvPr id="213" name="Google Shape;213;p8"/>
          <p:cNvSpPr txBox="1"/>
          <p:nvPr/>
        </p:nvSpPr>
        <p:spPr>
          <a:xfrm>
            <a:off x="7875800" y="23543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l-SI" b="1">
                <a:solidFill>
                  <a:srgbClr val="0B5394"/>
                </a:solidFill>
                <a:latin typeface="Gudea"/>
                <a:ea typeface="Gudea"/>
                <a:cs typeface="Gudea"/>
                <a:sym typeface="Gudea"/>
              </a:rPr>
              <a:t>@VolunteeringCEV</a:t>
            </a:r>
            <a:endParaRPr b="1">
              <a:solidFill>
                <a:srgbClr val="0B5394"/>
              </a:solidFill>
              <a:latin typeface="Gudea"/>
              <a:ea typeface="Gudea"/>
              <a:cs typeface="Gudea"/>
              <a:sym typeface="Gudea"/>
            </a:endParaRPr>
          </a:p>
        </p:txBody>
      </p:sp>
      <p:sp>
        <p:nvSpPr>
          <p:cNvPr id="214" name="Google Shape;214;p8"/>
          <p:cNvSpPr txBox="1"/>
          <p:nvPr/>
        </p:nvSpPr>
        <p:spPr>
          <a:xfrm>
            <a:off x="7875800" y="2954913"/>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l-SI" b="1">
                <a:solidFill>
                  <a:srgbClr val="0B5394"/>
                </a:solidFill>
                <a:latin typeface="Gudea"/>
                <a:ea typeface="Gudea"/>
                <a:cs typeface="Gudea"/>
                <a:sym typeface="Gudea"/>
              </a:rPr>
              <a:t>Centre for European Volunteering CEV</a:t>
            </a:r>
            <a:endParaRPr b="1">
              <a:solidFill>
                <a:srgbClr val="0B5394"/>
              </a:solidFill>
              <a:latin typeface="Gudea"/>
              <a:ea typeface="Gudea"/>
              <a:cs typeface="Gudea"/>
              <a:sym typeface="Gudea"/>
            </a:endParaRPr>
          </a:p>
        </p:txBody>
      </p:sp>
      <p:sp>
        <p:nvSpPr>
          <p:cNvPr id="215" name="Google Shape;215;p8"/>
          <p:cNvSpPr txBox="1"/>
          <p:nvPr/>
        </p:nvSpPr>
        <p:spPr>
          <a:xfrm>
            <a:off x="7803025" y="3634688"/>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l-SI" b="1">
                <a:solidFill>
                  <a:srgbClr val="0B5394"/>
                </a:solidFill>
                <a:latin typeface="Gudea"/>
                <a:ea typeface="Gudea"/>
                <a:cs typeface="Gudea"/>
                <a:sym typeface="Gudea"/>
              </a:rPr>
              <a:t>www.europeanvolunteercentre.org</a:t>
            </a:r>
            <a:endParaRPr b="1">
              <a:solidFill>
                <a:srgbClr val="0B5394"/>
              </a:solidFill>
              <a:latin typeface="Gudea"/>
              <a:ea typeface="Gudea"/>
              <a:cs typeface="Gudea"/>
              <a:sym typeface="Gudea"/>
            </a:endParaRPr>
          </a:p>
        </p:txBody>
      </p:sp>
      <p:pic>
        <p:nvPicPr>
          <p:cNvPr id="216" name="Google Shape;216;p8"/>
          <p:cNvPicPr preferRelativeResize="0"/>
          <p:nvPr/>
        </p:nvPicPr>
        <p:blipFill>
          <a:blip r:embed="rId8">
            <a:alphaModFix/>
          </a:blip>
          <a:stretch>
            <a:fillRect/>
          </a:stretch>
        </p:blipFill>
        <p:spPr>
          <a:xfrm>
            <a:off x="1457250" y="2262580"/>
            <a:ext cx="409974" cy="409974"/>
          </a:xfrm>
          <a:prstGeom prst="rect">
            <a:avLst/>
          </a:prstGeom>
          <a:noFill/>
          <a:ln>
            <a:noFill/>
          </a:ln>
        </p:spPr>
      </p:pic>
      <p:pic>
        <p:nvPicPr>
          <p:cNvPr id="217" name="Google Shape;217;p8"/>
          <p:cNvPicPr preferRelativeResize="0"/>
          <p:nvPr/>
        </p:nvPicPr>
        <p:blipFill>
          <a:blip r:embed="rId9">
            <a:alphaModFix/>
          </a:blip>
          <a:stretch>
            <a:fillRect/>
          </a:stretch>
        </p:blipFill>
        <p:spPr>
          <a:xfrm>
            <a:off x="1457238" y="2942385"/>
            <a:ext cx="409975" cy="409975"/>
          </a:xfrm>
          <a:prstGeom prst="rect">
            <a:avLst/>
          </a:prstGeom>
          <a:noFill/>
          <a:ln>
            <a:noFill/>
          </a:ln>
        </p:spPr>
      </p:pic>
      <p:pic>
        <p:nvPicPr>
          <p:cNvPr id="218" name="Google Shape;218;p8"/>
          <p:cNvPicPr preferRelativeResize="0"/>
          <p:nvPr/>
        </p:nvPicPr>
        <p:blipFill>
          <a:blip r:embed="rId10">
            <a:alphaModFix/>
          </a:blip>
          <a:stretch>
            <a:fillRect/>
          </a:stretch>
        </p:blipFill>
        <p:spPr>
          <a:xfrm>
            <a:off x="1369726" y="3441975"/>
            <a:ext cx="585000" cy="585000"/>
          </a:xfrm>
          <a:prstGeom prst="rect">
            <a:avLst/>
          </a:prstGeom>
          <a:noFill/>
          <a:ln>
            <a:noFill/>
          </a:ln>
        </p:spPr>
      </p:pic>
      <p:pic>
        <p:nvPicPr>
          <p:cNvPr id="219" name="Google Shape;219;p8"/>
          <p:cNvPicPr preferRelativeResize="0"/>
          <p:nvPr/>
        </p:nvPicPr>
        <p:blipFill>
          <a:blip r:embed="rId11">
            <a:alphaModFix/>
          </a:blip>
          <a:stretch>
            <a:fillRect/>
          </a:stretch>
        </p:blipFill>
        <p:spPr>
          <a:xfrm>
            <a:off x="7145250" y="2102294"/>
            <a:ext cx="730550" cy="730550"/>
          </a:xfrm>
          <a:prstGeom prst="rect">
            <a:avLst/>
          </a:prstGeom>
          <a:noFill/>
          <a:ln>
            <a:noFill/>
          </a:ln>
        </p:spPr>
      </p:pic>
      <p:pic>
        <p:nvPicPr>
          <p:cNvPr id="220" name="Google Shape;220;p8"/>
          <p:cNvPicPr preferRelativeResize="0"/>
          <p:nvPr/>
        </p:nvPicPr>
        <p:blipFill>
          <a:blip r:embed="rId12">
            <a:alphaModFix/>
          </a:blip>
          <a:stretch>
            <a:fillRect/>
          </a:stretch>
        </p:blipFill>
        <p:spPr>
          <a:xfrm>
            <a:off x="7218026" y="2832848"/>
            <a:ext cx="585001" cy="585001"/>
          </a:xfrm>
          <a:prstGeom prst="rect">
            <a:avLst/>
          </a:prstGeom>
          <a:noFill/>
          <a:ln>
            <a:noFill/>
          </a:ln>
        </p:spPr>
      </p:pic>
      <p:pic>
        <p:nvPicPr>
          <p:cNvPr id="221" name="Google Shape;221;p8"/>
          <p:cNvPicPr preferRelativeResize="0"/>
          <p:nvPr/>
        </p:nvPicPr>
        <p:blipFill>
          <a:blip r:embed="rId13">
            <a:alphaModFix/>
          </a:blip>
          <a:stretch>
            <a:fillRect/>
          </a:stretch>
        </p:blipFill>
        <p:spPr>
          <a:xfrm>
            <a:off x="7305549" y="3614150"/>
            <a:ext cx="409974" cy="409997"/>
          </a:xfrm>
          <a:prstGeom prst="rect">
            <a:avLst/>
          </a:prstGeom>
          <a:noFill/>
          <a:ln>
            <a:noFill/>
          </a:ln>
        </p:spPr>
      </p:pic>
      <p:pic>
        <p:nvPicPr>
          <p:cNvPr id="222" name="Google Shape;222;p8"/>
          <p:cNvPicPr preferRelativeResize="0"/>
          <p:nvPr/>
        </p:nvPicPr>
        <p:blipFill>
          <a:blip r:embed="rId14">
            <a:alphaModFix/>
          </a:blip>
          <a:stretch>
            <a:fillRect/>
          </a:stretch>
        </p:blipFill>
        <p:spPr>
          <a:xfrm>
            <a:off x="120330" y="5"/>
            <a:ext cx="1260376" cy="1260376"/>
          </a:xfrm>
          <a:prstGeom prst="rect">
            <a:avLst/>
          </a:prstGeom>
          <a:noFill/>
          <a:ln>
            <a:noFill/>
          </a:ln>
        </p:spPr>
      </p:pic>
      <p:sp>
        <p:nvSpPr>
          <p:cNvPr id="223" name="Google Shape;223;p8"/>
          <p:cNvSpPr txBox="1"/>
          <p:nvPr/>
        </p:nvSpPr>
        <p:spPr>
          <a:xfrm>
            <a:off x="9192000" y="0"/>
            <a:ext cx="30000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Citizen Engagement for Recovery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 Volunteering in Solidarity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FF9900"/>
                </a:solidFill>
                <a:latin typeface="Cantora One"/>
                <a:ea typeface="Cantora One"/>
                <a:cs typeface="Cantora One"/>
                <a:sym typeface="Cantora One"/>
              </a:rPr>
              <a:t>#CERVIS</a:t>
            </a:r>
            <a:endParaRPr sz="1200" b="1">
              <a:solidFill>
                <a:srgbClr val="FF9900"/>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                                     Project No. 101051597</a:t>
            </a:r>
            <a:endParaRPr sz="700" i="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(Revealing European Values In Volunteering in Europe - REVIVE Project No. 101051131)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2609850" y="663925"/>
            <a:ext cx="6972300" cy="11481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chemeClr val="dk1"/>
              </a:buClr>
              <a:buSzPts val="1100"/>
              <a:buFont typeface="Arial"/>
              <a:buNone/>
            </a:pPr>
            <a:r>
              <a:rPr lang="sl-SI" sz="2900" b="1">
                <a:solidFill>
                  <a:srgbClr val="073763"/>
                </a:solidFill>
                <a:latin typeface="Roboto"/>
                <a:ea typeface="Roboto"/>
                <a:cs typeface="Roboto"/>
                <a:sym typeface="Roboto"/>
              </a:rPr>
              <a:t>CERVIS Project</a:t>
            </a:r>
            <a:endParaRPr sz="2900" b="1">
              <a:solidFill>
                <a:srgbClr val="073763"/>
              </a:solidFill>
              <a:latin typeface="Roboto"/>
              <a:ea typeface="Roboto"/>
              <a:cs typeface="Roboto"/>
              <a:sym typeface="Roboto"/>
            </a:endParaRPr>
          </a:p>
          <a:p>
            <a:pPr marL="0" lvl="0" indent="0" algn="l" rtl="0">
              <a:lnSpc>
                <a:spcPct val="90000"/>
              </a:lnSpc>
              <a:spcBef>
                <a:spcPts val="0"/>
              </a:spcBef>
              <a:spcAft>
                <a:spcPts val="0"/>
              </a:spcAft>
              <a:buClr>
                <a:schemeClr val="dk1"/>
              </a:buClr>
              <a:buSzPts val="4400"/>
              <a:buFont typeface="Calibri"/>
              <a:buNone/>
            </a:pPr>
            <a:endParaRPr/>
          </a:p>
        </p:txBody>
      </p:sp>
      <p:sp>
        <p:nvSpPr>
          <p:cNvPr id="99" name="Google Shape;99;p2"/>
          <p:cNvSpPr txBox="1">
            <a:spLocks noGrp="1"/>
          </p:cNvSpPr>
          <p:nvPr>
            <p:ph type="body" idx="1"/>
          </p:nvPr>
        </p:nvSpPr>
        <p:spPr>
          <a:xfrm>
            <a:off x="2174400" y="1403825"/>
            <a:ext cx="7843200" cy="4351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100"/>
              <a:buFont typeface="Arial"/>
              <a:buNone/>
            </a:pPr>
            <a:r>
              <a:rPr lang="sl-SI" sz="1900" u="sng">
                <a:latin typeface="Arial"/>
                <a:ea typeface="Arial"/>
                <a:cs typeface="Arial"/>
                <a:sym typeface="Arial"/>
              </a:rPr>
              <a:t>CEV works together with Its members to promote and defend:</a:t>
            </a:r>
            <a:endParaRPr sz="1900" u="sng">
              <a:latin typeface="Arial"/>
              <a:ea typeface="Arial"/>
              <a:cs typeface="Arial"/>
              <a:sym typeface="Arial"/>
            </a:endParaRPr>
          </a:p>
          <a:p>
            <a:pPr marL="457200" lvl="0" indent="-330200" algn="l" rtl="0">
              <a:lnSpc>
                <a:spcPct val="150000"/>
              </a:lnSpc>
              <a:spcBef>
                <a:spcPts val="0"/>
              </a:spcBef>
              <a:spcAft>
                <a:spcPts val="0"/>
              </a:spcAft>
              <a:buSzPts val="1600"/>
              <a:buFont typeface="Playfair Display"/>
              <a:buChar char="➢"/>
            </a:pPr>
            <a:r>
              <a:rPr lang="sl-SI" sz="1600" b="1">
                <a:latin typeface="Arial"/>
                <a:ea typeface="Arial"/>
                <a:cs typeface="Arial"/>
                <a:sym typeface="Arial"/>
              </a:rPr>
              <a:t>Equality</a:t>
            </a:r>
            <a:r>
              <a:rPr lang="sl-SI" sz="1600">
                <a:latin typeface="Arial"/>
                <a:ea typeface="Arial"/>
                <a:cs typeface="Arial"/>
                <a:sym typeface="Arial"/>
              </a:rPr>
              <a:t/>
            </a:r>
            <a:br>
              <a:rPr lang="sl-SI" sz="1600">
                <a:latin typeface="Arial"/>
                <a:ea typeface="Arial"/>
                <a:cs typeface="Arial"/>
                <a:sym typeface="Arial"/>
              </a:rPr>
            </a:br>
            <a:r>
              <a:rPr lang="sl-SI" sz="1600">
                <a:latin typeface="Arial"/>
                <a:ea typeface="Arial"/>
                <a:cs typeface="Arial"/>
                <a:sym typeface="Arial"/>
              </a:rPr>
              <a:t>Ensuring that every person has equal opportunities;</a:t>
            </a:r>
            <a:endParaRPr sz="1600">
              <a:latin typeface="Arial"/>
              <a:ea typeface="Arial"/>
              <a:cs typeface="Arial"/>
              <a:sym typeface="Arial"/>
            </a:endParaRPr>
          </a:p>
          <a:p>
            <a:pPr marL="457200" lvl="0" indent="-330200" algn="l" rtl="0">
              <a:lnSpc>
                <a:spcPct val="150000"/>
              </a:lnSpc>
              <a:spcBef>
                <a:spcPts val="0"/>
              </a:spcBef>
              <a:spcAft>
                <a:spcPts val="0"/>
              </a:spcAft>
              <a:buSzPts val="1600"/>
              <a:buFont typeface="Playfair Display"/>
              <a:buChar char="➢"/>
            </a:pPr>
            <a:r>
              <a:rPr lang="sl-SI" sz="1600" b="1">
                <a:latin typeface="Arial"/>
                <a:ea typeface="Arial"/>
                <a:cs typeface="Arial"/>
                <a:sym typeface="Arial"/>
              </a:rPr>
              <a:t>Rights</a:t>
            </a:r>
            <a:r>
              <a:rPr lang="sl-SI" sz="1600">
                <a:latin typeface="Arial"/>
                <a:ea typeface="Arial"/>
                <a:cs typeface="Arial"/>
                <a:sym typeface="Arial"/>
              </a:rPr>
              <a:t/>
            </a:r>
            <a:br>
              <a:rPr lang="sl-SI" sz="1600">
                <a:latin typeface="Arial"/>
                <a:ea typeface="Arial"/>
                <a:cs typeface="Arial"/>
                <a:sym typeface="Arial"/>
              </a:rPr>
            </a:br>
            <a:r>
              <a:rPr lang="sl-SI" sz="1600">
                <a:latin typeface="Arial"/>
                <a:ea typeface="Arial"/>
                <a:cs typeface="Arial"/>
                <a:sym typeface="Arial"/>
              </a:rPr>
              <a:t>Civil, political, cultural, economical - Basic rights of every human being;</a:t>
            </a:r>
            <a:endParaRPr sz="1600">
              <a:latin typeface="Arial"/>
              <a:ea typeface="Arial"/>
              <a:cs typeface="Arial"/>
              <a:sym typeface="Arial"/>
            </a:endParaRPr>
          </a:p>
          <a:p>
            <a:pPr marL="457200" lvl="0" indent="-330200" algn="l" rtl="0">
              <a:lnSpc>
                <a:spcPct val="150000"/>
              </a:lnSpc>
              <a:spcBef>
                <a:spcPts val="0"/>
              </a:spcBef>
              <a:spcAft>
                <a:spcPts val="0"/>
              </a:spcAft>
              <a:buSzPts val="1600"/>
              <a:buFont typeface="Playfair Display"/>
              <a:buChar char="➢"/>
            </a:pPr>
            <a:r>
              <a:rPr lang="sl-SI" sz="1600" b="1">
                <a:latin typeface="Arial"/>
                <a:ea typeface="Arial"/>
                <a:cs typeface="Arial"/>
                <a:sym typeface="Arial"/>
              </a:rPr>
              <a:t>Values</a:t>
            </a:r>
            <a:r>
              <a:rPr lang="sl-SI" sz="1600">
                <a:latin typeface="Arial"/>
                <a:ea typeface="Arial"/>
                <a:cs typeface="Arial"/>
                <a:sym typeface="Arial"/>
              </a:rPr>
              <a:t/>
            </a:r>
            <a:br>
              <a:rPr lang="sl-SI" sz="1600">
                <a:latin typeface="Arial"/>
                <a:ea typeface="Arial"/>
                <a:cs typeface="Arial"/>
                <a:sym typeface="Arial"/>
              </a:rPr>
            </a:br>
            <a:r>
              <a:rPr lang="sl-SI" sz="1600">
                <a:latin typeface="Arial"/>
                <a:ea typeface="Arial"/>
                <a:cs typeface="Arial"/>
                <a:sym typeface="Arial"/>
              </a:rPr>
              <a:t>These individual beliefs determines the way that people act/think;</a:t>
            </a:r>
            <a:endParaRPr sz="1600">
              <a:latin typeface="Arial"/>
              <a:ea typeface="Arial"/>
              <a:cs typeface="Arial"/>
              <a:sym typeface="Arial"/>
            </a:endParaRPr>
          </a:p>
          <a:p>
            <a:pPr marL="457200" lvl="0" indent="-330200" algn="l" rtl="0">
              <a:lnSpc>
                <a:spcPct val="150000"/>
              </a:lnSpc>
              <a:spcBef>
                <a:spcPts val="0"/>
              </a:spcBef>
              <a:spcAft>
                <a:spcPts val="0"/>
              </a:spcAft>
              <a:buSzPts val="1600"/>
              <a:buFont typeface="Playfair Display"/>
              <a:buChar char="➢"/>
            </a:pPr>
            <a:r>
              <a:rPr lang="sl-SI" sz="1600" b="1">
                <a:latin typeface="Arial"/>
                <a:ea typeface="Arial"/>
                <a:cs typeface="Arial"/>
                <a:sym typeface="Arial"/>
              </a:rPr>
              <a:t>Diversity of genders</a:t>
            </a:r>
            <a:r>
              <a:rPr lang="sl-SI" sz="1600">
                <a:latin typeface="Arial"/>
                <a:ea typeface="Arial"/>
                <a:cs typeface="Arial"/>
                <a:sym typeface="Arial"/>
              </a:rPr>
              <a:t/>
            </a:r>
            <a:br>
              <a:rPr lang="sl-SI" sz="1600">
                <a:latin typeface="Arial"/>
                <a:ea typeface="Arial"/>
                <a:cs typeface="Arial"/>
                <a:sym typeface="Arial"/>
              </a:rPr>
            </a:br>
            <a:r>
              <a:rPr lang="sl-SI" sz="1600">
                <a:latin typeface="Arial"/>
                <a:ea typeface="Arial"/>
                <a:cs typeface="Arial"/>
                <a:sym typeface="Arial"/>
              </a:rPr>
              <a:t>The equal representation of each person of different gender;</a:t>
            </a:r>
            <a:endParaRPr sz="1600">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a:p>
        </p:txBody>
      </p:sp>
      <p:pic>
        <p:nvPicPr>
          <p:cNvPr id="100" name="Google Shape;100;p2"/>
          <p:cNvPicPr preferRelativeResize="0"/>
          <p:nvPr/>
        </p:nvPicPr>
        <p:blipFill rotWithShape="1">
          <a:blip r:embed="rId3">
            <a:alphaModFix/>
          </a:blip>
          <a:srcRect/>
          <a:stretch/>
        </p:blipFill>
        <p:spPr>
          <a:xfrm>
            <a:off x="0" y="4994238"/>
            <a:ext cx="12192000" cy="1863762"/>
          </a:xfrm>
          <a:prstGeom prst="rect">
            <a:avLst/>
          </a:prstGeom>
          <a:noFill/>
          <a:ln>
            <a:noFill/>
          </a:ln>
        </p:spPr>
      </p:pic>
      <p:pic>
        <p:nvPicPr>
          <p:cNvPr id="101" name="Google Shape;101;p2"/>
          <p:cNvPicPr preferRelativeResize="0"/>
          <p:nvPr/>
        </p:nvPicPr>
        <p:blipFill>
          <a:blip r:embed="rId4">
            <a:alphaModFix/>
          </a:blip>
          <a:stretch>
            <a:fillRect/>
          </a:stretch>
        </p:blipFill>
        <p:spPr>
          <a:xfrm>
            <a:off x="120330" y="5"/>
            <a:ext cx="1260376" cy="1260376"/>
          </a:xfrm>
          <a:prstGeom prst="rect">
            <a:avLst/>
          </a:prstGeom>
          <a:noFill/>
          <a:ln>
            <a:noFill/>
          </a:ln>
        </p:spPr>
      </p:pic>
      <p:sp>
        <p:nvSpPr>
          <p:cNvPr id="102" name="Google Shape;102;p2"/>
          <p:cNvSpPr txBox="1"/>
          <p:nvPr/>
        </p:nvSpPr>
        <p:spPr>
          <a:xfrm>
            <a:off x="9504900" y="0"/>
            <a:ext cx="26871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Citizen Engagement for Recovery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 Volunteering in Solidarity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FF9900"/>
                </a:solidFill>
                <a:latin typeface="Cantora One"/>
                <a:ea typeface="Cantora One"/>
                <a:cs typeface="Cantora One"/>
                <a:sym typeface="Cantora One"/>
              </a:rPr>
              <a:t>#CERVIS</a:t>
            </a:r>
            <a:endParaRPr sz="1200" b="1">
              <a:solidFill>
                <a:srgbClr val="FF9900"/>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                                     Project No. 101051597</a:t>
            </a:r>
            <a:endParaRPr sz="700" i="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(Revealing European Values In Volunteering in Europe - REVIVE Project No. 101051131)</a:t>
            </a:r>
            <a:endParaRPr sz="1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2520850" y="1177500"/>
            <a:ext cx="7558500" cy="11481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Clr>
                <a:schemeClr val="dk1"/>
              </a:buClr>
              <a:buSzPts val="1100"/>
              <a:buFont typeface="Arial"/>
              <a:buNone/>
            </a:pPr>
            <a:r>
              <a:rPr lang="sl-SI" sz="2900" b="1">
                <a:solidFill>
                  <a:srgbClr val="073763"/>
                </a:solidFill>
                <a:latin typeface="Roboto"/>
                <a:ea typeface="Roboto"/>
                <a:cs typeface="Roboto"/>
                <a:sym typeface="Roboto"/>
              </a:rPr>
              <a:t>Equality, Rights and Diversity of Genders </a:t>
            </a:r>
            <a:endParaRPr sz="2900" b="1">
              <a:solidFill>
                <a:srgbClr val="073763"/>
              </a:solidFill>
              <a:latin typeface="Roboto"/>
              <a:ea typeface="Roboto"/>
              <a:cs typeface="Roboto"/>
              <a:sym typeface="Roboto"/>
            </a:endParaRPr>
          </a:p>
          <a:p>
            <a:pPr marL="0" lvl="0" indent="0" algn="l" rtl="0">
              <a:lnSpc>
                <a:spcPct val="90000"/>
              </a:lnSpc>
              <a:spcBef>
                <a:spcPts val="0"/>
              </a:spcBef>
              <a:spcAft>
                <a:spcPts val="0"/>
              </a:spcAft>
              <a:buClr>
                <a:schemeClr val="dk1"/>
              </a:buClr>
              <a:buSzPts val="4400"/>
              <a:buFont typeface="Calibri"/>
              <a:buNone/>
            </a:pPr>
            <a:endParaRPr/>
          </a:p>
        </p:txBody>
      </p:sp>
      <p:pic>
        <p:nvPicPr>
          <p:cNvPr id="108" name="Google Shape;108;p3"/>
          <p:cNvPicPr preferRelativeResize="0">
            <a:picLocks noGrp="1"/>
          </p:cNvPicPr>
          <p:nvPr>
            <p:ph type="body" idx="1"/>
          </p:nvPr>
        </p:nvPicPr>
        <p:blipFill rotWithShape="1">
          <a:blip r:embed="rId3">
            <a:alphaModFix/>
          </a:blip>
          <a:srcRect/>
          <a:stretch/>
        </p:blipFill>
        <p:spPr>
          <a:xfrm>
            <a:off x="0" y="4909522"/>
            <a:ext cx="12192000" cy="1948478"/>
          </a:xfrm>
          <a:prstGeom prst="rect">
            <a:avLst/>
          </a:prstGeom>
          <a:noFill/>
          <a:ln>
            <a:noFill/>
          </a:ln>
        </p:spPr>
      </p:pic>
      <p:sp>
        <p:nvSpPr>
          <p:cNvPr id="109" name="Google Shape;109;p3"/>
          <p:cNvSpPr txBox="1"/>
          <p:nvPr/>
        </p:nvSpPr>
        <p:spPr>
          <a:xfrm>
            <a:off x="2694225" y="2326825"/>
            <a:ext cx="653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10" name="Google Shape;110;p3"/>
          <p:cNvPicPr preferRelativeResize="0"/>
          <p:nvPr/>
        </p:nvPicPr>
        <p:blipFill>
          <a:blip r:embed="rId4">
            <a:alphaModFix/>
          </a:blip>
          <a:stretch>
            <a:fillRect/>
          </a:stretch>
        </p:blipFill>
        <p:spPr>
          <a:xfrm>
            <a:off x="2782925" y="1762151"/>
            <a:ext cx="6353900" cy="3018100"/>
          </a:xfrm>
          <a:prstGeom prst="rect">
            <a:avLst/>
          </a:prstGeom>
          <a:noFill/>
          <a:ln>
            <a:noFill/>
          </a:ln>
        </p:spPr>
      </p:pic>
      <p:pic>
        <p:nvPicPr>
          <p:cNvPr id="111" name="Google Shape;111;p3"/>
          <p:cNvPicPr preferRelativeResize="0"/>
          <p:nvPr/>
        </p:nvPicPr>
        <p:blipFill>
          <a:blip r:embed="rId5">
            <a:alphaModFix/>
          </a:blip>
          <a:stretch>
            <a:fillRect/>
          </a:stretch>
        </p:blipFill>
        <p:spPr>
          <a:xfrm>
            <a:off x="120330" y="5"/>
            <a:ext cx="1260376" cy="1260376"/>
          </a:xfrm>
          <a:prstGeom prst="rect">
            <a:avLst/>
          </a:prstGeom>
          <a:noFill/>
          <a:ln>
            <a:noFill/>
          </a:ln>
        </p:spPr>
      </p:pic>
      <p:sp>
        <p:nvSpPr>
          <p:cNvPr id="112" name="Google Shape;112;p3"/>
          <p:cNvSpPr txBox="1"/>
          <p:nvPr/>
        </p:nvSpPr>
        <p:spPr>
          <a:xfrm>
            <a:off x="9225525" y="0"/>
            <a:ext cx="30000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Citizen Engagement for Recovery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 Volunteering in Solidarity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FF9900"/>
                </a:solidFill>
                <a:latin typeface="Cantora One"/>
                <a:ea typeface="Cantora One"/>
                <a:cs typeface="Cantora One"/>
                <a:sym typeface="Cantora One"/>
              </a:rPr>
              <a:t>#CERVIS</a:t>
            </a:r>
            <a:endParaRPr sz="1200" b="1">
              <a:solidFill>
                <a:srgbClr val="FF9900"/>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                                     Project No. 101051597</a:t>
            </a:r>
            <a:endParaRPr sz="700" i="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(Revealing European Values In Volunteering in Europe - REVIVE Project No. 101051131)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838200" y="88220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990"/>
              <a:buFont typeface="Arial"/>
              <a:buNone/>
            </a:pPr>
            <a:r>
              <a:rPr lang="sl-SI" sz="2900" b="1">
                <a:solidFill>
                  <a:srgbClr val="073763"/>
                </a:solidFill>
                <a:highlight>
                  <a:schemeClr val="lt1"/>
                </a:highlight>
                <a:latin typeface="Roboto"/>
                <a:ea typeface="Roboto"/>
                <a:cs typeface="Roboto"/>
                <a:sym typeface="Roboto"/>
              </a:rPr>
              <a:t> Volunteering:</a:t>
            </a:r>
            <a:endParaRPr sz="2900" b="1">
              <a:solidFill>
                <a:srgbClr val="073763"/>
              </a:solidFill>
              <a:highlight>
                <a:schemeClr val="lt1"/>
              </a:highlight>
              <a:latin typeface="Roboto"/>
              <a:ea typeface="Roboto"/>
              <a:cs typeface="Roboto"/>
              <a:sym typeface="Roboto"/>
            </a:endParaRPr>
          </a:p>
          <a:p>
            <a:pPr marL="0" lvl="0" indent="0" algn="l" rtl="0">
              <a:lnSpc>
                <a:spcPct val="90000"/>
              </a:lnSpc>
              <a:spcBef>
                <a:spcPts val="0"/>
              </a:spcBef>
              <a:spcAft>
                <a:spcPts val="0"/>
              </a:spcAft>
              <a:buClr>
                <a:schemeClr val="dk1"/>
              </a:buClr>
              <a:buSzPts val="4400"/>
              <a:buFont typeface="Calibri"/>
              <a:buNone/>
            </a:pPr>
            <a:endParaRPr/>
          </a:p>
        </p:txBody>
      </p:sp>
      <p:sp>
        <p:nvSpPr>
          <p:cNvPr id="118" name="Google Shape;118;p4"/>
          <p:cNvSpPr txBox="1">
            <a:spLocks noGrp="1"/>
          </p:cNvSpPr>
          <p:nvPr>
            <p:ph type="body" idx="1"/>
          </p:nvPr>
        </p:nvSpPr>
        <p:spPr>
          <a:xfrm>
            <a:off x="1453200" y="1662350"/>
            <a:ext cx="9285600" cy="4351500"/>
          </a:xfrm>
          <a:prstGeom prst="rect">
            <a:avLst/>
          </a:prstGeom>
          <a:noFill/>
          <a:ln>
            <a:noFill/>
          </a:ln>
        </p:spPr>
        <p:txBody>
          <a:bodyPr spcFirstLastPara="1" wrap="square" lIns="91425" tIns="45700" rIns="91425" bIns="45700" anchor="t" anchorCtr="0">
            <a:normAutofit/>
          </a:bodyPr>
          <a:lstStyle/>
          <a:p>
            <a:pPr marL="0" lvl="0" indent="0" algn="l" rtl="0">
              <a:lnSpc>
                <a:spcPct val="180000"/>
              </a:lnSpc>
              <a:spcBef>
                <a:spcPts val="0"/>
              </a:spcBef>
              <a:spcAft>
                <a:spcPts val="0"/>
              </a:spcAft>
              <a:buClr>
                <a:schemeClr val="dk1"/>
              </a:buClr>
              <a:buSzPts val="275"/>
              <a:buFont typeface="Arial"/>
              <a:buNone/>
            </a:pPr>
            <a:r>
              <a:rPr lang="sl-SI" sz="1600">
                <a:latin typeface="Arial"/>
                <a:ea typeface="Arial"/>
                <a:cs typeface="Arial"/>
                <a:sym typeface="Arial"/>
              </a:rPr>
              <a:t>We focus on bringing the vision that volunteers are not just a source of people power for essential and meaningful tasks in society, but they play an important role in:</a:t>
            </a:r>
            <a:endParaRPr sz="1600">
              <a:latin typeface="Arial"/>
              <a:ea typeface="Arial"/>
              <a:cs typeface="Arial"/>
              <a:sym typeface="Arial"/>
            </a:endParaRPr>
          </a:p>
          <a:p>
            <a:pPr marL="457200" lvl="0" indent="-330200" algn="l" rtl="0">
              <a:lnSpc>
                <a:spcPct val="180000"/>
              </a:lnSpc>
              <a:spcBef>
                <a:spcPts val="0"/>
              </a:spcBef>
              <a:spcAft>
                <a:spcPts val="0"/>
              </a:spcAft>
              <a:buClr>
                <a:schemeClr val="dk1"/>
              </a:buClr>
              <a:buSzPts val="1600"/>
              <a:buChar char="➢"/>
            </a:pPr>
            <a:r>
              <a:rPr lang="sl-SI" sz="1600">
                <a:latin typeface="Arial"/>
                <a:ea typeface="Arial"/>
                <a:cs typeface="Arial"/>
                <a:sym typeface="Arial"/>
              </a:rPr>
              <a:t>Social cohesion;</a:t>
            </a:r>
            <a:endParaRPr sz="1600">
              <a:latin typeface="Arial"/>
              <a:ea typeface="Arial"/>
              <a:cs typeface="Arial"/>
              <a:sym typeface="Arial"/>
            </a:endParaRPr>
          </a:p>
          <a:p>
            <a:pPr marL="457200" lvl="0" indent="-330200" algn="l" rtl="0">
              <a:lnSpc>
                <a:spcPct val="180000"/>
              </a:lnSpc>
              <a:spcBef>
                <a:spcPts val="0"/>
              </a:spcBef>
              <a:spcAft>
                <a:spcPts val="0"/>
              </a:spcAft>
              <a:buClr>
                <a:schemeClr val="dk1"/>
              </a:buClr>
              <a:buSzPts val="1600"/>
              <a:buChar char="➢"/>
            </a:pPr>
            <a:r>
              <a:rPr lang="sl-SI" sz="1600">
                <a:latin typeface="Arial"/>
                <a:ea typeface="Arial"/>
                <a:cs typeface="Arial"/>
                <a:sym typeface="Arial"/>
              </a:rPr>
              <a:t>Interpersonal relationships;</a:t>
            </a:r>
            <a:endParaRPr sz="1600">
              <a:latin typeface="Arial"/>
              <a:ea typeface="Arial"/>
              <a:cs typeface="Arial"/>
              <a:sym typeface="Arial"/>
            </a:endParaRPr>
          </a:p>
          <a:p>
            <a:pPr marL="457200" lvl="0" indent="-330200" algn="l" rtl="0">
              <a:lnSpc>
                <a:spcPct val="180000"/>
              </a:lnSpc>
              <a:spcBef>
                <a:spcPts val="0"/>
              </a:spcBef>
              <a:spcAft>
                <a:spcPts val="0"/>
              </a:spcAft>
              <a:buClr>
                <a:schemeClr val="dk1"/>
              </a:buClr>
              <a:buSzPts val="1600"/>
              <a:buChar char="➢"/>
            </a:pPr>
            <a:r>
              <a:rPr lang="sl-SI" sz="1600">
                <a:latin typeface="Arial"/>
                <a:ea typeface="Arial"/>
                <a:cs typeface="Arial"/>
                <a:sym typeface="Arial"/>
              </a:rPr>
              <a:t>Performing to making European values a reality;</a:t>
            </a:r>
            <a:endParaRPr sz="1600">
              <a:latin typeface="Arial"/>
              <a:ea typeface="Arial"/>
              <a:cs typeface="Arial"/>
              <a:sym typeface="Arial"/>
            </a:endParaRPr>
          </a:p>
          <a:p>
            <a:pPr marL="0" lvl="0" indent="0" algn="l" rtl="0">
              <a:lnSpc>
                <a:spcPct val="180000"/>
              </a:lnSpc>
              <a:spcBef>
                <a:spcPts val="0"/>
              </a:spcBef>
              <a:spcAft>
                <a:spcPts val="0"/>
              </a:spcAft>
              <a:buClr>
                <a:schemeClr val="dk1"/>
              </a:buClr>
              <a:buSzPts val="275"/>
              <a:buFont typeface="Arial"/>
              <a:buNone/>
            </a:pPr>
            <a:r>
              <a:rPr lang="sl-SI" sz="1600">
                <a:latin typeface="Arial"/>
                <a:ea typeface="Arial"/>
                <a:cs typeface="Arial"/>
                <a:sym typeface="Arial"/>
              </a:rPr>
              <a:t>We reinforce the visibility for volunteering and raise the profile of volunteers at national, regional, and local levels, by being part of a European network</a:t>
            </a:r>
            <a:endParaRPr sz="1600">
              <a:latin typeface="Arial"/>
              <a:ea typeface="Arial"/>
              <a:cs typeface="Arial"/>
              <a:sym typeface="Arial"/>
            </a:endParaRPr>
          </a:p>
          <a:p>
            <a:pPr marL="228600" lvl="0" indent="-50800" algn="l" rtl="0">
              <a:lnSpc>
                <a:spcPct val="90000"/>
              </a:lnSpc>
              <a:spcBef>
                <a:spcPts val="0"/>
              </a:spcBef>
              <a:spcAft>
                <a:spcPts val="0"/>
              </a:spcAft>
              <a:buClr>
                <a:schemeClr val="dk1"/>
              </a:buClr>
              <a:buSzPts val="2800"/>
              <a:buNone/>
            </a:pPr>
            <a:endParaRPr/>
          </a:p>
        </p:txBody>
      </p:sp>
      <p:pic>
        <p:nvPicPr>
          <p:cNvPr id="119" name="Google Shape;119;p4"/>
          <p:cNvPicPr preferRelativeResize="0"/>
          <p:nvPr/>
        </p:nvPicPr>
        <p:blipFill rotWithShape="1">
          <a:blip r:embed="rId3">
            <a:alphaModFix/>
          </a:blip>
          <a:srcRect/>
          <a:stretch/>
        </p:blipFill>
        <p:spPr>
          <a:xfrm>
            <a:off x="0" y="4994238"/>
            <a:ext cx="12192000" cy="1863762"/>
          </a:xfrm>
          <a:prstGeom prst="rect">
            <a:avLst/>
          </a:prstGeom>
          <a:noFill/>
          <a:ln>
            <a:noFill/>
          </a:ln>
        </p:spPr>
      </p:pic>
      <p:pic>
        <p:nvPicPr>
          <p:cNvPr id="120" name="Google Shape;120;p4"/>
          <p:cNvPicPr preferRelativeResize="0"/>
          <p:nvPr/>
        </p:nvPicPr>
        <p:blipFill>
          <a:blip r:embed="rId4">
            <a:alphaModFix/>
          </a:blip>
          <a:stretch>
            <a:fillRect/>
          </a:stretch>
        </p:blipFill>
        <p:spPr>
          <a:xfrm>
            <a:off x="120330" y="5"/>
            <a:ext cx="1260376" cy="1260376"/>
          </a:xfrm>
          <a:prstGeom prst="rect">
            <a:avLst/>
          </a:prstGeom>
          <a:noFill/>
          <a:ln>
            <a:noFill/>
          </a:ln>
        </p:spPr>
      </p:pic>
      <p:sp>
        <p:nvSpPr>
          <p:cNvPr id="121" name="Google Shape;121;p4"/>
          <p:cNvSpPr txBox="1"/>
          <p:nvPr/>
        </p:nvSpPr>
        <p:spPr>
          <a:xfrm>
            <a:off x="9192000" y="0"/>
            <a:ext cx="30000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Citizen Engagement for Recovery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 Volunteering in Solidarity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FF9900"/>
                </a:solidFill>
                <a:latin typeface="Cantora One"/>
                <a:ea typeface="Cantora One"/>
                <a:cs typeface="Cantora One"/>
                <a:sym typeface="Cantora One"/>
              </a:rPr>
              <a:t>#CERVIS</a:t>
            </a:r>
            <a:endParaRPr sz="1200" b="1">
              <a:solidFill>
                <a:srgbClr val="FF9900"/>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                                     Project No. 101051597</a:t>
            </a:r>
            <a:endParaRPr sz="700" i="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(Revealing European Values In Volunteering in Europe - REVIVE Project No. 101051131)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2114100" y="1177500"/>
            <a:ext cx="7963800" cy="9819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chemeClr val="dk1"/>
              </a:buClr>
              <a:buSzPts val="1100"/>
              <a:buFont typeface="Arial"/>
              <a:buNone/>
            </a:pPr>
            <a:r>
              <a:rPr lang="sl-SI" sz="2900" b="1">
                <a:solidFill>
                  <a:srgbClr val="073763"/>
                </a:solidFill>
                <a:latin typeface="Roboto"/>
                <a:ea typeface="Roboto"/>
                <a:cs typeface="Roboto"/>
                <a:sym typeface="Roboto"/>
              </a:rPr>
              <a:t>What’s the Role of CEV Regarding Volunteers? </a:t>
            </a:r>
            <a:endParaRPr sz="2900" b="1">
              <a:solidFill>
                <a:srgbClr val="073763"/>
              </a:solidFill>
              <a:latin typeface="Roboto"/>
              <a:ea typeface="Roboto"/>
              <a:cs typeface="Roboto"/>
              <a:sym typeface="Roboto"/>
            </a:endParaRPr>
          </a:p>
          <a:p>
            <a:pPr marL="0" lvl="0" indent="0" algn="l" rtl="0">
              <a:lnSpc>
                <a:spcPct val="90000"/>
              </a:lnSpc>
              <a:spcBef>
                <a:spcPts val="0"/>
              </a:spcBef>
              <a:spcAft>
                <a:spcPts val="0"/>
              </a:spcAft>
              <a:buClr>
                <a:schemeClr val="dk1"/>
              </a:buClr>
              <a:buSzPts val="3200"/>
              <a:buFont typeface="Calibri"/>
              <a:buNone/>
            </a:pPr>
            <a:endParaRPr/>
          </a:p>
        </p:txBody>
      </p:sp>
      <p:sp>
        <p:nvSpPr>
          <p:cNvPr id="127" name="Google Shape;127;p5"/>
          <p:cNvSpPr txBox="1">
            <a:spLocks noGrp="1"/>
          </p:cNvSpPr>
          <p:nvPr>
            <p:ph type="body" idx="1"/>
          </p:nvPr>
        </p:nvSpPr>
        <p:spPr>
          <a:xfrm>
            <a:off x="1794450" y="1853850"/>
            <a:ext cx="8603100" cy="3561300"/>
          </a:xfrm>
          <a:prstGeom prst="rect">
            <a:avLst/>
          </a:prstGeom>
          <a:noFill/>
          <a:ln>
            <a:noFill/>
          </a:ln>
        </p:spPr>
        <p:txBody>
          <a:bodyPr spcFirstLastPara="1" wrap="square" lIns="91425" tIns="45700" rIns="91425" bIns="45700" anchor="t" anchorCtr="0">
            <a:normAutofit/>
          </a:bodyPr>
          <a:lstStyle/>
          <a:p>
            <a:pPr marL="457200" lvl="0" indent="-330200" algn="l" rtl="0">
              <a:lnSpc>
                <a:spcPct val="200000"/>
              </a:lnSpc>
              <a:spcBef>
                <a:spcPts val="0"/>
              </a:spcBef>
              <a:spcAft>
                <a:spcPts val="0"/>
              </a:spcAft>
              <a:buClr>
                <a:schemeClr val="dk1"/>
              </a:buClr>
              <a:buSzPts val="1600"/>
              <a:buChar char="➢"/>
            </a:pPr>
            <a:r>
              <a:rPr lang="sl-SI" sz="1600">
                <a:latin typeface="Arial"/>
                <a:ea typeface="Arial"/>
                <a:cs typeface="Arial"/>
                <a:sym typeface="Arial"/>
              </a:rPr>
              <a:t>CEV allow’s volunteers voices to be heard;</a:t>
            </a:r>
            <a:endParaRPr sz="1600">
              <a:latin typeface="Arial"/>
              <a:ea typeface="Arial"/>
              <a:cs typeface="Arial"/>
              <a:sym typeface="Arial"/>
            </a:endParaRPr>
          </a:p>
          <a:p>
            <a:pPr marL="457200" lvl="0" indent="-330200" algn="l" rtl="0">
              <a:lnSpc>
                <a:spcPct val="200000"/>
              </a:lnSpc>
              <a:spcBef>
                <a:spcPts val="0"/>
              </a:spcBef>
              <a:spcAft>
                <a:spcPts val="0"/>
              </a:spcAft>
              <a:buClr>
                <a:schemeClr val="dk1"/>
              </a:buClr>
              <a:buSzPts val="1600"/>
              <a:buChar char="➢"/>
            </a:pPr>
            <a:r>
              <a:rPr lang="sl-SI" sz="1600">
                <a:latin typeface="Arial"/>
                <a:ea typeface="Arial"/>
                <a:cs typeface="Arial"/>
                <a:sym typeface="Arial"/>
              </a:rPr>
              <a:t>CEV also works for the recognition of volunteering; </a:t>
            </a:r>
            <a:endParaRPr sz="1600">
              <a:latin typeface="Arial"/>
              <a:ea typeface="Arial"/>
              <a:cs typeface="Arial"/>
              <a:sym typeface="Arial"/>
            </a:endParaRPr>
          </a:p>
          <a:p>
            <a:pPr marL="457200" lvl="0" indent="-330200" algn="l" rtl="0">
              <a:lnSpc>
                <a:spcPct val="200000"/>
              </a:lnSpc>
              <a:spcBef>
                <a:spcPts val="0"/>
              </a:spcBef>
              <a:spcAft>
                <a:spcPts val="0"/>
              </a:spcAft>
              <a:buClr>
                <a:schemeClr val="dk1"/>
              </a:buClr>
              <a:buSzPts val="1600"/>
              <a:buChar char="➢"/>
            </a:pPr>
            <a:r>
              <a:rPr lang="sl-SI" sz="1600">
                <a:latin typeface="Arial"/>
                <a:ea typeface="Arial"/>
                <a:cs typeface="Arial"/>
                <a:sym typeface="Arial"/>
              </a:rPr>
              <a:t>But mainly we focus on capacity building in volunteering organisations so that they can be more inclusive and equal in the way that they engage volunteers.  </a:t>
            </a:r>
            <a:br>
              <a:rPr lang="sl-SI" sz="1600">
                <a:latin typeface="Arial"/>
                <a:ea typeface="Arial"/>
                <a:cs typeface="Arial"/>
                <a:sym typeface="Arial"/>
              </a:rPr>
            </a:br>
            <a:r>
              <a:rPr lang="sl-SI" sz="1600">
                <a:latin typeface="Arial"/>
                <a:ea typeface="Arial"/>
                <a:cs typeface="Arial"/>
                <a:sym typeface="Arial"/>
              </a:rPr>
              <a:t>In this way we advance gender equality and tackle multiple and intersecting discrimination in the volunteering sector itself. </a:t>
            </a:r>
            <a:endParaRPr sz="1600">
              <a:latin typeface="Arial"/>
              <a:ea typeface="Arial"/>
              <a:cs typeface="Arial"/>
              <a:sym typeface="Arial"/>
            </a:endParaRPr>
          </a:p>
        </p:txBody>
      </p:sp>
      <p:pic>
        <p:nvPicPr>
          <p:cNvPr id="128" name="Google Shape;128;p5"/>
          <p:cNvPicPr preferRelativeResize="0"/>
          <p:nvPr/>
        </p:nvPicPr>
        <p:blipFill rotWithShape="1">
          <a:blip r:embed="rId3">
            <a:alphaModFix/>
          </a:blip>
          <a:srcRect/>
          <a:stretch/>
        </p:blipFill>
        <p:spPr>
          <a:xfrm>
            <a:off x="0" y="4994238"/>
            <a:ext cx="12192000" cy="1863762"/>
          </a:xfrm>
          <a:prstGeom prst="rect">
            <a:avLst/>
          </a:prstGeom>
          <a:noFill/>
          <a:ln>
            <a:noFill/>
          </a:ln>
        </p:spPr>
      </p:pic>
      <p:pic>
        <p:nvPicPr>
          <p:cNvPr id="129" name="Google Shape;129;p5"/>
          <p:cNvPicPr preferRelativeResize="0"/>
          <p:nvPr/>
        </p:nvPicPr>
        <p:blipFill>
          <a:blip r:embed="rId4">
            <a:alphaModFix/>
          </a:blip>
          <a:stretch>
            <a:fillRect/>
          </a:stretch>
        </p:blipFill>
        <p:spPr>
          <a:xfrm>
            <a:off x="120330" y="5"/>
            <a:ext cx="1260376" cy="1260376"/>
          </a:xfrm>
          <a:prstGeom prst="rect">
            <a:avLst/>
          </a:prstGeom>
          <a:noFill/>
          <a:ln>
            <a:noFill/>
          </a:ln>
        </p:spPr>
      </p:pic>
      <p:sp>
        <p:nvSpPr>
          <p:cNvPr id="130" name="Google Shape;130;p5"/>
          <p:cNvSpPr txBox="1"/>
          <p:nvPr/>
        </p:nvSpPr>
        <p:spPr>
          <a:xfrm>
            <a:off x="9192000" y="0"/>
            <a:ext cx="30000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Citizen Engagement for Recovery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 Volunteering in Solidarity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FF9900"/>
                </a:solidFill>
                <a:latin typeface="Cantora One"/>
                <a:ea typeface="Cantora One"/>
                <a:cs typeface="Cantora One"/>
                <a:sym typeface="Cantora One"/>
              </a:rPr>
              <a:t>#CERVIS</a:t>
            </a:r>
            <a:endParaRPr sz="1200" b="1">
              <a:solidFill>
                <a:srgbClr val="FF9900"/>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                                     Project No. 101051597</a:t>
            </a:r>
            <a:endParaRPr sz="700" i="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(Revealing European Values In Volunteering in Europe - REVIVE Project No. 101051131)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2277300" y="950325"/>
            <a:ext cx="7637400" cy="981900"/>
          </a:xfrm>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dk1"/>
              </a:buClr>
              <a:buSzPts val="1100"/>
              <a:buFont typeface="Arial"/>
              <a:buNone/>
            </a:pPr>
            <a:r>
              <a:rPr lang="sl-SI" sz="2900" b="1">
                <a:solidFill>
                  <a:srgbClr val="073763"/>
                </a:solidFill>
                <a:latin typeface="Roboto"/>
                <a:ea typeface="Roboto"/>
                <a:cs typeface="Roboto"/>
                <a:sym typeface="Roboto"/>
              </a:rPr>
              <a:t>Inclusive Volunteering</a:t>
            </a:r>
            <a:endParaRPr sz="2900" b="1">
              <a:solidFill>
                <a:srgbClr val="073763"/>
              </a:solidFill>
              <a:latin typeface="Roboto"/>
              <a:ea typeface="Roboto"/>
              <a:cs typeface="Roboto"/>
              <a:sym typeface="Roboto"/>
            </a:endParaRPr>
          </a:p>
          <a:p>
            <a:pPr marL="0" lvl="0" indent="0" algn="l" rtl="0">
              <a:lnSpc>
                <a:spcPct val="90000"/>
              </a:lnSpc>
              <a:spcBef>
                <a:spcPts val="0"/>
              </a:spcBef>
              <a:spcAft>
                <a:spcPts val="0"/>
              </a:spcAft>
              <a:buClr>
                <a:schemeClr val="dk1"/>
              </a:buClr>
              <a:buSzPts val="3200"/>
              <a:buFont typeface="Calibri"/>
              <a:buNone/>
            </a:pPr>
            <a:endParaRPr/>
          </a:p>
        </p:txBody>
      </p:sp>
      <p:pic>
        <p:nvPicPr>
          <p:cNvPr id="136" name="Google Shape;136;p6"/>
          <p:cNvPicPr preferRelativeResize="0"/>
          <p:nvPr/>
        </p:nvPicPr>
        <p:blipFill rotWithShape="1">
          <a:blip r:embed="rId3">
            <a:alphaModFix/>
          </a:blip>
          <a:srcRect/>
          <a:stretch/>
        </p:blipFill>
        <p:spPr>
          <a:xfrm>
            <a:off x="0" y="4994238"/>
            <a:ext cx="12192000" cy="1863762"/>
          </a:xfrm>
          <a:prstGeom prst="rect">
            <a:avLst/>
          </a:prstGeom>
          <a:noFill/>
          <a:ln>
            <a:noFill/>
          </a:ln>
        </p:spPr>
      </p:pic>
      <p:pic>
        <p:nvPicPr>
          <p:cNvPr id="137" name="Google Shape;137;p6"/>
          <p:cNvPicPr preferRelativeResize="0"/>
          <p:nvPr/>
        </p:nvPicPr>
        <p:blipFill>
          <a:blip r:embed="rId4">
            <a:alphaModFix/>
          </a:blip>
          <a:stretch>
            <a:fillRect/>
          </a:stretch>
        </p:blipFill>
        <p:spPr>
          <a:xfrm>
            <a:off x="1573475" y="1932223"/>
            <a:ext cx="4162250" cy="2776975"/>
          </a:xfrm>
          <a:prstGeom prst="rect">
            <a:avLst/>
          </a:prstGeom>
          <a:noFill/>
          <a:ln>
            <a:noFill/>
          </a:ln>
        </p:spPr>
      </p:pic>
      <p:pic>
        <p:nvPicPr>
          <p:cNvPr id="138" name="Google Shape;138;p6"/>
          <p:cNvPicPr preferRelativeResize="0"/>
          <p:nvPr/>
        </p:nvPicPr>
        <p:blipFill>
          <a:blip r:embed="rId5">
            <a:alphaModFix/>
          </a:blip>
          <a:stretch>
            <a:fillRect/>
          </a:stretch>
        </p:blipFill>
        <p:spPr>
          <a:xfrm>
            <a:off x="6012800" y="1463250"/>
            <a:ext cx="3904186" cy="3341975"/>
          </a:xfrm>
          <a:prstGeom prst="rect">
            <a:avLst/>
          </a:prstGeom>
          <a:noFill/>
          <a:ln>
            <a:noFill/>
          </a:ln>
        </p:spPr>
      </p:pic>
      <p:pic>
        <p:nvPicPr>
          <p:cNvPr id="139" name="Google Shape;139;p6"/>
          <p:cNvPicPr preferRelativeResize="0"/>
          <p:nvPr/>
        </p:nvPicPr>
        <p:blipFill>
          <a:blip r:embed="rId6">
            <a:alphaModFix/>
          </a:blip>
          <a:stretch>
            <a:fillRect/>
          </a:stretch>
        </p:blipFill>
        <p:spPr>
          <a:xfrm>
            <a:off x="120330" y="5"/>
            <a:ext cx="1260376" cy="1260376"/>
          </a:xfrm>
          <a:prstGeom prst="rect">
            <a:avLst/>
          </a:prstGeom>
          <a:noFill/>
          <a:ln>
            <a:noFill/>
          </a:ln>
        </p:spPr>
      </p:pic>
      <p:sp>
        <p:nvSpPr>
          <p:cNvPr id="140" name="Google Shape;140;p6"/>
          <p:cNvSpPr txBox="1"/>
          <p:nvPr/>
        </p:nvSpPr>
        <p:spPr>
          <a:xfrm>
            <a:off x="9192000" y="0"/>
            <a:ext cx="30000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Citizen Engagement for Recovery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 Volunteering in Solidarity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FF9900"/>
                </a:solidFill>
                <a:latin typeface="Cantora One"/>
                <a:ea typeface="Cantora One"/>
                <a:cs typeface="Cantora One"/>
                <a:sym typeface="Cantora One"/>
              </a:rPr>
              <a:t>#CERVIS</a:t>
            </a:r>
            <a:endParaRPr sz="1200" b="1">
              <a:solidFill>
                <a:srgbClr val="FF9900"/>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                                     Project No. 101051597</a:t>
            </a:r>
            <a:endParaRPr sz="700" i="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(Revealing European Values In Volunteering in Europe - REVIVE Project No. 101051131)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631247" y="1015100"/>
            <a:ext cx="8929500" cy="981900"/>
          </a:xfrm>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dk1"/>
              </a:buClr>
              <a:buSzPts val="990"/>
              <a:buFont typeface="Arial"/>
              <a:buNone/>
            </a:pPr>
            <a:r>
              <a:rPr lang="sl-SI" sz="2900" b="1">
                <a:solidFill>
                  <a:srgbClr val="073763"/>
                </a:solidFill>
                <a:latin typeface="Roboto"/>
                <a:ea typeface="Roboto"/>
                <a:cs typeface="Roboto"/>
                <a:sym typeface="Roboto"/>
              </a:rPr>
              <a:t>The Benefits of Becoming a Volunteer</a:t>
            </a:r>
            <a:endParaRPr sz="2900" b="1">
              <a:solidFill>
                <a:srgbClr val="073763"/>
              </a:solidFill>
              <a:latin typeface="Roboto"/>
              <a:ea typeface="Roboto"/>
              <a:cs typeface="Roboto"/>
              <a:sym typeface="Roboto"/>
            </a:endParaRPr>
          </a:p>
          <a:p>
            <a:pPr marL="0" lvl="0" indent="0" algn="l" rtl="0">
              <a:lnSpc>
                <a:spcPct val="90000"/>
              </a:lnSpc>
              <a:spcBef>
                <a:spcPts val="0"/>
              </a:spcBef>
              <a:spcAft>
                <a:spcPts val="0"/>
              </a:spcAft>
              <a:buClr>
                <a:schemeClr val="dk1"/>
              </a:buClr>
              <a:buSzPts val="3200"/>
              <a:buFont typeface="Calibri"/>
              <a:buNone/>
            </a:pPr>
            <a:endParaRPr/>
          </a:p>
        </p:txBody>
      </p:sp>
      <p:sp>
        <p:nvSpPr>
          <p:cNvPr id="146" name="Google Shape;146;p7"/>
          <p:cNvSpPr txBox="1">
            <a:spLocks noGrp="1"/>
          </p:cNvSpPr>
          <p:nvPr>
            <p:ph type="body" idx="1"/>
          </p:nvPr>
        </p:nvSpPr>
        <p:spPr>
          <a:xfrm>
            <a:off x="952500" y="1595300"/>
            <a:ext cx="10423200" cy="3811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100"/>
              <a:buFont typeface="Arial"/>
              <a:buNone/>
            </a:pPr>
            <a:r>
              <a:rPr lang="sl-SI" b="1" u="sng">
                <a:latin typeface="Arial"/>
                <a:ea typeface="Arial"/>
                <a:cs typeface="Arial"/>
                <a:sym typeface="Arial"/>
              </a:rPr>
              <a:t>Volunteering is an effective vehicle for citizen engagement, and it is a main agent of a true social transformation. </a:t>
            </a:r>
            <a:endParaRPr b="1" u="sng">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sl-SI" b="1" u="sng">
                <a:latin typeface="Arial"/>
                <a:ea typeface="Arial"/>
                <a:cs typeface="Arial"/>
                <a:sym typeface="Arial"/>
              </a:rPr>
              <a:t>It</a:t>
            </a:r>
            <a:r>
              <a:rPr lang="sl-SI" b="1" u="sng">
                <a:solidFill>
                  <a:srgbClr val="FF0000"/>
                </a:solidFill>
                <a:latin typeface="Arial"/>
                <a:ea typeface="Arial"/>
                <a:cs typeface="Arial"/>
                <a:sym typeface="Arial"/>
              </a:rPr>
              <a:t> </a:t>
            </a:r>
            <a:r>
              <a:rPr lang="sl-SI" b="1" u="sng">
                <a:latin typeface="Arial"/>
                <a:ea typeface="Arial"/>
                <a:cs typeface="Arial"/>
                <a:sym typeface="Arial"/>
              </a:rPr>
              <a:t>supports:</a:t>
            </a:r>
            <a:endParaRPr u="sng">
              <a:latin typeface="Arial"/>
              <a:ea typeface="Arial"/>
              <a:cs typeface="Arial"/>
              <a:sym typeface="Arial"/>
            </a:endParaRPr>
          </a:p>
          <a:p>
            <a:pPr marL="457200" lvl="0" indent="-330200" algn="l" rtl="0">
              <a:lnSpc>
                <a:spcPct val="150000"/>
              </a:lnSpc>
              <a:spcBef>
                <a:spcPts val="0"/>
              </a:spcBef>
              <a:spcAft>
                <a:spcPts val="0"/>
              </a:spcAft>
              <a:buClr>
                <a:schemeClr val="dk1"/>
              </a:buClr>
              <a:buSzPts val="1600"/>
              <a:buChar char="➢"/>
            </a:pPr>
            <a:r>
              <a:rPr lang="sl-SI">
                <a:latin typeface="Arial"/>
                <a:ea typeface="Arial"/>
                <a:cs typeface="Arial"/>
                <a:sym typeface="Arial"/>
              </a:rPr>
              <a:t>Social inclusion; </a:t>
            </a:r>
            <a:endParaRPr>
              <a:latin typeface="Arial"/>
              <a:ea typeface="Arial"/>
              <a:cs typeface="Arial"/>
              <a:sym typeface="Arial"/>
            </a:endParaRPr>
          </a:p>
          <a:p>
            <a:pPr marL="457200" lvl="0" indent="-330200" algn="l" rtl="0">
              <a:lnSpc>
                <a:spcPct val="150000"/>
              </a:lnSpc>
              <a:spcBef>
                <a:spcPts val="0"/>
              </a:spcBef>
              <a:spcAft>
                <a:spcPts val="0"/>
              </a:spcAft>
              <a:buClr>
                <a:schemeClr val="dk1"/>
              </a:buClr>
              <a:buSzPts val="1600"/>
              <a:buChar char="➢"/>
            </a:pPr>
            <a:r>
              <a:rPr lang="sl-SI">
                <a:latin typeface="Arial"/>
                <a:ea typeface="Arial"/>
                <a:cs typeface="Arial"/>
                <a:sym typeface="Arial"/>
              </a:rPr>
              <a:t>Equality; </a:t>
            </a:r>
            <a:endParaRPr>
              <a:latin typeface="Arial"/>
              <a:ea typeface="Arial"/>
              <a:cs typeface="Arial"/>
              <a:sym typeface="Arial"/>
            </a:endParaRPr>
          </a:p>
          <a:p>
            <a:pPr marL="457200" lvl="0" indent="-330200" algn="l" rtl="0">
              <a:lnSpc>
                <a:spcPct val="150000"/>
              </a:lnSpc>
              <a:spcBef>
                <a:spcPts val="0"/>
              </a:spcBef>
              <a:spcAft>
                <a:spcPts val="0"/>
              </a:spcAft>
              <a:buClr>
                <a:schemeClr val="dk1"/>
              </a:buClr>
              <a:buSzPts val="1600"/>
              <a:buChar char="➢"/>
            </a:pPr>
            <a:r>
              <a:rPr lang="sl-SI">
                <a:latin typeface="Arial"/>
                <a:ea typeface="Arial"/>
                <a:cs typeface="Arial"/>
                <a:sym typeface="Arial"/>
              </a:rPr>
              <a:t>Solidarity; </a:t>
            </a:r>
            <a:endParaRPr>
              <a:latin typeface="Arial"/>
              <a:ea typeface="Arial"/>
              <a:cs typeface="Arial"/>
              <a:sym typeface="Arial"/>
            </a:endParaRPr>
          </a:p>
          <a:p>
            <a:pPr marL="457200" lvl="0" indent="-330200" algn="l" rtl="0">
              <a:lnSpc>
                <a:spcPct val="150000"/>
              </a:lnSpc>
              <a:spcBef>
                <a:spcPts val="0"/>
              </a:spcBef>
              <a:spcAft>
                <a:spcPts val="0"/>
              </a:spcAft>
              <a:buClr>
                <a:schemeClr val="dk1"/>
              </a:buClr>
              <a:buSzPts val="1600"/>
              <a:buChar char="➢"/>
            </a:pPr>
            <a:r>
              <a:rPr lang="sl-SI">
                <a:latin typeface="Arial"/>
                <a:ea typeface="Arial"/>
                <a:cs typeface="Arial"/>
                <a:sym typeface="Arial"/>
              </a:rPr>
              <a:t>Active citizenship; </a:t>
            </a:r>
            <a:endParaRPr>
              <a:latin typeface="Arial"/>
              <a:ea typeface="Arial"/>
              <a:cs typeface="Arial"/>
              <a:sym typeface="Arial"/>
            </a:endParaRPr>
          </a:p>
          <a:p>
            <a:pPr marL="457200" lvl="0" indent="-330200" algn="l" rtl="0">
              <a:lnSpc>
                <a:spcPct val="150000"/>
              </a:lnSpc>
              <a:spcBef>
                <a:spcPts val="0"/>
              </a:spcBef>
              <a:spcAft>
                <a:spcPts val="0"/>
              </a:spcAft>
              <a:buClr>
                <a:schemeClr val="dk1"/>
              </a:buClr>
              <a:buSzPts val="1600"/>
              <a:buChar char="➢"/>
            </a:pPr>
            <a:r>
              <a:rPr lang="sl-SI">
                <a:latin typeface="Arial"/>
                <a:ea typeface="Arial"/>
                <a:cs typeface="Arial"/>
                <a:sym typeface="Arial"/>
              </a:rPr>
              <a:t>Community resilience;</a:t>
            </a:r>
            <a:endParaRPr>
              <a:latin typeface="Arial"/>
              <a:ea typeface="Arial"/>
              <a:cs typeface="Arial"/>
              <a:sym typeface="Arial"/>
            </a:endParaRPr>
          </a:p>
          <a:p>
            <a:pPr marL="457200" lvl="0" indent="-330200" algn="l" rtl="0">
              <a:lnSpc>
                <a:spcPct val="150000"/>
              </a:lnSpc>
              <a:spcBef>
                <a:spcPts val="0"/>
              </a:spcBef>
              <a:spcAft>
                <a:spcPts val="0"/>
              </a:spcAft>
              <a:buClr>
                <a:schemeClr val="dk1"/>
              </a:buClr>
              <a:buSzPts val="1600"/>
              <a:buChar char="➢"/>
            </a:pPr>
            <a:r>
              <a:rPr lang="sl-SI">
                <a:latin typeface="Arial"/>
                <a:ea typeface="Arial"/>
                <a:cs typeface="Arial"/>
                <a:sym typeface="Arial"/>
              </a:rPr>
              <a:t> Promotes shared responsibilities and European values;</a:t>
            </a:r>
            <a:endParaRPr>
              <a:solidFill>
                <a:srgbClr val="595959"/>
              </a:solidFill>
              <a:latin typeface="Arial"/>
              <a:ea typeface="Arial"/>
              <a:cs typeface="Arial"/>
              <a:sym typeface="Arial"/>
            </a:endParaRPr>
          </a:p>
          <a:p>
            <a:pPr marL="0" lvl="0" indent="0" algn="l" rtl="0">
              <a:lnSpc>
                <a:spcPct val="90000"/>
              </a:lnSpc>
              <a:spcBef>
                <a:spcPts val="0"/>
              </a:spcBef>
              <a:spcAft>
                <a:spcPts val="0"/>
              </a:spcAft>
              <a:buClr>
                <a:schemeClr val="dk1"/>
              </a:buClr>
              <a:buSzPts val="1600"/>
              <a:buNone/>
            </a:pPr>
            <a:endParaRPr>
              <a:latin typeface="Arial"/>
              <a:ea typeface="Arial"/>
              <a:cs typeface="Arial"/>
              <a:sym typeface="Arial"/>
            </a:endParaRPr>
          </a:p>
        </p:txBody>
      </p:sp>
      <p:pic>
        <p:nvPicPr>
          <p:cNvPr id="147" name="Google Shape;147;p7"/>
          <p:cNvPicPr preferRelativeResize="0"/>
          <p:nvPr/>
        </p:nvPicPr>
        <p:blipFill rotWithShape="1">
          <a:blip r:embed="rId3">
            <a:alphaModFix/>
          </a:blip>
          <a:srcRect/>
          <a:stretch/>
        </p:blipFill>
        <p:spPr>
          <a:xfrm>
            <a:off x="0" y="4994238"/>
            <a:ext cx="12192000" cy="1863762"/>
          </a:xfrm>
          <a:prstGeom prst="rect">
            <a:avLst/>
          </a:prstGeom>
          <a:noFill/>
          <a:ln>
            <a:noFill/>
          </a:ln>
        </p:spPr>
      </p:pic>
      <p:pic>
        <p:nvPicPr>
          <p:cNvPr id="148" name="Google Shape;148;p7"/>
          <p:cNvPicPr preferRelativeResize="0"/>
          <p:nvPr/>
        </p:nvPicPr>
        <p:blipFill>
          <a:blip r:embed="rId4">
            <a:alphaModFix/>
          </a:blip>
          <a:stretch>
            <a:fillRect/>
          </a:stretch>
        </p:blipFill>
        <p:spPr>
          <a:xfrm>
            <a:off x="120330" y="5"/>
            <a:ext cx="1260376" cy="1260376"/>
          </a:xfrm>
          <a:prstGeom prst="rect">
            <a:avLst/>
          </a:prstGeom>
          <a:noFill/>
          <a:ln>
            <a:noFill/>
          </a:ln>
        </p:spPr>
      </p:pic>
      <p:sp>
        <p:nvSpPr>
          <p:cNvPr id="149" name="Google Shape;149;p7"/>
          <p:cNvSpPr txBox="1"/>
          <p:nvPr/>
        </p:nvSpPr>
        <p:spPr>
          <a:xfrm>
            <a:off x="9192000" y="0"/>
            <a:ext cx="30000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Citizen Engagement for Recovery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 Volunteering in Solidarity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FF9900"/>
                </a:solidFill>
                <a:latin typeface="Cantora One"/>
                <a:ea typeface="Cantora One"/>
                <a:cs typeface="Cantora One"/>
                <a:sym typeface="Cantora One"/>
              </a:rPr>
              <a:t>#CERVIS</a:t>
            </a:r>
            <a:endParaRPr sz="1200" b="1">
              <a:solidFill>
                <a:srgbClr val="FF9900"/>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                                     Project No. 101051597</a:t>
            </a:r>
            <a:endParaRPr sz="700" i="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(Revealing European Values In Volunteering in Europe - REVIVE Project No. 101051131)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97a6522177_1_4"/>
          <p:cNvSpPr txBox="1">
            <a:spLocks noGrp="1"/>
          </p:cNvSpPr>
          <p:nvPr>
            <p:ph type="title"/>
          </p:nvPr>
        </p:nvSpPr>
        <p:spPr>
          <a:xfrm>
            <a:off x="2032312" y="715750"/>
            <a:ext cx="7773600" cy="981900"/>
          </a:xfrm>
          <a:prstGeom prst="rect">
            <a:avLst/>
          </a:prstGeom>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dk1"/>
              </a:buClr>
              <a:buSzPts val="990"/>
              <a:buFont typeface="Arial"/>
              <a:buNone/>
            </a:pPr>
            <a:r>
              <a:rPr lang="sl-SI" sz="2900" b="1">
                <a:solidFill>
                  <a:srgbClr val="073763"/>
                </a:solidFill>
                <a:latin typeface="Roboto"/>
                <a:ea typeface="Roboto"/>
                <a:cs typeface="Roboto"/>
                <a:sym typeface="Roboto"/>
              </a:rPr>
              <a:t>How volunteering is increasing?</a:t>
            </a:r>
            <a:endParaRPr sz="2900" b="1">
              <a:solidFill>
                <a:srgbClr val="073763"/>
              </a:solidFill>
              <a:latin typeface="Roboto"/>
              <a:ea typeface="Roboto"/>
              <a:cs typeface="Roboto"/>
              <a:sym typeface="Roboto"/>
            </a:endParaRPr>
          </a:p>
          <a:p>
            <a:pPr marL="0" lvl="0" indent="0" algn="l" rtl="0">
              <a:spcBef>
                <a:spcPts val="0"/>
              </a:spcBef>
              <a:spcAft>
                <a:spcPts val="0"/>
              </a:spcAft>
              <a:buNone/>
            </a:pPr>
            <a:endParaRPr/>
          </a:p>
        </p:txBody>
      </p:sp>
      <p:sp>
        <p:nvSpPr>
          <p:cNvPr id="155" name="Google Shape;155;g197a6522177_1_4"/>
          <p:cNvSpPr txBox="1">
            <a:spLocks noGrp="1"/>
          </p:cNvSpPr>
          <p:nvPr>
            <p:ph type="body" idx="1"/>
          </p:nvPr>
        </p:nvSpPr>
        <p:spPr>
          <a:xfrm>
            <a:off x="748400" y="1377600"/>
            <a:ext cx="6150300" cy="3811500"/>
          </a:xfrm>
          <a:prstGeom prst="rect">
            <a:avLst/>
          </a:prstGeom>
        </p:spPr>
        <p:txBody>
          <a:bodyPr spcFirstLastPara="1" wrap="square" lIns="91425" tIns="45700" rIns="91425" bIns="45700" anchor="t" anchorCtr="0">
            <a:noAutofit/>
          </a:bodyPr>
          <a:lstStyle/>
          <a:p>
            <a:pPr marL="457200" lvl="0" indent="-330200" algn="l" rtl="0">
              <a:lnSpc>
                <a:spcPct val="130000"/>
              </a:lnSpc>
              <a:spcBef>
                <a:spcPts val="0"/>
              </a:spcBef>
              <a:spcAft>
                <a:spcPts val="0"/>
              </a:spcAft>
              <a:buSzPts val="1600"/>
              <a:buChar char="➢"/>
            </a:pPr>
            <a:r>
              <a:rPr lang="sl-SI">
                <a:latin typeface="Arial"/>
                <a:ea typeface="Arial"/>
                <a:cs typeface="Arial"/>
                <a:sym typeface="Arial"/>
              </a:rPr>
              <a:t>Volunteering has been growing over the last years. </a:t>
            </a:r>
            <a:br>
              <a:rPr lang="sl-SI">
                <a:latin typeface="Arial"/>
                <a:ea typeface="Arial"/>
                <a:cs typeface="Arial"/>
                <a:sym typeface="Arial"/>
              </a:rPr>
            </a:br>
            <a:r>
              <a:rPr lang="sl-SI">
                <a:latin typeface="Arial"/>
                <a:ea typeface="Arial"/>
                <a:cs typeface="Arial"/>
                <a:sym typeface="Arial"/>
              </a:rPr>
              <a:t>We are witnessing an increase of activism and volunteering crossing borders that connect people who are inspired and driven to respond to global challenges such as climate change, war, migrations, COVID-19.</a:t>
            </a:r>
            <a:endParaRPr>
              <a:latin typeface="Arial"/>
              <a:ea typeface="Arial"/>
              <a:cs typeface="Arial"/>
              <a:sym typeface="Arial"/>
            </a:endParaRPr>
          </a:p>
          <a:p>
            <a:pPr marL="457200" lvl="0" indent="-330200" algn="l" rtl="0">
              <a:lnSpc>
                <a:spcPct val="130000"/>
              </a:lnSpc>
              <a:spcBef>
                <a:spcPts val="0"/>
              </a:spcBef>
              <a:spcAft>
                <a:spcPts val="0"/>
              </a:spcAft>
              <a:buSzPts val="1600"/>
              <a:buChar char="➢"/>
            </a:pPr>
            <a:r>
              <a:rPr lang="sl-SI">
                <a:latin typeface="Arial"/>
                <a:ea typeface="Arial"/>
                <a:cs typeface="Arial"/>
                <a:sym typeface="Arial"/>
              </a:rPr>
              <a:t>Volunteering contributes to the European Social model to:</a:t>
            </a:r>
            <a:endParaRPr>
              <a:latin typeface="Arial"/>
              <a:ea typeface="Arial"/>
              <a:cs typeface="Arial"/>
              <a:sym typeface="Arial"/>
            </a:endParaRPr>
          </a:p>
          <a:p>
            <a:pPr marL="914400" lvl="1" indent="-330200" algn="l" rtl="0">
              <a:lnSpc>
                <a:spcPct val="130000"/>
              </a:lnSpc>
              <a:spcBef>
                <a:spcPts val="0"/>
              </a:spcBef>
              <a:spcAft>
                <a:spcPts val="0"/>
              </a:spcAft>
              <a:buSzPts val="1600"/>
              <a:buChar char="○"/>
            </a:pPr>
            <a:r>
              <a:rPr lang="sl-SI" sz="1600">
                <a:latin typeface="Arial"/>
                <a:ea typeface="Arial"/>
                <a:cs typeface="Arial"/>
                <a:sym typeface="Arial"/>
              </a:rPr>
              <a:t>Security; </a:t>
            </a:r>
            <a:endParaRPr sz="1600">
              <a:latin typeface="Arial"/>
              <a:ea typeface="Arial"/>
              <a:cs typeface="Arial"/>
              <a:sym typeface="Arial"/>
            </a:endParaRPr>
          </a:p>
          <a:p>
            <a:pPr marL="914400" lvl="1" indent="-330200" algn="l" rtl="0">
              <a:lnSpc>
                <a:spcPct val="130000"/>
              </a:lnSpc>
              <a:spcBef>
                <a:spcPts val="0"/>
              </a:spcBef>
              <a:spcAft>
                <a:spcPts val="0"/>
              </a:spcAft>
              <a:buSzPts val="1600"/>
              <a:buChar char="○"/>
            </a:pPr>
            <a:r>
              <a:rPr lang="sl-SI" sz="1600">
                <a:latin typeface="Arial"/>
                <a:ea typeface="Arial"/>
                <a:cs typeface="Arial"/>
                <a:sym typeface="Arial"/>
              </a:rPr>
              <a:t>Peace;</a:t>
            </a:r>
            <a:endParaRPr sz="1600">
              <a:latin typeface="Arial"/>
              <a:ea typeface="Arial"/>
              <a:cs typeface="Arial"/>
              <a:sym typeface="Arial"/>
            </a:endParaRPr>
          </a:p>
          <a:p>
            <a:pPr marL="914400" lvl="1" indent="-330200" algn="l" rtl="0">
              <a:lnSpc>
                <a:spcPct val="130000"/>
              </a:lnSpc>
              <a:spcBef>
                <a:spcPts val="0"/>
              </a:spcBef>
              <a:spcAft>
                <a:spcPts val="0"/>
              </a:spcAft>
              <a:buSzPts val="1600"/>
              <a:buChar char="○"/>
            </a:pPr>
            <a:r>
              <a:rPr lang="sl-SI" sz="1600">
                <a:latin typeface="Arial"/>
                <a:ea typeface="Arial"/>
                <a:cs typeface="Arial"/>
                <a:sym typeface="Arial"/>
              </a:rPr>
              <a:t>Cohesion;</a:t>
            </a:r>
            <a:endParaRPr sz="1600">
              <a:latin typeface="Arial"/>
              <a:ea typeface="Arial"/>
              <a:cs typeface="Arial"/>
              <a:sym typeface="Arial"/>
            </a:endParaRPr>
          </a:p>
          <a:p>
            <a:pPr marL="914400" lvl="1" indent="-330200" algn="l" rtl="0">
              <a:lnSpc>
                <a:spcPct val="130000"/>
              </a:lnSpc>
              <a:spcBef>
                <a:spcPts val="0"/>
              </a:spcBef>
              <a:spcAft>
                <a:spcPts val="0"/>
              </a:spcAft>
              <a:buSzPts val="1600"/>
              <a:buChar char="○"/>
            </a:pPr>
            <a:r>
              <a:rPr lang="sl-SI" sz="1600">
                <a:latin typeface="Arial"/>
                <a:ea typeface="Arial"/>
                <a:cs typeface="Arial"/>
                <a:sym typeface="Arial"/>
              </a:rPr>
              <a:t>Recovery;</a:t>
            </a:r>
            <a:endParaRPr sz="1600">
              <a:latin typeface="Arial"/>
              <a:ea typeface="Arial"/>
              <a:cs typeface="Arial"/>
              <a:sym typeface="Arial"/>
            </a:endParaRPr>
          </a:p>
          <a:p>
            <a:pPr marL="914400" lvl="1" indent="-330200" algn="l" rtl="0">
              <a:lnSpc>
                <a:spcPct val="130000"/>
              </a:lnSpc>
              <a:spcBef>
                <a:spcPts val="0"/>
              </a:spcBef>
              <a:spcAft>
                <a:spcPts val="0"/>
              </a:spcAft>
              <a:buSzPts val="1600"/>
              <a:buChar char="○"/>
            </a:pPr>
            <a:r>
              <a:rPr lang="sl-SI" sz="1600">
                <a:latin typeface="Arial"/>
                <a:ea typeface="Arial"/>
                <a:cs typeface="Arial"/>
                <a:sym typeface="Arial"/>
              </a:rPr>
              <a:t>Prosperity;</a:t>
            </a:r>
            <a:endParaRPr sz="1600">
              <a:latin typeface="Arial"/>
              <a:ea typeface="Arial"/>
              <a:cs typeface="Arial"/>
              <a:sym typeface="Arial"/>
            </a:endParaRPr>
          </a:p>
          <a:p>
            <a:pPr marL="0" lvl="0" indent="0" algn="l" rtl="0">
              <a:lnSpc>
                <a:spcPct val="70000"/>
              </a:lnSpc>
              <a:spcBef>
                <a:spcPts val="1000"/>
              </a:spcBef>
              <a:spcAft>
                <a:spcPts val="0"/>
              </a:spcAft>
              <a:buNone/>
            </a:pPr>
            <a:endParaRPr sz="1500"/>
          </a:p>
        </p:txBody>
      </p:sp>
      <p:pic>
        <p:nvPicPr>
          <p:cNvPr id="156" name="Google Shape;156;g197a6522177_1_4"/>
          <p:cNvPicPr preferRelativeResize="0"/>
          <p:nvPr/>
        </p:nvPicPr>
        <p:blipFill rotWithShape="1">
          <a:blip r:embed="rId3">
            <a:alphaModFix/>
          </a:blip>
          <a:srcRect/>
          <a:stretch/>
        </p:blipFill>
        <p:spPr>
          <a:xfrm>
            <a:off x="0" y="4994238"/>
            <a:ext cx="12191999" cy="1863762"/>
          </a:xfrm>
          <a:prstGeom prst="rect">
            <a:avLst/>
          </a:prstGeom>
          <a:noFill/>
          <a:ln>
            <a:noFill/>
          </a:ln>
        </p:spPr>
      </p:pic>
      <p:pic>
        <p:nvPicPr>
          <p:cNvPr id="157" name="Google Shape;157;g197a6522177_1_4"/>
          <p:cNvPicPr preferRelativeResize="0"/>
          <p:nvPr/>
        </p:nvPicPr>
        <p:blipFill>
          <a:blip r:embed="rId4">
            <a:alphaModFix/>
          </a:blip>
          <a:stretch>
            <a:fillRect/>
          </a:stretch>
        </p:blipFill>
        <p:spPr>
          <a:xfrm>
            <a:off x="120330" y="5"/>
            <a:ext cx="1260376" cy="1260376"/>
          </a:xfrm>
          <a:prstGeom prst="rect">
            <a:avLst/>
          </a:prstGeom>
          <a:noFill/>
          <a:ln>
            <a:noFill/>
          </a:ln>
        </p:spPr>
      </p:pic>
      <p:sp>
        <p:nvSpPr>
          <p:cNvPr id="158" name="Google Shape;158;g197a6522177_1_4"/>
          <p:cNvSpPr txBox="1"/>
          <p:nvPr/>
        </p:nvSpPr>
        <p:spPr>
          <a:xfrm>
            <a:off x="9192000" y="0"/>
            <a:ext cx="30000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Citizen Engagement for Recovery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 Volunteering in Solidarity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FF9900"/>
                </a:solidFill>
                <a:latin typeface="Cantora One"/>
                <a:ea typeface="Cantora One"/>
                <a:cs typeface="Cantora One"/>
                <a:sym typeface="Cantora One"/>
              </a:rPr>
              <a:t>#CERVIS</a:t>
            </a:r>
            <a:endParaRPr sz="1200" b="1">
              <a:solidFill>
                <a:srgbClr val="FF9900"/>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                                     Project No. 101051597</a:t>
            </a:r>
            <a:endParaRPr sz="700" i="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(Revealing European Values In Volunteering in Europe - REVIVE Project No. 101051131)</a:t>
            </a:r>
            <a:endParaRPr/>
          </a:p>
        </p:txBody>
      </p:sp>
      <p:sp>
        <p:nvSpPr>
          <p:cNvPr id="159" name="Google Shape;159;g197a6522177_1_4"/>
          <p:cNvSpPr txBox="1"/>
          <p:nvPr/>
        </p:nvSpPr>
        <p:spPr>
          <a:xfrm>
            <a:off x="6762750" y="1377600"/>
            <a:ext cx="4735200" cy="3016800"/>
          </a:xfrm>
          <a:prstGeom prst="rect">
            <a:avLst/>
          </a:prstGeom>
          <a:noFill/>
          <a:ln>
            <a:noFill/>
          </a:ln>
        </p:spPr>
        <p:txBody>
          <a:bodyPr spcFirstLastPara="1" wrap="square" lIns="91425" tIns="91425" rIns="91425" bIns="91425" anchor="t" anchorCtr="0">
            <a:spAutoFit/>
          </a:bodyPr>
          <a:lstStyle/>
          <a:p>
            <a:pPr marL="457200" lvl="0" indent="-330200" algn="l" rtl="0">
              <a:lnSpc>
                <a:spcPct val="150000"/>
              </a:lnSpc>
              <a:spcBef>
                <a:spcPts val="0"/>
              </a:spcBef>
              <a:spcAft>
                <a:spcPts val="0"/>
              </a:spcAft>
              <a:buClr>
                <a:schemeClr val="dk1"/>
              </a:buClr>
              <a:buSzPts val="1600"/>
              <a:buChar char="➢"/>
            </a:pPr>
            <a:r>
              <a:rPr lang="sl-SI" sz="1600">
                <a:solidFill>
                  <a:schemeClr val="dk1"/>
                </a:solidFill>
              </a:rPr>
              <a:t>Supplies for a better future of Europe “fighting” and resisting extremist and populist views, ideologies, actions, and can contribute to their prevention;</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sl-SI" sz="1600">
                <a:solidFill>
                  <a:schemeClr val="dk1"/>
                </a:solidFill>
              </a:rPr>
              <a:t>Being a volunteer is also preventing hate speech, striving for based on democratic values and other great purposes such as inclusiveness and tolerance;</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97a6522177_1_10"/>
          <p:cNvSpPr txBox="1">
            <a:spLocks noGrp="1"/>
          </p:cNvSpPr>
          <p:nvPr>
            <p:ph type="title"/>
          </p:nvPr>
        </p:nvSpPr>
        <p:spPr>
          <a:xfrm>
            <a:off x="1846200" y="892975"/>
            <a:ext cx="8499600" cy="981900"/>
          </a:xfrm>
          <a:prstGeom prst="rect">
            <a:avLst/>
          </a:prstGeom>
        </p:spPr>
        <p:txBody>
          <a:bodyPr spcFirstLastPara="1" wrap="square" lIns="91425" tIns="45700" rIns="91425" bIns="45700" anchor="b" anchorCtr="0">
            <a:spAutoFit/>
          </a:bodyPr>
          <a:lstStyle/>
          <a:p>
            <a:pPr marL="0" lvl="0" indent="0" algn="ctr" rtl="0">
              <a:lnSpc>
                <a:spcPct val="100000"/>
              </a:lnSpc>
              <a:spcBef>
                <a:spcPts val="0"/>
              </a:spcBef>
              <a:spcAft>
                <a:spcPts val="0"/>
              </a:spcAft>
              <a:buClr>
                <a:schemeClr val="dk1"/>
              </a:buClr>
              <a:buSzPts val="1100"/>
              <a:buFont typeface="Arial"/>
              <a:buNone/>
            </a:pPr>
            <a:r>
              <a:rPr lang="sl-SI" sz="2900" b="1">
                <a:solidFill>
                  <a:srgbClr val="073763"/>
                </a:solidFill>
                <a:latin typeface="Roboto"/>
                <a:ea typeface="Roboto"/>
                <a:cs typeface="Roboto"/>
                <a:sym typeface="Roboto"/>
              </a:rPr>
              <a:t>Visibility and Raising Awareness</a:t>
            </a:r>
            <a:endParaRPr sz="2900" b="1">
              <a:solidFill>
                <a:srgbClr val="073763"/>
              </a:solidFill>
              <a:latin typeface="Roboto"/>
              <a:ea typeface="Roboto"/>
              <a:cs typeface="Roboto"/>
              <a:sym typeface="Roboto"/>
            </a:endParaRPr>
          </a:p>
          <a:p>
            <a:pPr marL="0" lvl="0" indent="0" algn="l" rtl="0">
              <a:spcBef>
                <a:spcPts val="0"/>
              </a:spcBef>
              <a:spcAft>
                <a:spcPts val="0"/>
              </a:spcAft>
              <a:buNone/>
            </a:pPr>
            <a:endParaRPr/>
          </a:p>
        </p:txBody>
      </p:sp>
      <p:sp>
        <p:nvSpPr>
          <p:cNvPr id="165" name="Google Shape;165;g197a6522177_1_10"/>
          <p:cNvSpPr txBox="1">
            <a:spLocks noGrp="1"/>
          </p:cNvSpPr>
          <p:nvPr>
            <p:ph type="body" idx="1"/>
          </p:nvPr>
        </p:nvSpPr>
        <p:spPr>
          <a:xfrm>
            <a:off x="1549341" y="1632100"/>
            <a:ext cx="9093300" cy="3811500"/>
          </a:xfrm>
          <a:prstGeom prst="rect">
            <a:avLst/>
          </a:prstGeom>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1018"/>
              <a:buFont typeface="Arial"/>
              <a:buNone/>
            </a:pPr>
            <a:r>
              <a:rPr lang="sl-SI">
                <a:latin typeface="Arial"/>
                <a:ea typeface="Arial"/>
                <a:cs typeface="Arial"/>
                <a:sym typeface="Arial"/>
              </a:rPr>
              <a:t>The provisions and support for civil society, volunteering and volunteers involving the full diversity of genders and other discriminating factors that are enabled under different EU policies such as the European Democracy Action Plan and programmes such as: </a:t>
            </a:r>
            <a:endParaRPr>
              <a:latin typeface="Arial"/>
              <a:ea typeface="Arial"/>
              <a:cs typeface="Arial"/>
              <a:sym typeface="Arial"/>
            </a:endParaRPr>
          </a:p>
          <a:p>
            <a:pPr marL="914400" lvl="0" indent="-330200" algn="l" rtl="0">
              <a:lnSpc>
                <a:spcPct val="150000"/>
              </a:lnSpc>
              <a:spcBef>
                <a:spcPts val="0"/>
              </a:spcBef>
              <a:spcAft>
                <a:spcPts val="0"/>
              </a:spcAft>
              <a:buClr>
                <a:schemeClr val="dk1"/>
              </a:buClr>
              <a:buSzPts val="1600"/>
              <a:buChar char="➢"/>
            </a:pPr>
            <a:r>
              <a:rPr lang="sl-SI">
                <a:latin typeface="Arial"/>
                <a:ea typeface="Arial"/>
                <a:cs typeface="Arial"/>
                <a:sym typeface="Arial"/>
              </a:rPr>
              <a:t>CERV (Citizens, Equality, Rights and Values Program); </a:t>
            </a:r>
            <a:endParaRPr>
              <a:latin typeface="Arial"/>
              <a:ea typeface="Arial"/>
              <a:cs typeface="Arial"/>
              <a:sym typeface="Arial"/>
            </a:endParaRPr>
          </a:p>
          <a:p>
            <a:pPr marL="914400" lvl="0" indent="-330200" algn="l" rtl="0">
              <a:lnSpc>
                <a:spcPct val="150000"/>
              </a:lnSpc>
              <a:spcBef>
                <a:spcPts val="0"/>
              </a:spcBef>
              <a:spcAft>
                <a:spcPts val="0"/>
              </a:spcAft>
              <a:buClr>
                <a:schemeClr val="dk1"/>
              </a:buClr>
              <a:buSzPts val="1600"/>
              <a:buChar char="➢"/>
            </a:pPr>
            <a:r>
              <a:rPr lang="sl-SI">
                <a:latin typeface="Arial"/>
                <a:ea typeface="Arial"/>
                <a:cs typeface="Arial"/>
                <a:sym typeface="Arial"/>
              </a:rPr>
              <a:t>The “Next Generation EU” funds</a:t>
            </a:r>
            <a:endParaRPr>
              <a:latin typeface="Arial"/>
              <a:ea typeface="Arial"/>
              <a:cs typeface="Arial"/>
              <a:sym typeface="Arial"/>
            </a:endParaRPr>
          </a:p>
          <a:p>
            <a:pPr marL="914400" lvl="0" indent="-330200" algn="l" rtl="0">
              <a:lnSpc>
                <a:spcPct val="150000"/>
              </a:lnSpc>
              <a:spcBef>
                <a:spcPts val="0"/>
              </a:spcBef>
              <a:spcAft>
                <a:spcPts val="0"/>
              </a:spcAft>
              <a:buClr>
                <a:schemeClr val="dk1"/>
              </a:buClr>
              <a:buSzPts val="1600"/>
              <a:buChar char="➢"/>
            </a:pPr>
            <a:r>
              <a:rPr lang="sl-SI">
                <a:latin typeface="Arial"/>
                <a:ea typeface="Arial"/>
                <a:cs typeface="Arial"/>
                <a:sym typeface="Arial"/>
              </a:rPr>
              <a:t> European Solidarity Corps;</a:t>
            </a:r>
            <a:endParaRPr>
              <a:latin typeface="Arial"/>
              <a:ea typeface="Arial"/>
              <a:cs typeface="Arial"/>
              <a:sym typeface="Arial"/>
            </a:endParaRPr>
          </a:p>
          <a:p>
            <a:pPr marL="914400" lvl="0" indent="-330200" algn="l" rtl="0">
              <a:lnSpc>
                <a:spcPct val="150000"/>
              </a:lnSpc>
              <a:spcBef>
                <a:spcPts val="0"/>
              </a:spcBef>
              <a:spcAft>
                <a:spcPts val="0"/>
              </a:spcAft>
              <a:buClr>
                <a:schemeClr val="dk1"/>
              </a:buClr>
              <a:buSzPts val="1600"/>
              <a:buChar char="➢"/>
            </a:pPr>
            <a:r>
              <a:rPr lang="sl-SI">
                <a:latin typeface="Arial"/>
                <a:ea typeface="Arial"/>
                <a:cs typeface="Arial"/>
                <a:sym typeface="Arial"/>
              </a:rPr>
              <a:t>Erasmus Plus;</a:t>
            </a:r>
            <a:endParaRPr>
              <a:latin typeface="Arial"/>
              <a:ea typeface="Arial"/>
              <a:cs typeface="Arial"/>
              <a:sym typeface="Arial"/>
            </a:endParaRPr>
          </a:p>
          <a:p>
            <a:pPr marL="914400" lvl="0" indent="-311150" algn="l" rtl="0">
              <a:lnSpc>
                <a:spcPct val="150000"/>
              </a:lnSpc>
              <a:spcBef>
                <a:spcPts val="0"/>
              </a:spcBef>
              <a:spcAft>
                <a:spcPts val="0"/>
              </a:spcAft>
              <a:buClr>
                <a:schemeClr val="dk1"/>
              </a:buClr>
              <a:buSzPts val="1300"/>
              <a:buFont typeface="Playfair Display"/>
              <a:buChar char="➢"/>
            </a:pPr>
            <a:r>
              <a:rPr lang="sl-SI">
                <a:latin typeface="Arial"/>
                <a:ea typeface="Arial"/>
                <a:cs typeface="Arial"/>
                <a:sym typeface="Arial"/>
              </a:rPr>
              <a:t>And other EU funding and policy;</a:t>
            </a:r>
            <a:r>
              <a:rPr lang="sl-SI" sz="1300">
                <a:latin typeface="Playfair Display"/>
                <a:ea typeface="Playfair Display"/>
                <a:cs typeface="Playfair Display"/>
                <a:sym typeface="Playfair Display"/>
              </a:rPr>
              <a:t/>
            </a:r>
            <a:br>
              <a:rPr lang="sl-SI" sz="1300">
                <a:latin typeface="Playfair Display"/>
                <a:ea typeface="Playfair Display"/>
                <a:cs typeface="Playfair Display"/>
                <a:sym typeface="Playfair Display"/>
              </a:rPr>
            </a:br>
            <a:r>
              <a:rPr lang="sl-SI" sz="1300">
                <a:latin typeface="Playfair Display"/>
                <a:ea typeface="Playfair Display"/>
                <a:cs typeface="Playfair Display"/>
                <a:sym typeface="Playfair Display"/>
              </a:rPr>
              <a:t> </a:t>
            </a:r>
            <a:endParaRPr sz="1300">
              <a:latin typeface="Playfair Display"/>
              <a:ea typeface="Playfair Display"/>
              <a:cs typeface="Playfair Display"/>
              <a:sym typeface="Playfair Display"/>
            </a:endParaRPr>
          </a:p>
          <a:p>
            <a:pPr marL="0" lvl="0" indent="0" algn="l" rtl="0">
              <a:spcBef>
                <a:spcPts val="1000"/>
              </a:spcBef>
              <a:spcAft>
                <a:spcPts val="0"/>
              </a:spcAft>
              <a:buNone/>
            </a:pPr>
            <a:endParaRPr/>
          </a:p>
        </p:txBody>
      </p:sp>
      <p:pic>
        <p:nvPicPr>
          <p:cNvPr id="166" name="Google Shape;166;g197a6522177_1_10"/>
          <p:cNvPicPr preferRelativeResize="0"/>
          <p:nvPr/>
        </p:nvPicPr>
        <p:blipFill rotWithShape="1">
          <a:blip r:embed="rId3">
            <a:alphaModFix/>
          </a:blip>
          <a:srcRect/>
          <a:stretch/>
        </p:blipFill>
        <p:spPr>
          <a:xfrm>
            <a:off x="0" y="4994238"/>
            <a:ext cx="12191999" cy="1863762"/>
          </a:xfrm>
          <a:prstGeom prst="rect">
            <a:avLst/>
          </a:prstGeom>
          <a:noFill/>
          <a:ln>
            <a:noFill/>
          </a:ln>
        </p:spPr>
      </p:pic>
      <p:pic>
        <p:nvPicPr>
          <p:cNvPr id="167" name="Google Shape;167;g197a6522177_1_10"/>
          <p:cNvPicPr preferRelativeResize="0"/>
          <p:nvPr/>
        </p:nvPicPr>
        <p:blipFill>
          <a:blip r:embed="rId4">
            <a:alphaModFix/>
          </a:blip>
          <a:stretch>
            <a:fillRect/>
          </a:stretch>
        </p:blipFill>
        <p:spPr>
          <a:xfrm>
            <a:off x="120330" y="5"/>
            <a:ext cx="1260376" cy="1260376"/>
          </a:xfrm>
          <a:prstGeom prst="rect">
            <a:avLst/>
          </a:prstGeom>
          <a:noFill/>
          <a:ln>
            <a:noFill/>
          </a:ln>
        </p:spPr>
      </p:pic>
      <p:sp>
        <p:nvSpPr>
          <p:cNvPr id="168" name="Google Shape;168;g197a6522177_1_10"/>
          <p:cNvSpPr txBox="1"/>
          <p:nvPr/>
        </p:nvSpPr>
        <p:spPr>
          <a:xfrm>
            <a:off x="9192000" y="0"/>
            <a:ext cx="3000000" cy="1177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Citizen Engagement for Recovery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0B5394"/>
                </a:solidFill>
                <a:latin typeface="Cantora One"/>
                <a:ea typeface="Cantora One"/>
                <a:cs typeface="Cantora One"/>
                <a:sym typeface="Cantora One"/>
              </a:rPr>
              <a:t>- Volunteering in Solidarity</a:t>
            </a:r>
            <a:endParaRPr sz="1200" b="1">
              <a:solidFill>
                <a:srgbClr val="0B5394"/>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1200" b="1">
                <a:solidFill>
                  <a:srgbClr val="FF9900"/>
                </a:solidFill>
                <a:latin typeface="Cantora One"/>
                <a:ea typeface="Cantora One"/>
                <a:cs typeface="Cantora One"/>
                <a:sym typeface="Cantora One"/>
              </a:rPr>
              <a:t>#CERVIS</a:t>
            </a:r>
            <a:endParaRPr sz="1200" b="1">
              <a:solidFill>
                <a:srgbClr val="FF9900"/>
              </a:solidFill>
              <a:latin typeface="Cantora One"/>
              <a:ea typeface="Cantora One"/>
              <a:cs typeface="Cantora One"/>
              <a:sym typeface="Cantora One"/>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                                     Project No. 101051597</a:t>
            </a:r>
            <a:endParaRPr sz="700" i="1">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sl-SI" sz="700" i="1">
                <a:solidFill>
                  <a:schemeClr val="dk1"/>
                </a:solidFill>
                <a:latin typeface="Calibri"/>
                <a:ea typeface="Calibri"/>
                <a:cs typeface="Calibri"/>
                <a:sym typeface="Calibri"/>
              </a:rPr>
              <a:t>(Revealing European Values In Volunteering in Europe - REVIVE Project No. 101051131)</a:t>
            </a:r>
            <a:endParaRPr/>
          </a:p>
        </p:txBody>
      </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1161</Words>
  <Application>Microsoft Office PowerPoint</Application>
  <PresentationFormat>Širokozaslonsko</PresentationFormat>
  <Paragraphs>145</Paragraphs>
  <Slides>13</Slides>
  <Notes>13</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13</vt:i4>
      </vt:variant>
    </vt:vector>
  </HeadingPairs>
  <TitlesOfParts>
    <vt:vector size="21" baseType="lpstr">
      <vt:lpstr>Calibri</vt:lpstr>
      <vt:lpstr>Ubuntu</vt:lpstr>
      <vt:lpstr>Cantora One</vt:lpstr>
      <vt:lpstr>Gudea</vt:lpstr>
      <vt:lpstr>Roboto</vt:lpstr>
      <vt:lpstr>Arial</vt:lpstr>
      <vt:lpstr>Playfair Display</vt:lpstr>
      <vt:lpstr>Officeova tema</vt:lpstr>
      <vt:lpstr>Volunteering as an effective vehicle for citizen engagement and a true social transformation </vt:lpstr>
      <vt:lpstr>CERVIS Project </vt:lpstr>
      <vt:lpstr>Equality, Rights and Diversity of Genders  </vt:lpstr>
      <vt:lpstr> Volunteering: </vt:lpstr>
      <vt:lpstr>What’s the Role of CEV Regarding Volunteers?  </vt:lpstr>
      <vt:lpstr>Inclusive Volunteering </vt:lpstr>
      <vt:lpstr>The Benefits of Becoming a Volunteer </vt:lpstr>
      <vt:lpstr>How volunteering is increasing? </vt:lpstr>
      <vt:lpstr>Visibility and Raising Awareness </vt:lpstr>
      <vt:lpstr>Conference on the Future of Europe </vt:lpstr>
      <vt:lpstr>Small Group Discussions</vt:lpstr>
      <vt:lpstr>PowerPointova predstavitev</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Volunteering as an effective vehicle for citizen engagement and a true social transformation </dc:title>
  <dc:creator>Sabrina Lever</dc:creator>
  <cp:lastModifiedBy>Nevenka Gladek</cp:lastModifiedBy>
  <cp:revision>1</cp:revision>
  <dcterms:created xsi:type="dcterms:W3CDTF">2022-11-11T10:56:30Z</dcterms:created>
  <dcterms:modified xsi:type="dcterms:W3CDTF">2022-11-24T12:31:27Z</dcterms:modified>
</cp:coreProperties>
</file>