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7" r:id="rId2"/>
    <p:sldId id="259" r:id="rId3"/>
    <p:sldId id="261" r:id="rId4"/>
    <p:sldId id="263" r:id="rId5"/>
    <p:sldId id="265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52AFC-540E-4EDF-BBBA-7020118F52DE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A0DD4-2287-423E-9284-48E08C670378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l-SI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7EF11-7517-4A00-A81A-F7E9475E785A}" type="slidenum">
              <a:rPr lang="sl-SI" smtClean="0"/>
              <a:pPr/>
              <a:t>1</a:t>
            </a:fld>
            <a:endParaRPr lang="sl-S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675544-F44F-4764-BB13-53ECAB829B97}" type="slidenum">
              <a:rPr lang="sl-SI" smtClean="0"/>
              <a:pPr>
                <a:defRPr/>
              </a:pPr>
              <a:t>5</a:t>
            </a:fld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675544-F44F-4764-BB13-53ECAB829B97}" type="slidenum">
              <a:rPr lang="sl-SI" smtClean="0"/>
              <a:pPr>
                <a:defRPr/>
              </a:pPr>
              <a:t>6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l-SI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3D449E0-A28F-45FD-B130-211533CA5895}" type="datetimeFigureOut">
              <a:rPr lang="sl-SI" smtClean="0"/>
              <a:pPr/>
              <a:t>15.11.2012</a:t>
            </a:fld>
            <a:endParaRPr lang="sl-SI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93B2E6B-32FC-46BC-9399-821299AF44B0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31913" y="1484313"/>
            <a:ext cx="6400800" cy="1752600"/>
          </a:xfrm>
        </p:spPr>
        <p:txBody>
          <a:bodyPr>
            <a:noAutofit/>
          </a:bodyPr>
          <a:lstStyle/>
          <a:p>
            <a:pPr algn="ctr"/>
            <a:r>
              <a:rPr lang="sl-SI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ZAVOD PET</a:t>
            </a:r>
          </a:p>
          <a:p>
            <a:pPr algn="ctr"/>
            <a:r>
              <a:rPr lang="sl-SI" sz="4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Zavod za terapijo s pomočjo psov</a:t>
            </a:r>
          </a:p>
        </p:txBody>
      </p:sp>
      <p:pic>
        <p:nvPicPr>
          <p:cNvPr id="2051" name="Picture 6" descr="Pet-1a CM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284984"/>
            <a:ext cx="216024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Nevrološki oddelek</a:t>
            </a:r>
            <a:endParaRPr lang="sl-SI" dirty="0"/>
          </a:p>
        </p:txBody>
      </p:sp>
      <p:pic>
        <p:nvPicPr>
          <p:cNvPr id="5" name="Content Placeholder 4" descr="009jh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56792"/>
            <a:ext cx="4339208" cy="380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011jh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556792"/>
            <a:ext cx="4491608" cy="385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015jh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56792"/>
            <a:ext cx="4339208" cy="380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016jh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556792"/>
            <a:ext cx="4487416" cy="383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017jh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56792"/>
            <a:ext cx="4267200" cy="380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018jh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556792"/>
            <a:ext cx="4559424" cy="385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021jh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56792"/>
            <a:ext cx="4411216" cy="380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026jh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3960439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KARDIOLOŠKI ODDELEK</a:t>
            </a:r>
            <a:endParaRPr lang="sl-SI" dirty="0"/>
          </a:p>
        </p:txBody>
      </p:sp>
      <p:pic>
        <p:nvPicPr>
          <p:cNvPr id="5" name="Content Placeholder 4" descr="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56792"/>
            <a:ext cx="4339208" cy="380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1556792"/>
            <a:ext cx="4419600" cy="37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28800"/>
            <a:ext cx="4267200" cy="373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628800"/>
            <a:ext cx="4491608" cy="37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PEDIATRIČNA KLINIKA MARIBOR</a:t>
            </a:r>
            <a:endParaRPr lang="sl-SI" dirty="0"/>
          </a:p>
        </p:txBody>
      </p:sp>
      <p:pic>
        <p:nvPicPr>
          <p:cNvPr id="5" name="Content Placeholder 4" descr="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84784"/>
            <a:ext cx="4339208" cy="387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484784"/>
            <a:ext cx="4487416" cy="385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392488" cy="380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628800"/>
            <a:ext cx="4419600" cy="37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12776"/>
            <a:ext cx="4339208" cy="39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484784"/>
            <a:ext cx="4491608" cy="392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340768"/>
            <a:ext cx="4411216" cy="4018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340768"/>
            <a:ext cx="4559424" cy="39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692150"/>
            <a:ext cx="5545138" cy="935038"/>
          </a:xfrm>
        </p:spPr>
        <p:txBody>
          <a:bodyPr/>
          <a:lstStyle/>
          <a:p>
            <a:pPr algn="l" eaLnBrk="1" hangingPunct="1">
              <a:defRPr/>
            </a:pPr>
            <a:r>
              <a:rPr lang="sl-SI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Zavod PET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268760"/>
            <a:ext cx="8281987" cy="4679950"/>
          </a:xfrm>
        </p:spPr>
        <p:txBody>
          <a:bodyPr/>
          <a:lstStyle/>
          <a:p>
            <a:pPr marL="357188" indent="-265113" algn="just" eaLnBrk="1" hangingPunct="1">
              <a:lnSpc>
                <a:spcPct val="90000"/>
              </a:lnSpc>
            </a:pPr>
            <a:r>
              <a:rPr lang="sl-SI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Je zasebni zavod, ki deluje z namenom dvigovanja kakovosti življenja posameznika s </a:t>
            </a:r>
            <a:r>
              <a:rPr lang="sl-SI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posredovanjem</a:t>
            </a:r>
            <a:r>
              <a:rPr lang="sl-SI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s pomočjo psa. </a:t>
            </a:r>
          </a:p>
          <a:p>
            <a:pPr marL="357188" indent="-265113" algn="just" eaLnBrk="1" hangingPunct="1">
              <a:lnSpc>
                <a:spcPct val="90000"/>
              </a:lnSpc>
            </a:pPr>
            <a:endParaRPr lang="sl-SI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57188" indent="-265113" algn="just" eaLnBrk="1" hangingPunct="1">
              <a:lnSpc>
                <a:spcPct val="90000"/>
              </a:lnSpc>
            </a:pPr>
            <a:r>
              <a:rPr lang="sl-SI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Prostovoljci Zavoda PET pomagamo otrokom, mladostnikom, starostnikom in osebam s posebnimi potrebami. </a:t>
            </a:r>
          </a:p>
          <a:p>
            <a:pPr marL="357188" indent="-265113" algn="just" eaLnBrk="1" hangingPunct="1">
              <a:lnSpc>
                <a:spcPct val="90000"/>
              </a:lnSpc>
            </a:pPr>
            <a:endParaRPr lang="sl-SI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57188" indent="-265113" algn="just" eaLnBrk="1" hangingPunct="1">
              <a:lnSpc>
                <a:spcPct val="90000"/>
              </a:lnSpc>
            </a:pPr>
            <a:endParaRPr lang="sl-SI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57188" indent="-265113" algn="l" eaLnBrk="1" hangingPunct="1">
              <a:lnSpc>
                <a:spcPct val="90000"/>
              </a:lnSpc>
              <a:buFontTx/>
              <a:buChar char="•"/>
            </a:pPr>
            <a:endParaRPr lang="sl-SI" dirty="0" smtClean="0"/>
          </a:p>
          <a:p>
            <a:pPr marL="357188" indent="-265113" algn="l" eaLnBrk="1" hangingPunct="1">
              <a:lnSpc>
                <a:spcPct val="90000"/>
              </a:lnSpc>
            </a:pPr>
            <a:endParaRPr lang="sl-SI" dirty="0" smtClean="0"/>
          </a:p>
          <a:p>
            <a:pPr marL="357188" indent="-265113" algn="l" eaLnBrk="1" hangingPunct="1">
              <a:lnSpc>
                <a:spcPct val="90000"/>
              </a:lnSpc>
              <a:buFontTx/>
              <a:buChar char="•"/>
            </a:pPr>
            <a:endParaRPr lang="sl-SI" dirty="0" smtClean="0"/>
          </a:p>
          <a:p>
            <a:pPr marL="357188" indent="-265113" algn="l" eaLnBrk="1" hangingPunct="1">
              <a:lnSpc>
                <a:spcPct val="90000"/>
              </a:lnSpc>
            </a:pPr>
            <a:endParaRPr lang="sl-SI" dirty="0" smtClean="0"/>
          </a:p>
        </p:txBody>
      </p:sp>
      <p:pic>
        <p:nvPicPr>
          <p:cNvPr id="4100" name="Picture 6" descr="Pet-1a CMY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5632450"/>
            <a:ext cx="1260475" cy="122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boln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645024"/>
            <a:ext cx="177619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zavod dorna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645024"/>
            <a:ext cx="324036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vrte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3645024"/>
            <a:ext cx="18722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IRC SOČA, ODDELEK MARJETICA</a:t>
            </a:r>
            <a:endParaRPr lang="sl-SI" dirty="0"/>
          </a:p>
        </p:txBody>
      </p:sp>
      <p:pic>
        <p:nvPicPr>
          <p:cNvPr id="5" name="Content Placeholder 4" descr="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12776"/>
            <a:ext cx="4339208" cy="39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412776"/>
            <a:ext cx="4491608" cy="39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12776"/>
            <a:ext cx="4339208" cy="39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412776"/>
            <a:ext cx="4491608" cy="39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4320480" cy="394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4419600" cy="39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12776"/>
            <a:ext cx="4267200" cy="39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412776"/>
            <a:ext cx="4487416" cy="397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84784"/>
            <a:ext cx="4339208" cy="387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4419600" cy="385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ZAVOD DORNAVA</a:t>
            </a:r>
            <a:endParaRPr lang="sl-SI" dirty="0"/>
          </a:p>
        </p:txBody>
      </p:sp>
      <p:pic>
        <p:nvPicPr>
          <p:cNvPr id="5" name="Content Placeholder 4" descr="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12776"/>
            <a:ext cx="4339208" cy="39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412776"/>
            <a:ext cx="4487416" cy="397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84784"/>
            <a:ext cx="4191000" cy="387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484784"/>
            <a:ext cx="3963605" cy="483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600200"/>
            <a:ext cx="432048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600200"/>
            <a:ext cx="3964939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84784"/>
            <a:ext cx="4267200" cy="387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484784"/>
            <a:ext cx="4563616" cy="392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56792"/>
            <a:ext cx="4267200" cy="380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556792"/>
            <a:ext cx="4491608" cy="385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548680"/>
            <a:ext cx="5037138" cy="576263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sl-SI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CILJI ZAVODA:  </a:t>
            </a:r>
            <a:r>
              <a:rPr lang="sl-SI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12776"/>
            <a:ext cx="7848600" cy="1800199"/>
          </a:xfrm>
        </p:spPr>
        <p:txBody>
          <a:bodyPr>
            <a:normAutofit/>
          </a:bodyPr>
          <a:lstStyle/>
          <a:p>
            <a:pPr marL="357188" indent="-265113"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sl-SI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 3" pitchFamily="18" charset="2"/>
              </a:rPr>
              <a:t>    </a:t>
            </a:r>
            <a:r>
              <a:rPr lang="sl-SI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dvig kakovosti življenja posameznikov s pomočjo terapevtskega psa</a:t>
            </a:r>
          </a:p>
          <a:p>
            <a:pPr marL="357188" indent="-265113"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sl-SI" sz="20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 3" pitchFamily="18" charset="2"/>
              </a:rPr>
              <a:t>     razvoj in napredek posredovanja s pomočjo psa v Sloveniji</a:t>
            </a:r>
          </a:p>
          <a:p>
            <a:pPr marL="357188" indent="-265113"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sl-SI" sz="20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Wingdings 3" pitchFamily="18" charset="2"/>
              </a:rPr>
              <a:t>     </a:t>
            </a:r>
            <a:r>
              <a:rPr lang="sl-SI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spodbujanje prostovoljstva in vzgoja družbeno odgovornih oseb</a:t>
            </a:r>
          </a:p>
          <a:p>
            <a:pPr marL="357188" indent="-265113"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sl-SI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 usposabljanje vodnikov,  psov in strokovnih oseb</a:t>
            </a:r>
          </a:p>
          <a:p>
            <a:pPr marL="357188" indent="-265113" algn="l" eaLnBrk="1" hangingPunct="1">
              <a:lnSpc>
                <a:spcPct val="80000"/>
              </a:lnSpc>
            </a:pPr>
            <a:endParaRPr lang="sl-SI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148" name="Picture 6" descr="Pet-1a CMY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632450"/>
            <a:ext cx="1260475" cy="122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osebne potreb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24944"/>
            <a:ext cx="360040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996952"/>
            <a:ext cx="345638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84784"/>
            <a:ext cx="4339208" cy="387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484784"/>
            <a:ext cx="4563616" cy="392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268760"/>
            <a:ext cx="4267200" cy="4090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268760"/>
            <a:ext cx="4491608" cy="414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84784"/>
            <a:ext cx="4339208" cy="387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4419600" cy="392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00200"/>
            <a:ext cx="3672408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7944" y="1628800"/>
            <a:ext cx="485164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 descr="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248472" cy="372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628800"/>
            <a:ext cx="4563616" cy="37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 descr="Naši terapev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522" y="188640"/>
            <a:ext cx="7842948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404664"/>
            <a:ext cx="5613400" cy="1079500"/>
          </a:xfrm>
        </p:spPr>
        <p:txBody>
          <a:bodyPr/>
          <a:lstStyle/>
          <a:p>
            <a:pPr algn="l" eaLnBrk="1" hangingPunct="1">
              <a:defRPr/>
            </a:pPr>
            <a:r>
              <a:rPr lang="sl-SI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IZKUŠNJE ZAVODA PET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908720"/>
            <a:ext cx="8784976" cy="460762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Univerzitetni rehabilitacijski inštitut RS Soča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Pediatrična klinika Ljubljana 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Pediatrična klinika Maribor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Psihiatrična bolnišnica Idrija 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Zavod Dornava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Mladinsko klimatsko zdravilišče Rakitna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Domovi starejših občanov 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Varstveno-delovni centri in zavodi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Vrtci in šole</a:t>
            </a:r>
          </a:p>
          <a:p>
            <a:pPr algn="l" eaLnBrk="1" hangingPunct="1">
              <a:spcBef>
                <a:spcPct val="0"/>
              </a:spcBef>
            </a:pPr>
            <a:endParaRPr lang="sl-SI" sz="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sl-SI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sl-SI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IZVAJALCI STORITEV 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terapevtski par (vodnik in terapevtski pes),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sl-SI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strokovna oseba zaposlena v ustanovi. 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sl-SI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sl-SI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sl-SI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8196" name="Picture 6" descr="Pet-1a CMY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5632450"/>
            <a:ext cx="1260475" cy="122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vanda v dornavi-ti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7867" y="188640"/>
            <a:ext cx="3300874" cy="247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osebne potre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852936"/>
            <a:ext cx="2736304" cy="244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etk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653136"/>
            <a:ext cx="3384376" cy="209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627538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POSREDOVANJE S POMOČJO ŽIVALI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28775"/>
            <a:ext cx="8642350" cy="37449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sz="2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TERAPIJA S POMOČJO PSA</a:t>
            </a:r>
            <a:endParaRPr lang="sl-SI" sz="2400" i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(AAT –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Animal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Assisted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Therapy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buFontTx/>
              <a:buNone/>
            </a:pPr>
            <a:endParaRPr lang="sl-SI" sz="1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sl-SI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izvaja strokovna oseba in terapevtski par</a:t>
            </a:r>
          </a:p>
          <a:p>
            <a:pPr eaLnBrk="1" hangingPunct="1">
              <a:buFontTx/>
              <a:buNone/>
            </a:pPr>
            <a:r>
              <a:rPr lang="sl-SI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ima točno določene cilje</a:t>
            </a:r>
          </a:p>
          <a:p>
            <a:pPr eaLnBrk="1" hangingPunct="1">
              <a:buFontTx/>
              <a:buNone/>
            </a:pPr>
            <a:r>
              <a:rPr lang="sl-SI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napredek se beleži  </a:t>
            </a:r>
          </a:p>
          <a:p>
            <a:pPr eaLnBrk="1" hangingPunct="1">
              <a:buFontTx/>
              <a:buNone/>
            </a:pPr>
            <a:endParaRPr lang="sl-SI" sz="1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endParaRPr lang="sl-SI" sz="1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endParaRPr lang="sl-SI" sz="1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endParaRPr lang="sl-SI" sz="1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sl-SI" sz="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sl-SI" sz="800" b="1" i="1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sl-SI" sz="800" b="1" i="1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95738" y="1628775"/>
            <a:ext cx="4859337" cy="18716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sl-SI" sz="2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           AKTIVNOST S POMOČJO PSA </a:t>
            </a:r>
          </a:p>
          <a:p>
            <a:pPr algn="ctr" eaLnBrk="1" hangingPunct="1"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              (AAA –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Animal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Assisted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Activity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algn="ctr" eaLnBrk="1" hangingPunct="1">
              <a:buFontTx/>
              <a:buNone/>
            </a:pPr>
            <a:endParaRPr lang="sl-SI" sz="1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>
              <a:buFontTx/>
              <a:buNone/>
            </a:pPr>
            <a:r>
              <a:rPr lang="sl-SI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                      - izvaja terapevtski par</a:t>
            </a:r>
          </a:p>
          <a:p>
            <a:pPr algn="just" eaLnBrk="1" hangingPunct="1">
              <a:buFontTx/>
              <a:buNone/>
            </a:pPr>
            <a:r>
              <a:rPr lang="sl-SI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                      - vsebina obiska je spontana</a:t>
            </a:r>
          </a:p>
        </p:txBody>
      </p:sp>
      <p:pic>
        <p:nvPicPr>
          <p:cNvPr id="27653" name="Picture 6" descr="Pet-1a CM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632450"/>
            <a:ext cx="1260475" cy="122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vanda v dornavi-ti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56992"/>
            <a:ext cx="3456384" cy="247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VRTE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356992"/>
            <a:ext cx="38164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75388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sl-SI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POSREDOVANJE S POMOČJO PSA NA SPECIFIČNIH PODROČJIH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268760"/>
            <a:ext cx="8641654" cy="468052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sl-SI" sz="1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sl-SI" sz="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sl-SI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BRANJE S POMOČJO PSA 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(READ-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Reading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Education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Assistance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Dogs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algn="just">
              <a:buNone/>
            </a:pPr>
            <a:r>
              <a:rPr lang="sl-SI" sz="1200" dirty="0" smtClean="0"/>
              <a:t>        Cilj tega posredovanja je izboljšati pismenost otrok in privzgojiti ljubezen do knjig in branja</a:t>
            </a:r>
            <a:endParaRPr lang="sl-SI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>
              <a:buFontTx/>
              <a:buNone/>
            </a:pPr>
            <a:endParaRPr lang="sl-SI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>
              <a:buFontTx/>
              <a:buNone/>
            </a:pPr>
            <a:endParaRPr lang="sl-SI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>
              <a:buFontTx/>
              <a:buNone/>
            </a:pPr>
            <a:endParaRPr lang="sl-SI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>
              <a:buFontTx/>
              <a:buNone/>
            </a:pPr>
            <a:endParaRPr lang="sl-SI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>
              <a:buFontTx/>
              <a:buNone/>
            </a:pPr>
            <a:endParaRPr lang="sl-SI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>
              <a:buFontTx/>
              <a:buNone/>
            </a:pPr>
            <a:endParaRPr lang="sl-SI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sl-SI" sz="18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sl-SI" sz="1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buNone/>
            </a:pPr>
            <a:endParaRPr lang="sl-SI" sz="9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sl-SI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IZOBRAŽEVANJE S POMOČJO PSA 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(AAE -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Animal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Assisted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Education</a:t>
            </a: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algn="just">
              <a:buNone/>
            </a:pPr>
            <a:r>
              <a:rPr lang="sl-SI" sz="1600" dirty="0" smtClean="0">
                <a:latin typeface="Calibri" pitchFamily="34" charset="0"/>
              </a:rPr>
              <a:t>        </a:t>
            </a:r>
            <a:r>
              <a:rPr lang="sl-SI" sz="1400" dirty="0" smtClean="0">
                <a:latin typeface="Calibri" pitchFamily="34" charset="0"/>
              </a:rPr>
              <a:t>Prvotni namen teh delavnic je osveščanje o sožitju z naravo in ravnanju z živalmi, o prostovoljstvu in odgovornosti do skupnosti, v kateri živijo ali pa kot motivacija pri učenju učne snovi pri pouku ali dodatni strokovni pomoči</a:t>
            </a:r>
          </a:p>
          <a:p>
            <a:pPr algn="just">
              <a:buNone/>
            </a:pPr>
            <a:endParaRPr lang="sl-SI" sz="1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sl-SI" sz="16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9553" y="3501008"/>
            <a:ext cx="216024" cy="36004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r>
              <a:rPr lang="sl-SI" sz="2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          </a:t>
            </a:r>
            <a:endParaRPr lang="sl-SI" sz="1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7653" name="Picture 6" descr="Pet-1a CM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632450"/>
            <a:ext cx="1260475" cy="122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e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2204864"/>
            <a:ext cx="309634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UNJA IN GAJ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5085184"/>
            <a:ext cx="2358008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6635750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sl-SI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KORISTI ZA POSAMEZNIKA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412875"/>
            <a:ext cx="7272089" cy="5084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empatija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zmanjšanje </a:t>
            </a:r>
            <a:r>
              <a:rPr lang="sl-S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anksioznosti</a:t>
            </a:r>
            <a:endParaRPr lang="sl-SI" sz="16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izboljšanje fine in grobe motorike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lajšanje depresivnih stanj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povečanje kognitivnih sposobnosti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zniževanje krvnega pritiska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izboljšanje samopodobe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izboljšanje komunikacijskih spretnosti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usmerjenost v sedanjost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b="1" dirty="0" smtClean="0">
                <a:latin typeface="Calibri" pitchFamily="34" charset="0"/>
              </a:rPr>
              <a:t>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KORISTI ZA USTANOVO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</a:rPr>
              <a:t>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</a:rPr>
              <a:t>- novost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</a:rPr>
              <a:t>- ustanova je odprta za življenje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</a:rPr>
              <a:t>- nov pristop je zanimiv za posameznike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</a:rPr>
              <a:t>- zadovoljstvo zaposlenih in posameznikov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</a:rPr>
              <a:t>- spodbujanje kreativnosti med zaposlenimi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412875"/>
            <a:ext cx="4176713" cy="2232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motivacija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zmanjšanje stresa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taktilna stimulacija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izražanje čustev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večanje samospoštovanja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zaupanje in sodelovanje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odvračanje pozornosti od bolečine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socializacija</a:t>
            </a:r>
          </a:p>
          <a:p>
            <a:pPr eaLnBrk="1" hangingPunct="1">
              <a:lnSpc>
                <a:spcPct val="80000"/>
              </a:lnSpc>
            </a:pPr>
            <a:endParaRPr lang="sl-SI" sz="12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sl-SI" sz="12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l-SI" sz="12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sl-SI" sz="1400" dirty="0" smtClean="0">
              <a:solidFill>
                <a:srgbClr val="000099"/>
              </a:solidFill>
            </a:endParaRPr>
          </a:p>
        </p:txBody>
      </p:sp>
      <p:pic>
        <p:nvPicPr>
          <p:cNvPr id="7173" name="Picture 6" descr="Pet-1a CMY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5632450"/>
            <a:ext cx="126047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upokojenka nasmeja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3016"/>
            <a:ext cx="316835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PEDIATRIČNA KLINIKA LJUBLJANA</a:t>
            </a:r>
            <a:endParaRPr lang="sl-SI" dirty="0"/>
          </a:p>
        </p:txBody>
      </p:sp>
      <p:pic>
        <p:nvPicPr>
          <p:cNvPr id="5" name="Content Placeholder 4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424847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628800"/>
            <a:ext cx="4419600" cy="37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oddelek ZA KIRURGIJO</a:t>
            </a:r>
            <a:endParaRPr lang="sl-SI" dirty="0"/>
          </a:p>
        </p:txBody>
      </p:sp>
      <p:pic>
        <p:nvPicPr>
          <p:cNvPr id="5" name="Content Placeholder 4" descr="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28800"/>
            <a:ext cx="4267200" cy="373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628800"/>
            <a:ext cx="4491608" cy="37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</TotalTime>
  <Words>397</Words>
  <Application>Microsoft Office PowerPoint</Application>
  <PresentationFormat>Diaprojekcija na zaslonu (4:3)</PresentationFormat>
  <Paragraphs>102</Paragraphs>
  <Slides>35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36" baseType="lpstr">
      <vt:lpstr>Trek</vt:lpstr>
      <vt:lpstr>Diapozitiv 1</vt:lpstr>
      <vt:lpstr>Zavod PET</vt:lpstr>
      <vt:lpstr>CILJI ZAVODA:   </vt:lpstr>
      <vt:lpstr>IZKUŠNJE ZAVODA PET </vt:lpstr>
      <vt:lpstr> POSREDOVANJE S POMOČJO ŽIVALI</vt:lpstr>
      <vt:lpstr>POSREDOVANJE S POMOČJO PSA NA SPECIFIČNIH PODROČJIH</vt:lpstr>
      <vt:lpstr>KORISTI ZA POSAMEZNIKA</vt:lpstr>
      <vt:lpstr>PEDIATRIČNA KLINIKA LJUBLJANA</vt:lpstr>
      <vt:lpstr>oddelek ZA KIRURGIJO</vt:lpstr>
      <vt:lpstr>Nevrološki oddelek</vt:lpstr>
      <vt:lpstr>Diapozitiv 11</vt:lpstr>
      <vt:lpstr>Diapozitiv 12</vt:lpstr>
      <vt:lpstr>Diapozitiv 13</vt:lpstr>
      <vt:lpstr>KARDIOLOŠKI ODDELEK</vt:lpstr>
      <vt:lpstr>Diapozitiv 15</vt:lpstr>
      <vt:lpstr>PEDIATRIČNA KLINIKA MARIBOR</vt:lpstr>
      <vt:lpstr>Diapozitiv 17</vt:lpstr>
      <vt:lpstr>Diapozitiv 18</vt:lpstr>
      <vt:lpstr>Diapozitiv 19</vt:lpstr>
      <vt:lpstr>IRC SOČA, ODDELEK MARJETICA</vt:lpstr>
      <vt:lpstr>Diapozitiv 21</vt:lpstr>
      <vt:lpstr>Diapozitiv 22</vt:lpstr>
      <vt:lpstr>Diapozitiv 23</vt:lpstr>
      <vt:lpstr>Diapozitiv 24</vt:lpstr>
      <vt:lpstr>ZAVOD DORNAVA</vt:lpstr>
      <vt:lpstr>Diapozitiv 26</vt:lpstr>
      <vt:lpstr>Diapozitiv 27</vt:lpstr>
      <vt:lpstr>Diapozitiv 28</vt:lpstr>
      <vt:lpstr>Diapozitiv 29</vt:lpstr>
      <vt:lpstr>Diapozitiv 30</vt:lpstr>
      <vt:lpstr>Diapozitiv 31</vt:lpstr>
      <vt:lpstr>Diapozitiv 32</vt:lpstr>
      <vt:lpstr>Diapozitiv 33</vt:lpstr>
      <vt:lpstr>Diapozitiv 34</vt:lpstr>
      <vt:lpstr>Diapozitiv 35</vt:lpstr>
    </vt:vector>
  </TitlesOfParts>
  <Company>RTV Slovenija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Rijavec_Monika</dc:creator>
  <cp:lastModifiedBy>GerlNe</cp:lastModifiedBy>
  <cp:revision>52</cp:revision>
  <dcterms:created xsi:type="dcterms:W3CDTF">2012-11-09T06:33:14Z</dcterms:created>
  <dcterms:modified xsi:type="dcterms:W3CDTF">2012-11-15T09:44:41Z</dcterms:modified>
</cp:coreProperties>
</file>